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  <p:sldMasterId id="2147483690" r:id="rId7"/>
  </p:sldMasterIdLst>
  <p:handoutMasterIdLst>
    <p:handoutMasterId r:id="rId28"/>
  </p:handoutMasterIdLst>
  <p:sldIdLst>
    <p:sldId id="256" r:id="rId8"/>
    <p:sldId id="267" r:id="rId9"/>
    <p:sldId id="265" r:id="rId10"/>
    <p:sldId id="257" r:id="rId11"/>
    <p:sldId id="259" r:id="rId12"/>
    <p:sldId id="260" r:id="rId13"/>
    <p:sldId id="275" r:id="rId14"/>
    <p:sldId id="270" r:id="rId15"/>
    <p:sldId id="272" r:id="rId16"/>
    <p:sldId id="273" r:id="rId17"/>
    <p:sldId id="271" r:id="rId18"/>
    <p:sldId id="274" r:id="rId19"/>
    <p:sldId id="261" r:id="rId20"/>
    <p:sldId id="268" r:id="rId21"/>
    <p:sldId id="262" r:id="rId22"/>
    <p:sldId id="269" r:id="rId23"/>
    <p:sldId id="263" r:id="rId24"/>
    <p:sldId id="264" r:id="rId25"/>
    <p:sldId id="266" r:id="rId26"/>
    <p:sldId id="276" r:id="rId27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5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öfström Leena" userId="1a386c4d-4ebf-4de0-8ffe-0d74508ed4b6" providerId="ADAL" clId="{2102CA33-7896-4CF4-856F-E57AD453801F}"/>
    <pc:docChg chg="custSel modSld">
      <pc:chgData name="Löfström Leena" userId="1a386c4d-4ebf-4de0-8ffe-0d74508ed4b6" providerId="ADAL" clId="{2102CA33-7896-4CF4-856F-E57AD453801F}" dt="2026-09-09T20:43:02.985" v="23" actId="478"/>
      <pc:docMkLst>
        <pc:docMk/>
      </pc:docMkLst>
      <pc:sldChg chg="delSp mod">
        <pc:chgData name="Löfström Leena" userId="1a386c4d-4ebf-4de0-8ffe-0d74508ed4b6" providerId="ADAL" clId="{2102CA33-7896-4CF4-856F-E57AD453801F}" dt="2026-09-09T20:41:07.532" v="1" actId="478"/>
        <pc:sldMkLst>
          <pc:docMk/>
          <pc:sldMk cId="1458777559" sldId="256"/>
        </pc:sldMkLst>
        <pc:picChg chg="del">
          <ac:chgData name="Löfström Leena" userId="1a386c4d-4ebf-4de0-8ffe-0d74508ed4b6" providerId="ADAL" clId="{2102CA33-7896-4CF4-856F-E57AD453801F}" dt="2026-09-09T20:41:03.959" v="0" actId="478"/>
          <ac:picMkLst>
            <pc:docMk/>
            <pc:sldMk cId="1458777559" sldId="256"/>
            <ac:picMk id="4" creationId="{DE0FCB0D-24F5-423A-A0B3-92D40F396F79}"/>
          </ac:picMkLst>
        </pc:picChg>
        <pc:picChg chg="del">
          <ac:chgData name="Löfström Leena" userId="1a386c4d-4ebf-4de0-8ffe-0d74508ed4b6" providerId="ADAL" clId="{2102CA33-7896-4CF4-856F-E57AD453801F}" dt="2026-09-09T20:41:07.532" v="1" actId="478"/>
          <ac:picMkLst>
            <pc:docMk/>
            <pc:sldMk cId="1458777559" sldId="256"/>
            <ac:picMk id="5" creationId="{B920C964-D8E1-4DE6-9474-61C139C4F06E}"/>
          </ac:picMkLst>
        </pc:picChg>
      </pc:sldChg>
      <pc:sldChg chg="delSp mod">
        <pc:chgData name="Löfström Leena" userId="1a386c4d-4ebf-4de0-8ffe-0d74508ed4b6" providerId="ADAL" clId="{2102CA33-7896-4CF4-856F-E57AD453801F}" dt="2026-09-09T20:41:23.894" v="5" actId="478"/>
        <pc:sldMkLst>
          <pc:docMk/>
          <pc:sldMk cId="3481678938" sldId="257"/>
        </pc:sldMkLst>
        <pc:picChg chg="del">
          <ac:chgData name="Löfström Leena" userId="1a386c4d-4ebf-4de0-8ffe-0d74508ed4b6" providerId="ADAL" clId="{2102CA33-7896-4CF4-856F-E57AD453801F}" dt="2026-09-09T20:41:20.312" v="4" actId="478"/>
          <ac:picMkLst>
            <pc:docMk/>
            <pc:sldMk cId="3481678938" sldId="257"/>
            <ac:picMk id="6" creationId="{E21706B0-2E60-464E-85D4-6C7E5CE1656D}"/>
          </ac:picMkLst>
        </pc:picChg>
        <pc:picChg chg="del">
          <ac:chgData name="Löfström Leena" userId="1a386c4d-4ebf-4de0-8ffe-0d74508ed4b6" providerId="ADAL" clId="{2102CA33-7896-4CF4-856F-E57AD453801F}" dt="2026-09-09T20:41:23.894" v="5" actId="478"/>
          <ac:picMkLst>
            <pc:docMk/>
            <pc:sldMk cId="3481678938" sldId="257"/>
            <ac:picMk id="7" creationId="{9BBB95EB-EDD4-47CB-B298-C77614740180}"/>
          </ac:picMkLst>
        </pc:picChg>
      </pc:sldChg>
      <pc:sldChg chg="delSp mod">
        <pc:chgData name="Löfström Leena" userId="1a386c4d-4ebf-4de0-8ffe-0d74508ed4b6" providerId="ADAL" clId="{2102CA33-7896-4CF4-856F-E57AD453801F}" dt="2026-09-09T20:41:33.306" v="7" actId="478"/>
        <pc:sldMkLst>
          <pc:docMk/>
          <pc:sldMk cId="2391308395" sldId="259"/>
        </pc:sldMkLst>
        <pc:picChg chg="del">
          <ac:chgData name="Löfström Leena" userId="1a386c4d-4ebf-4de0-8ffe-0d74508ed4b6" providerId="ADAL" clId="{2102CA33-7896-4CF4-856F-E57AD453801F}" dt="2026-09-09T20:41:29.893" v="6" actId="478"/>
          <ac:picMkLst>
            <pc:docMk/>
            <pc:sldMk cId="2391308395" sldId="259"/>
            <ac:picMk id="6" creationId="{92D1D4E9-9976-4EA7-8B0D-6AD325C6685D}"/>
          </ac:picMkLst>
        </pc:picChg>
        <pc:picChg chg="del">
          <ac:chgData name="Löfström Leena" userId="1a386c4d-4ebf-4de0-8ffe-0d74508ed4b6" providerId="ADAL" clId="{2102CA33-7896-4CF4-856F-E57AD453801F}" dt="2026-09-09T20:41:33.306" v="7" actId="478"/>
          <ac:picMkLst>
            <pc:docMk/>
            <pc:sldMk cId="2391308395" sldId="259"/>
            <ac:picMk id="7" creationId="{6CB55F08-A86E-4C6F-81EF-57D08456E06B}"/>
          </ac:picMkLst>
        </pc:picChg>
      </pc:sldChg>
      <pc:sldChg chg="delSp mod">
        <pc:chgData name="Löfström Leena" userId="1a386c4d-4ebf-4de0-8ffe-0d74508ed4b6" providerId="ADAL" clId="{2102CA33-7896-4CF4-856F-E57AD453801F}" dt="2026-09-09T20:41:43.553" v="9" actId="478"/>
        <pc:sldMkLst>
          <pc:docMk/>
          <pc:sldMk cId="3391862574" sldId="260"/>
        </pc:sldMkLst>
        <pc:picChg chg="del">
          <ac:chgData name="Löfström Leena" userId="1a386c4d-4ebf-4de0-8ffe-0d74508ed4b6" providerId="ADAL" clId="{2102CA33-7896-4CF4-856F-E57AD453801F}" dt="2026-09-09T20:41:40.641" v="8" actId="478"/>
          <ac:picMkLst>
            <pc:docMk/>
            <pc:sldMk cId="3391862574" sldId="260"/>
            <ac:picMk id="5" creationId="{32476A42-FE18-4317-9907-CCA095D2A138}"/>
          </ac:picMkLst>
        </pc:picChg>
        <pc:picChg chg="del">
          <ac:chgData name="Löfström Leena" userId="1a386c4d-4ebf-4de0-8ffe-0d74508ed4b6" providerId="ADAL" clId="{2102CA33-7896-4CF4-856F-E57AD453801F}" dt="2026-09-09T20:41:43.553" v="9" actId="478"/>
          <ac:picMkLst>
            <pc:docMk/>
            <pc:sldMk cId="3391862574" sldId="260"/>
            <ac:picMk id="8" creationId="{633D00D4-5749-413E-9EA2-BFE097EB194F}"/>
          </ac:picMkLst>
        </pc:picChg>
      </pc:sldChg>
      <pc:sldChg chg="delSp mod">
        <pc:chgData name="Löfström Leena" userId="1a386c4d-4ebf-4de0-8ffe-0d74508ed4b6" providerId="ADAL" clId="{2102CA33-7896-4CF4-856F-E57AD453801F}" dt="2026-09-09T20:42:21.487" v="15" actId="478"/>
        <pc:sldMkLst>
          <pc:docMk/>
          <pc:sldMk cId="904164534" sldId="261"/>
        </pc:sldMkLst>
        <pc:picChg chg="del">
          <ac:chgData name="Löfström Leena" userId="1a386c4d-4ebf-4de0-8ffe-0d74508ed4b6" providerId="ADAL" clId="{2102CA33-7896-4CF4-856F-E57AD453801F}" dt="2026-09-09T20:42:18.235" v="14" actId="478"/>
          <ac:picMkLst>
            <pc:docMk/>
            <pc:sldMk cId="904164534" sldId="261"/>
            <ac:picMk id="5" creationId="{5BEA0146-BDBD-45B5-AEA8-C160F13B0A02}"/>
          </ac:picMkLst>
        </pc:picChg>
        <pc:picChg chg="del">
          <ac:chgData name="Löfström Leena" userId="1a386c4d-4ebf-4de0-8ffe-0d74508ed4b6" providerId="ADAL" clId="{2102CA33-7896-4CF4-856F-E57AD453801F}" dt="2026-09-09T20:42:21.487" v="15" actId="478"/>
          <ac:picMkLst>
            <pc:docMk/>
            <pc:sldMk cId="904164534" sldId="261"/>
            <ac:picMk id="6" creationId="{13F02A89-0FA1-4208-9AC7-83FBC7AB4181}"/>
          </ac:picMkLst>
        </pc:picChg>
      </pc:sldChg>
      <pc:sldChg chg="delSp mod">
        <pc:chgData name="Löfström Leena" userId="1a386c4d-4ebf-4de0-8ffe-0d74508ed4b6" providerId="ADAL" clId="{2102CA33-7896-4CF4-856F-E57AD453801F}" dt="2026-09-09T20:42:32.471" v="17" actId="478"/>
        <pc:sldMkLst>
          <pc:docMk/>
          <pc:sldMk cId="3675566412" sldId="262"/>
        </pc:sldMkLst>
        <pc:picChg chg="del">
          <ac:chgData name="Löfström Leena" userId="1a386c4d-4ebf-4de0-8ffe-0d74508ed4b6" providerId="ADAL" clId="{2102CA33-7896-4CF4-856F-E57AD453801F}" dt="2026-09-09T20:42:28.928" v="16" actId="478"/>
          <ac:picMkLst>
            <pc:docMk/>
            <pc:sldMk cId="3675566412" sldId="262"/>
            <ac:picMk id="5" creationId="{93BC2BF1-760D-47E5-B467-2CC04925E1CD}"/>
          </ac:picMkLst>
        </pc:picChg>
        <pc:picChg chg="del">
          <ac:chgData name="Löfström Leena" userId="1a386c4d-4ebf-4de0-8ffe-0d74508ed4b6" providerId="ADAL" clId="{2102CA33-7896-4CF4-856F-E57AD453801F}" dt="2026-09-09T20:42:32.471" v="17" actId="478"/>
          <ac:picMkLst>
            <pc:docMk/>
            <pc:sldMk cId="3675566412" sldId="262"/>
            <ac:picMk id="6" creationId="{9F756517-7405-4025-AC41-5433DDA22532}"/>
          </ac:picMkLst>
        </pc:picChg>
      </pc:sldChg>
      <pc:sldChg chg="delSp mod">
        <pc:chgData name="Löfström Leena" userId="1a386c4d-4ebf-4de0-8ffe-0d74508ed4b6" providerId="ADAL" clId="{2102CA33-7896-4CF4-856F-E57AD453801F}" dt="2026-09-09T20:42:44.217" v="19" actId="478"/>
        <pc:sldMkLst>
          <pc:docMk/>
          <pc:sldMk cId="3191426749" sldId="263"/>
        </pc:sldMkLst>
        <pc:picChg chg="del">
          <ac:chgData name="Löfström Leena" userId="1a386c4d-4ebf-4de0-8ffe-0d74508ed4b6" providerId="ADAL" clId="{2102CA33-7896-4CF4-856F-E57AD453801F}" dt="2026-09-09T20:42:41.319" v="18" actId="478"/>
          <ac:picMkLst>
            <pc:docMk/>
            <pc:sldMk cId="3191426749" sldId="263"/>
            <ac:picMk id="7" creationId="{0FE498E1-F9F8-4176-8F89-7BA483948973}"/>
          </ac:picMkLst>
        </pc:picChg>
        <pc:picChg chg="del">
          <ac:chgData name="Löfström Leena" userId="1a386c4d-4ebf-4de0-8ffe-0d74508ed4b6" providerId="ADAL" clId="{2102CA33-7896-4CF4-856F-E57AD453801F}" dt="2026-09-09T20:42:44.217" v="19" actId="478"/>
          <ac:picMkLst>
            <pc:docMk/>
            <pc:sldMk cId="3191426749" sldId="263"/>
            <ac:picMk id="8" creationId="{CD42448E-4631-4174-851E-D229EF58CB1F}"/>
          </ac:picMkLst>
        </pc:picChg>
      </pc:sldChg>
      <pc:sldChg chg="delSp mod">
        <pc:chgData name="Löfström Leena" userId="1a386c4d-4ebf-4de0-8ffe-0d74508ed4b6" providerId="ADAL" clId="{2102CA33-7896-4CF4-856F-E57AD453801F}" dt="2026-09-09T20:42:53.978" v="21" actId="478"/>
        <pc:sldMkLst>
          <pc:docMk/>
          <pc:sldMk cId="2776004978" sldId="264"/>
        </pc:sldMkLst>
        <pc:picChg chg="del">
          <ac:chgData name="Löfström Leena" userId="1a386c4d-4ebf-4de0-8ffe-0d74508ed4b6" providerId="ADAL" clId="{2102CA33-7896-4CF4-856F-E57AD453801F}" dt="2026-09-09T20:42:50.348" v="20" actId="478"/>
          <ac:picMkLst>
            <pc:docMk/>
            <pc:sldMk cId="2776004978" sldId="264"/>
            <ac:picMk id="5" creationId="{21CA39D7-9048-4807-9D5D-56ACEE916C4E}"/>
          </ac:picMkLst>
        </pc:picChg>
        <pc:picChg chg="del">
          <ac:chgData name="Löfström Leena" userId="1a386c4d-4ebf-4de0-8ffe-0d74508ed4b6" providerId="ADAL" clId="{2102CA33-7896-4CF4-856F-E57AD453801F}" dt="2026-09-09T20:42:53.978" v="21" actId="478"/>
          <ac:picMkLst>
            <pc:docMk/>
            <pc:sldMk cId="2776004978" sldId="264"/>
            <ac:picMk id="6" creationId="{0794F06E-5B49-4AE7-93DC-0C931DCA36DD}"/>
          </ac:picMkLst>
        </pc:picChg>
      </pc:sldChg>
      <pc:sldChg chg="delSp mod">
        <pc:chgData name="Löfström Leena" userId="1a386c4d-4ebf-4de0-8ffe-0d74508ed4b6" providerId="ADAL" clId="{2102CA33-7896-4CF4-856F-E57AD453801F}" dt="2026-09-09T20:41:15.885" v="3" actId="478"/>
        <pc:sldMkLst>
          <pc:docMk/>
          <pc:sldMk cId="1476798721" sldId="265"/>
        </pc:sldMkLst>
        <pc:picChg chg="del">
          <ac:chgData name="Löfström Leena" userId="1a386c4d-4ebf-4de0-8ffe-0d74508ed4b6" providerId="ADAL" clId="{2102CA33-7896-4CF4-856F-E57AD453801F}" dt="2026-09-09T20:41:12.968" v="2" actId="478"/>
          <ac:picMkLst>
            <pc:docMk/>
            <pc:sldMk cId="1476798721" sldId="265"/>
            <ac:picMk id="5" creationId="{1F2B57A0-B76D-4E6A-8229-43BCC5E08A3B}"/>
          </ac:picMkLst>
        </pc:picChg>
        <pc:picChg chg="del">
          <ac:chgData name="Löfström Leena" userId="1a386c4d-4ebf-4de0-8ffe-0d74508ed4b6" providerId="ADAL" clId="{2102CA33-7896-4CF4-856F-E57AD453801F}" dt="2026-09-09T20:41:15.885" v="3" actId="478"/>
          <ac:picMkLst>
            <pc:docMk/>
            <pc:sldMk cId="1476798721" sldId="265"/>
            <ac:picMk id="6" creationId="{4A517DCE-3974-4425-B019-20359851AB3B}"/>
          </ac:picMkLst>
        </pc:picChg>
      </pc:sldChg>
      <pc:sldChg chg="delSp mod">
        <pc:chgData name="Löfström Leena" userId="1a386c4d-4ebf-4de0-8ffe-0d74508ed4b6" providerId="ADAL" clId="{2102CA33-7896-4CF4-856F-E57AD453801F}" dt="2026-09-09T20:43:02.985" v="23" actId="478"/>
        <pc:sldMkLst>
          <pc:docMk/>
          <pc:sldMk cId="3900002247" sldId="266"/>
        </pc:sldMkLst>
        <pc:picChg chg="del">
          <ac:chgData name="Löfström Leena" userId="1a386c4d-4ebf-4de0-8ffe-0d74508ed4b6" providerId="ADAL" clId="{2102CA33-7896-4CF4-856F-E57AD453801F}" dt="2026-09-09T20:42:59.219" v="22" actId="478"/>
          <ac:picMkLst>
            <pc:docMk/>
            <pc:sldMk cId="3900002247" sldId="266"/>
            <ac:picMk id="7" creationId="{15CAD17D-64C3-4E4E-903D-619F9959CA36}"/>
          </ac:picMkLst>
        </pc:picChg>
        <pc:picChg chg="del">
          <ac:chgData name="Löfström Leena" userId="1a386c4d-4ebf-4de0-8ffe-0d74508ed4b6" providerId="ADAL" clId="{2102CA33-7896-4CF4-856F-E57AD453801F}" dt="2026-09-09T20:43:02.985" v="23" actId="478"/>
          <ac:picMkLst>
            <pc:docMk/>
            <pc:sldMk cId="3900002247" sldId="266"/>
            <ac:picMk id="8" creationId="{D79F5037-8944-41F0-8BF0-05570578168C}"/>
          </ac:picMkLst>
        </pc:picChg>
      </pc:sldChg>
      <pc:sldChg chg="delSp mod">
        <pc:chgData name="Löfström Leena" userId="1a386c4d-4ebf-4de0-8ffe-0d74508ed4b6" providerId="ADAL" clId="{2102CA33-7896-4CF4-856F-E57AD453801F}" dt="2026-09-09T20:41:54.557" v="11" actId="478"/>
        <pc:sldMkLst>
          <pc:docMk/>
          <pc:sldMk cId="2527244967" sldId="270"/>
        </pc:sldMkLst>
        <pc:picChg chg="del">
          <ac:chgData name="Löfström Leena" userId="1a386c4d-4ebf-4de0-8ffe-0d74508ed4b6" providerId="ADAL" clId="{2102CA33-7896-4CF4-856F-E57AD453801F}" dt="2026-09-09T20:41:51.282" v="10" actId="478"/>
          <ac:picMkLst>
            <pc:docMk/>
            <pc:sldMk cId="2527244967" sldId="270"/>
            <ac:picMk id="5" creationId="{E143E9CA-D11A-4A60-B693-FE4F989CB11F}"/>
          </ac:picMkLst>
        </pc:picChg>
        <pc:picChg chg="del">
          <ac:chgData name="Löfström Leena" userId="1a386c4d-4ebf-4de0-8ffe-0d74508ed4b6" providerId="ADAL" clId="{2102CA33-7896-4CF4-856F-E57AD453801F}" dt="2026-09-09T20:41:54.557" v="11" actId="478"/>
          <ac:picMkLst>
            <pc:docMk/>
            <pc:sldMk cId="2527244967" sldId="270"/>
            <ac:picMk id="6" creationId="{C871D7DC-44EA-4133-A61D-BF1FAD672420}"/>
          </ac:picMkLst>
        </pc:picChg>
      </pc:sldChg>
      <pc:sldChg chg="delSp mod">
        <pc:chgData name="Löfström Leena" userId="1a386c4d-4ebf-4de0-8ffe-0d74508ed4b6" providerId="ADAL" clId="{2102CA33-7896-4CF4-856F-E57AD453801F}" dt="2026-09-09T20:42:12.443" v="13" actId="478"/>
        <pc:sldMkLst>
          <pc:docMk/>
          <pc:sldMk cId="3236059419" sldId="271"/>
        </pc:sldMkLst>
        <pc:picChg chg="del">
          <ac:chgData name="Löfström Leena" userId="1a386c4d-4ebf-4de0-8ffe-0d74508ed4b6" providerId="ADAL" clId="{2102CA33-7896-4CF4-856F-E57AD453801F}" dt="2026-09-09T20:42:09.476" v="12" actId="478"/>
          <ac:picMkLst>
            <pc:docMk/>
            <pc:sldMk cId="3236059419" sldId="271"/>
            <ac:picMk id="5" creationId="{7C44A32B-6241-4A8F-981A-A61903E6C337}"/>
          </ac:picMkLst>
        </pc:picChg>
        <pc:picChg chg="del">
          <ac:chgData name="Löfström Leena" userId="1a386c4d-4ebf-4de0-8ffe-0d74508ed4b6" providerId="ADAL" clId="{2102CA33-7896-4CF4-856F-E57AD453801F}" dt="2026-09-09T20:42:12.443" v="13" actId="478"/>
          <ac:picMkLst>
            <pc:docMk/>
            <pc:sldMk cId="3236059419" sldId="271"/>
            <ac:picMk id="6" creationId="{26A9FD1E-2AB1-4F24-A973-C98F7463F26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5F001-7E1E-431E-BC33-4A4FF0269869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5205C-9222-4355-B4B1-F69989CC42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4915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04DF86-8CD4-4D49-861C-91D9F317F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45E7F1E-A1F5-4794-B70E-8FD5249D7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C6350B-5077-4D26-BF37-488A4AEA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FA26C7-8AA4-4347-8172-042665AC9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13EC64-C456-4E7E-9244-05CA79B78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968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25EF05-83B2-45F4-BAD4-266F27590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EF5361-4720-4AAB-A4B3-2D570A0DE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70B2424-A39A-4735-A8A5-FE84D079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9D31182-15D1-42E4-8454-2CA81DB5C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B95E2B-21C2-46E3-BF1E-E2134AE29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6462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70CCF3-0694-41C7-BAAD-213A08945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68A214A-2E52-4C69-93F7-1E6256C9E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93A39C4-F8C8-4D33-93B0-C084D2CD5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AA24D7-DB56-4E03-9749-1BD06DF05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279C43E-07A0-43A5-94F9-E7FB5ED7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8311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BF3A77-DD9C-4E00-96D9-20D386B0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BC7F5F-14F1-4442-858D-A6DECCAEC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CB5E557-6D6E-44B6-8143-E805C2D60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45B1BE1-DB0B-4B8C-B0FA-962D89A5B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35D9E25-FDAC-44CC-A4E7-54BB9484B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2186EB3-9A88-43B2-BD7A-E1DD20D8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933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AE8D70-F6E1-418B-A56E-68F20E14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6DC71B5-EA81-4BA8-A169-0F924AFBC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833ABCA-BED7-4F47-80D6-5B733FAE6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002E0B8-460F-4A41-BAF3-D84156A8F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83EA48F-EB0D-4994-B52C-FA187EC5D8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38B1C21-639D-453D-AA0F-279026B69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47A0E40-A5E1-4B80-BC36-812459127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81B623E-F668-45D3-A405-529FAEF49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4375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E3B135-AF39-4CB4-8F54-60E7EDFE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6E4F984-1CA1-4D66-BBFB-31F6AF7EF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FEAEA02-548A-4FC4-9F28-D2D588626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C42E8F6-95AE-4A2D-820F-6376A24C7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6199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98849D7-1848-4095-80E2-E6850928B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2E8A454-0355-427A-B168-EFE50DC4B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AB2CD93-14B7-40B5-B9C6-95E619D1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130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CF26C0-A3E3-4F95-A42F-158259FB1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975B7E8-6794-4377-BED1-EEC3300A1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44D654E-F3B4-4C63-B8C4-69983170C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C17CE28-E565-4B64-ABF4-ECA11FA59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1699306-B9ED-4BEC-B7CD-7C8BD03FA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E623768-492C-4304-B39C-29D11B10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873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CF299E-2E78-48D4-80DD-30B6EEA21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3E577A6-253E-4697-BBC7-004FA94051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4D4BF8C-D8EF-45F2-862E-ED168234C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0A0FC93-994E-4BDD-AF46-4D815F9F1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979D17E-CA55-499F-9195-55F3709A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B7A34AE-2656-46BA-8E27-8E8511D0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477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B28507-954D-40BB-BE79-8109227C1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0522924-4E18-4F97-9B6B-AE297C5FB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BE68B2-31C2-4D15-B25D-49BC55C1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14D129C-0D7D-4CD8-8C27-E0E46DEC5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3E18E42-B59D-4B20-AC9F-14522407D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6454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7AAE84C-DAE9-4211-9032-E26768E8D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A92EE70-F986-493D-A85E-B306D69CF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E9813A3-6DFE-4678-85B8-44EA96979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7A1ECE-F0CE-4E06-B6F9-65097DCD1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3C0D42E-39B3-432C-8A54-28382787F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655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40DBD-C45E-49F2-846D-952E6FFB0681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6BF9F-AE4F-46D6-9104-7F2BA13C929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20361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0650C-9DAD-44B0-B728-98BC1A63A862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A8066-159A-4848-B181-F0BCDD2238B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111774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B344B-EC6E-45DF-A57A-F934803E5A56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7D9C9-A6CB-47A4-A567-F18CD6A5AB2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45314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809E4-7BE2-4E46-8AAF-891A8E0AB3A4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F2617-D1A5-4BFF-A1E7-A2A47954A88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98567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34DFC-6622-4266-B471-D0F20554A73B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82879-4616-4020-B8BF-50065E347C7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11566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36348-9143-4677-B409-9279C32D12D8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5ADC1-A50D-447C-90CA-BE555DA118C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30992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6C9F1-1E03-4692-87CA-E4B19C5ADC24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D0FF8-377E-48B5-B736-88904A9439B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48999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3B201-4AF6-458C-AECC-50951995023F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4748A-CDDC-48CE-A773-3DC4C531AAA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3054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E2835-80A1-4A77-8CCC-7A70D2F61B73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336BF-CEC7-4566-9D84-3DAFEBDFA12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50875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B13BE-12AF-4EF8-A975-44953DDC7C52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EE191-4CB0-4630-AC81-052D24F53FA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842278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982F1-5DE3-43B6-BC51-F087FED28215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B2369-0CBE-4E02-BB8A-6B233CCB52F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0086679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3435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578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3302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5673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5070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417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844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510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0129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8208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0163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989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0096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013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587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4017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19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0F4F3-110B-4570-B06D-DE45E43903BC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809BD-A0DA-4AF4-B297-52AAC8A7A9C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500129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7718F-9A0F-4156-9AE7-249D2BA1B608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38E8D-0032-4F5D-8157-A854F792F8C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9694320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24316-DC92-4796-BFD0-2ADFC0EE2D6E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63B6C-D6C6-423D-8001-785A2DFACC5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2298748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A46DD-C303-4E9A-A826-2328B521992A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88F8F-E9AB-4F8F-88A7-1E513BAD6CB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0719581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AC490-0559-4ED8-BE59-F04AD7C445F0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1210C-8A66-4F76-8991-AD145A99B2A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329122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D1EF1-CA80-4381-A19E-FC87051F46B3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5A556-8698-41B6-AC76-AD731B9407B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4884412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89ACC-E206-4B75-88B0-8A408742AA9E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C27F4-7EB7-45EF-A436-72643CE029D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106850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1AEFF-9828-4274-AE9E-0E25C499E494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2D422-8F8F-46F7-A5B5-32D15085DE0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385383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EA196-8431-4240-8FB2-5A5327EFA3B0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131CE-BD9C-4F43-AE02-452B88B3C67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8836892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5384C-325B-4F53-8505-BA7E88F9A8B7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DF3F3-20A6-48E5-A771-EF938A99C73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0372109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32BF2-3BDB-4D1F-AF69-250AC8878875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06D38-BD92-46A5-B0C0-8E081EEC2C4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66234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6BEC120-329F-4E57-9D88-021BB9AE1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3F6129-448C-4666-9B48-93E3A078A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817295E-0C52-43A4-9E4B-D6D881110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695FD-D4A4-42BC-A35B-F172DFADE435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A92E5CE-B1AD-4DAB-9826-493B51F75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F22289-994D-4ED8-9E5D-83AFB78CE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5E3C4-85FA-4777-B4C8-2F329A667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582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390E858-34AB-4488-A6E3-9202C08541AA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5F534CC-9489-4837-A436-7557A410E08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828077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5418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3270E8-6208-489A-8D9D-27E66DEF9DA3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F881BB0-6D69-4F0B-9DEB-5AB0693E03E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47662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0210A82-317E-443F-A835-71EE20A5D8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683"/>
            <a:ext cx="9144000" cy="2551829"/>
          </a:xfrm>
        </p:spPr>
        <p:txBody>
          <a:bodyPr anchor="ctr">
            <a:normAutofit/>
          </a:bodyPr>
          <a:lstStyle/>
          <a:p>
            <a:r>
              <a:rPr lang="fi-FI" sz="6600" dirty="0"/>
              <a:t>Seksuaali- ja lisääntymisoikeudet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5BB1838-3FA1-4378-8453-A46EC9824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90777"/>
            <a:ext cx="9144000" cy="2551828"/>
          </a:xfrm>
        </p:spPr>
        <p:txBody>
          <a:bodyPr anchor="ctr">
            <a:normAutofit/>
          </a:bodyPr>
          <a:lstStyle/>
          <a:p>
            <a:r>
              <a:rPr lang="fi-FI" sz="3600" dirty="0"/>
              <a:t>Perustuvat YK:n ihmisoikeuksiin</a:t>
            </a:r>
          </a:p>
        </p:txBody>
      </p:sp>
    </p:spTree>
    <p:extLst>
      <p:ext uri="{BB962C8B-B14F-4D97-AF65-F5344CB8AC3E}">
        <p14:creationId xmlns:p14="http://schemas.microsoft.com/office/powerpoint/2010/main" val="145877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tekstiellipsi 1"/>
          <p:cNvSpPr/>
          <p:nvPr/>
        </p:nvSpPr>
        <p:spPr>
          <a:xfrm>
            <a:off x="8904288" y="1196976"/>
            <a:ext cx="1547812" cy="2303463"/>
          </a:xfrm>
          <a:prstGeom prst="wedgeEllipseCallout">
            <a:avLst>
              <a:gd name="adj1" fmla="val -61590"/>
              <a:gd name="adj2" fmla="val 933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…etsiä, saada ja levittää </a:t>
            </a:r>
            <a:r>
              <a:rPr lang="fi-FI" sz="1600" dirty="0" err="1">
                <a:solidFill>
                  <a:prstClr val="black"/>
                </a:solidFill>
                <a:latin typeface="Calibri"/>
              </a:rPr>
              <a:t>seksuaali-suuteen</a:t>
            </a:r>
            <a:r>
              <a:rPr lang="fi-FI" sz="1600" dirty="0">
                <a:solidFill>
                  <a:prstClr val="black"/>
                </a:solidFill>
                <a:latin typeface="Calibri"/>
              </a:rPr>
              <a:t> liittyvää tietoa</a:t>
            </a:r>
          </a:p>
        </p:txBody>
      </p:sp>
      <p:sp>
        <p:nvSpPr>
          <p:cNvPr id="3" name="Kuvatekstiellipsi 2"/>
          <p:cNvSpPr/>
          <p:nvPr/>
        </p:nvSpPr>
        <p:spPr>
          <a:xfrm>
            <a:off x="8616950" y="3860800"/>
            <a:ext cx="2051050" cy="2997200"/>
          </a:xfrm>
          <a:prstGeom prst="wedgeEllipseCallout">
            <a:avLst>
              <a:gd name="adj1" fmla="val -35555"/>
              <a:gd name="adj2" fmla="val -4517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400" dirty="0">
                <a:solidFill>
                  <a:prstClr val="black"/>
                </a:solidFill>
                <a:latin typeface="Calibri"/>
              </a:rPr>
              <a:t>…parhaimpaan saavutettavissa olevaan terveydentilaan suhteessa seksuaalisuuteen mukaan lukien mahdollisuus seksuaali- ja lisääntymispalveluihin</a:t>
            </a:r>
          </a:p>
        </p:txBody>
      </p:sp>
      <p:sp>
        <p:nvSpPr>
          <p:cNvPr id="4" name="Kuvatekstiellipsi 3"/>
          <p:cNvSpPr/>
          <p:nvPr/>
        </p:nvSpPr>
        <p:spPr>
          <a:xfrm>
            <a:off x="4511675" y="6092826"/>
            <a:ext cx="3816350" cy="576263"/>
          </a:xfrm>
          <a:prstGeom prst="wedgeEllipseCallout">
            <a:avLst>
              <a:gd name="adj1" fmla="val 3622"/>
              <a:gd name="adj2" fmla="val -6894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…päättää, hankkiako ja milloin hankkia lapsia</a:t>
            </a:r>
          </a:p>
        </p:txBody>
      </p:sp>
      <p:sp>
        <p:nvSpPr>
          <p:cNvPr id="5" name="Kuvatekstiellipsi 4"/>
          <p:cNvSpPr/>
          <p:nvPr/>
        </p:nvSpPr>
        <p:spPr>
          <a:xfrm>
            <a:off x="1524001" y="4941888"/>
            <a:ext cx="2771775" cy="1727200"/>
          </a:xfrm>
          <a:prstGeom prst="wedgeEllipseCallout">
            <a:avLst>
              <a:gd name="adj1" fmla="val 11620"/>
              <a:gd name="adj2" fmla="val -6587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…päättää onko seksuaalisesti aktiivi vaiko ei sekä kunnioitukseen ruumiillista koskemattomuutta kohtaan</a:t>
            </a:r>
          </a:p>
        </p:txBody>
      </p:sp>
      <p:sp>
        <p:nvSpPr>
          <p:cNvPr id="6" name="Kuvatekstiellipsi 5"/>
          <p:cNvSpPr/>
          <p:nvPr/>
        </p:nvSpPr>
        <p:spPr>
          <a:xfrm>
            <a:off x="1524001" y="3213101"/>
            <a:ext cx="1331913" cy="1655763"/>
          </a:xfrm>
          <a:prstGeom prst="wedgeEllipseCallout">
            <a:avLst>
              <a:gd name="adj1" fmla="val 61615"/>
              <a:gd name="adj2" fmla="val -5000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…suostumukseen </a:t>
            </a:r>
            <a:r>
              <a:rPr lang="fi-FI" sz="1600" dirty="0" err="1">
                <a:solidFill>
                  <a:prstClr val="black"/>
                </a:solidFill>
                <a:latin typeface="Calibri"/>
              </a:rPr>
              <a:t>perustu-vaan</a:t>
            </a:r>
            <a:r>
              <a:rPr lang="fi-FI" sz="1600" dirty="0">
                <a:solidFill>
                  <a:prstClr val="black"/>
                </a:solidFill>
                <a:latin typeface="Calibri"/>
              </a:rPr>
              <a:t> </a:t>
            </a:r>
            <a:r>
              <a:rPr lang="fi-FI" sz="1600" dirty="0" err="1">
                <a:solidFill>
                  <a:prstClr val="black"/>
                </a:solidFill>
                <a:latin typeface="Calibri"/>
              </a:rPr>
              <a:t>avioliit-</a:t>
            </a:r>
            <a:r>
              <a:rPr lang="fi-FI" sz="1600" dirty="0">
                <a:solidFill>
                  <a:prstClr val="black"/>
                </a:solidFill>
                <a:latin typeface="Calibri"/>
              </a:rPr>
              <a:t>   </a:t>
            </a:r>
            <a:r>
              <a:rPr lang="fi-FI" sz="1600" dirty="0" err="1">
                <a:solidFill>
                  <a:prstClr val="black"/>
                </a:solidFill>
                <a:latin typeface="Calibri"/>
              </a:rPr>
              <a:t>toon</a:t>
            </a:r>
            <a:endParaRPr lang="fi-FI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Kuvatekstiellipsi 6"/>
          <p:cNvSpPr/>
          <p:nvPr/>
        </p:nvSpPr>
        <p:spPr>
          <a:xfrm>
            <a:off x="1524001" y="2060575"/>
            <a:ext cx="1655763" cy="901700"/>
          </a:xfrm>
          <a:prstGeom prst="wedgeEllipseCallout">
            <a:avLst>
              <a:gd name="adj1" fmla="val 72023"/>
              <a:gd name="adj2" fmla="val -210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…valita kumppani</a:t>
            </a:r>
          </a:p>
        </p:txBody>
      </p:sp>
      <p:sp>
        <p:nvSpPr>
          <p:cNvPr id="8" name="Kuvatekstiellipsi 7"/>
          <p:cNvSpPr/>
          <p:nvPr/>
        </p:nvSpPr>
        <p:spPr>
          <a:xfrm>
            <a:off x="1524001" y="908051"/>
            <a:ext cx="2303463" cy="1008063"/>
          </a:xfrm>
          <a:prstGeom prst="wedgeEllipseCallout">
            <a:avLst>
              <a:gd name="adj1" fmla="val 45208"/>
              <a:gd name="adj2" fmla="val 3279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400" dirty="0">
                <a:solidFill>
                  <a:prstClr val="black"/>
                </a:solidFill>
                <a:latin typeface="Calibri"/>
              </a:rPr>
              <a:t>…molempien suostumukseen perustuviin seksuaalisuhteisiin</a:t>
            </a:r>
          </a:p>
        </p:txBody>
      </p:sp>
      <p:sp>
        <p:nvSpPr>
          <p:cNvPr id="9" name="Kuvatekstiellipsi 8"/>
          <p:cNvSpPr/>
          <p:nvPr/>
        </p:nvSpPr>
        <p:spPr>
          <a:xfrm>
            <a:off x="4440238" y="620714"/>
            <a:ext cx="5327650" cy="674687"/>
          </a:xfrm>
          <a:prstGeom prst="wedgeEllipseCallout">
            <a:avLst>
              <a:gd name="adj1" fmla="val -10516"/>
              <a:gd name="adj2" fmla="val 6865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…tavoitella tyydyttävää, turvallista ja nautinnollista seksuaalielämää</a:t>
            </a:r>
          </a:p>
        </p:txBody>
      </p:sp>
      <p:sp>
        <p:nvSpPr>
          <p:cNvPr id="10" name="Ellipsi 9"/>
          <p:cNvSpPr/>
          <p:nvPr/>
        </p:nvSpPr>
        <p:spPr>
          <a:xfrm>
            <a:off x="4511675" y="3068639"/>
            <a:ext cx="3024188" cy="9350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dirty="0">
                <a:solidFill>
                  <a:prstClr val="black"/>
                </a:solidFill>
                <a:latin typeface="Calibri"/>
              </a:rPr>
              <a:t>SEKSUAALITERVEYS</a:t>
            </a:r>
          </a:p>
        </p:txBody>
      </p:sp>
      <p:sp>
        <p:nvSpPr>
          <p:cNvPr id="11" name="Ellipsi 10"/>
          <p:cNvSpPr/>
          <p:nvPr/>
        </p:nvSpPr>
        <p:spPr>
          <a:xfrm>
            <a:off x="7032625" y="1773239"/>
            <a:ext cx="1657350" cy="172878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SEKSUAALIKASVATUS JA VALISTUS</a:t>
            </a:r>
          </a:p>
        </p:txBody>
      </p:sp>
      <p:sp>
        <p:nvSpPr>
          <p:cNvPr id="12" name="Ellipsi 11"/>
          <p:cNvSpPr/>
          <p:nvPr/>
        </p:nvSpPr>
        <p:spPr>
          <a:xfrm>
            <a:off x="7104064" y="3500439"/>
            <a:ext cx="1728787" cy="180022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SUKUPUOLI-TAUDEILTA SUOJAUTU-MINEN</a:t>
            </a:r>
          </a:p>
        </p:txBody>
      </p:sp>
      <p:sp>
        <p:nvSpPr>
          <p:cNvPr id="13" name="Ellipsi 12"/>
          <p:cNvSpPr/>
          <p:nvPr/>
        </p:nvSpPr>
        <p:spPr>
          <a:xfrm>
            <a:off x="5448301" y="4076701"/>
            <a:ext cx="2016125" cy="180022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LISÄÄNTYMIS-TERVEYS: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RASKAUS/ SYNNYTYS/ HEDELMÄTTÖ-MYYS</a:t>
            </a:r>
          </a:p>
        </p:txBody>
      </p:sp>
      <p:sp>
        <p:nvSpPr>
          <p:cNvPr id="14" name="Ellipsi 13"/>
          <p:cNvSpPr/>
          <p:nvPr/>
        </p:nvSpPr>
        <p:spPr>
          <a:xfrm>
            <a:off x="4151314" y="4076700"/>
            <a:ext cx="1584325" cy="187325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dirty="0">
                <a:solidFill>
                  <a:prstClr val="black"/>
                </a:solidFill>
                <a:latin typeface="Calibri"/>
              </a:rPr>
              <a:t>PERHE-SUUNNIT-TELU: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dirty="0">
                <a:solidFill>
                  <a:prstClr val="black"/>
                </a:solidFill>
                <a:latin typeface="Calibri"/>
              </a:rPr>
              <a:t>EHKÄISY / ABORTTI</a:t>
            </a:r>
          </a:p>
        </p:txBody>
      </p:sp>
      <p:sp>
        <p:nvSpPr>
          <p:cNvPr id="15" name="Ellipsi 14"/>
          <p:cNvSpPr/>
          <p:nvPr/>
        </p:nvSpPr>
        <p:spPr>
          <a:xfrm>
            <a:off x="3575050" y="1484313"/>
            <a:ext cx="1728788" cy="165735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600" dirty="0">
                <a:solidFill>
                  <a:prstClr val="black"/>
                </a:solidFill>
                <a:latin typeface="Calibri"/>
              </a:rPr>
              <a:t>SEKSUAALI-SUUDEN TOTEUTTA-MINEN, SYRJINNÄN EHKÄISY</a:t>
            </a:r>
          </a:p>
        </p:txBody>
      </p:sp>
      <p:sp>
        <p:nvSpPr>
          <p:cNvPr id="16" name="Ellipsi 15"/>
          <p:cNvSpPr/>
          <p:nvPr/>
        </p:nvSpPr>
        <p:spPr>
          <a:xfrm>
            <a:off x="5303838" y="1484314"/>
            <a:ext cx="1871662" cy="172878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400" dirty="0">
                <a:solidFill>
                  <a:prstClr val="black"/>
                </a:solidFill>
                <a:latin typeface="Calibri"/>
              </a:rPr>
              <a:t>KYKY NAUTTIA SEKSUAALISUUDESTA, SEKSUAALINEN MIELIHYVÄ JA TYYDYTYS</a:t>
            </a:r>
          </a:p>
        </p:txBody>
      </p:sp>
      <p:sp>
        <p:nvSpPr>
          <p:cNvPr id="17" name="Ellipsi 16"/>
          <p:cNvSpPr/>
          <p:nvPr/>
        </p:nvSpPr>
        <p:spPr>
          <a:xfrm>
            <a:off x="2927350" y="2924176"/>
            <a:ext cx="1779588" cy="180022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400" dirty="0">
                <a:solidFill>
                  <a:prstClr val="black"/>
                </a:solidFill>
                <a:latin typeface="Calibri"/>
              </a:rPr>
              <a:t>SEKSUAALI-SELTA HYVÄKSI-KÄYTÖLTÄ JA VÄKIVALLALTA SUOJAUTUMI-NEN</a:t>
            </a:r>
          </a:p>
        </p:txBody>
      </p:sp>
      <p:sp>
        <p:nvSpPr>
          <p:cNvPr id="4114" name="Tekstikehys 19"/>
          <p:cNvSpPr txBox="1">
            <a:spLocks noChangeArrowheads="1"/>
          </p:cNvSpPr>
          <p:nvPr/>
        </p:nvSpPr>
        <p:spPr bwMode="auto">
          <a:xfrm>
            <a:off x="4656138" y="0"/>
            <a:ext cx="601186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altLang="fi-FI" sz="1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joiden mukaan kaikilla on oikeus vapaana pakottamisesta, syrjinnästä ja väkivallasta…</a:t>
            </a:r>
          </a:p>
        </p:txBody>
      </p:sp>
      <p:sp>
        <p:nvSpPr>
          <p:cNvPr id="21" name="Kuvatekstiellipsi 20"/>
          <p:cNvSpPr/>
          <p:nvPr/>
        </p:nvSpPr>
        <p:spPr>
          <a:xfrm>
            <a:off x="1703389" y="188913"/>
            <a:ext cx="2700337" cy="431800"/>
          </a:xfrm>
          <a:prstGeom prst="wedgeEllipseCallout">
            <a:avLst>
              <a:gd name="adj1" fmla="val 58577"/>
              <a:gd name="adj2" fmla="val -812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b="1" dirty="0">
                <a:solidFill>
                  <a:prstClr val="black"/>
                </a:solidFill>
                <a:latin typeface="Calibri"/>
              </a:rPr>
              <a:t>Seksuaalioikeudet</a:t>
            </a:r>
          </a:p>
        </p:txBody>
      </p:sp>
      <p:sp>
        <p:nvSpPr>
          <p:cNvPr id="18" name="Tekstiruutu 17"/>
          <p:cNvSpPr txBox="1"/>
          <p:nvPr/>
        </p:nvSpPr>
        <p:spPr>
          <a:xfrm>
            <a:off x="7280276" y="5299076"/>
            <a:ext cx="1604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0070C0"/>
                </a:solidFill>
              </a:rPr>
              <a:t>Oikeus saada ehkäisy-neuvontaa</a:t>
            </a:r>
          </a:p>
        </p:txBody>
      </p:sp>
      <p:sp>
        <p:nvSpPr>
          <p:cNvPr id="22" name="Tekstiruutu 21"/>
          <p:cNvSpPr txBox="1"/>
          <p:nvPr/>
        </p:nvSpPr>
        <p:spPr>
          <a:xfrm>
            <a:off x="10668000" y="4003676"/>
            <a:ext cx="13890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>
                <a:solidFill>
                  <a:srgbClr val="7030A0"/>
                </a:solidFill>
              </a:rPr>
              <a:t>Oikeuas</a:t>
            </a:r>
            <a:r>
              <a:rPr lang="fi-FI" dirty="0">
                <a:solidFill>
                  <a:srgbClr val="7030A0"/>
                </a:solidFill>
              </a:rPr>
              <a:t> saada seksitautien ehkäisyä ja hoitoa</a:t>
            </a:r>
          </a:p>
        </p:txBody>
      </p:sp>
      <p:sp>
        <p:nvSpPr>
          <p:cNvPr id="23" name="Tekstiruutu 22"/>
          <p:cNvSpPr txBox="1"/>
          <p:nvPr/>
        </p:nvSpPr>
        <p:spPr>
          <a:xfrm>
            <a:off x="270933" y="4413251"/>
            <a:ext cx="12530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accent6">
                    <a:lumMod val="75000"/>
                  </a:schemeClr>
                </a:solidFill>
              </a:rPr>
              <a:t>Oikeus suojella itseään ja tulla suojelluksi</a:t>
            </a:r>
          </a:p>
        </p:txBody>
      </p:sp>
      <p:sp>
        <p:nvSpPr>
          <p:cNvPr id="24" name="Tekstiruutu 23"/>
          <p:cNvSpPr txBox="1"/>
          <p:nvPr/>
        </p:nvSpPr>
        <p:spPr>
          <a:xfrm>
            <a:off x="135467" y="908051"/>
            <a:ext cx="124565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00B0F0"/>
                </a:solidFill>
              </a:rPr>
              <a:t>Oikeus omaan </a:t>
            </a:r>
            <a:r>
              <a:rPr lang="fi-FI" dirty="0" err="1">
                <a:solidFill>
                  <a:srgbClr val="00B0F0"/>
                </a:solidFill>
              </a:rPr>
              <a:t>seksuaali</a:t>
            </a:r>
            <a:r>
              <a:rPr lang="fi-FI" dirty="0">
                <a:solidFill>
                  <a:srgbClr val="00B0F0"/>
                </a:solidFill>
              </a:rPr>
              <a:t>-suuteen</a:t>
            </a:r>
          </a:p>
          <a:p>
            <a:endParaRPr lang="fi-FI" dirty="0">
              <a:solidFill>
                <a:srgbClr val="00B0F0"/>
              </a:solidFill>
            </a:endParaRPr>
          </a:p>
          <a:p>
            <a:r>
              <a:rPr lang="fi-FI" dirty="0">
                <a:solidFill>
                  <a:srgbClr val="00B0F0"/>
                </a:solidFill>
              </a:rPr>
              <a:t>Oikeus </a:t>
            </a:r>
            <a:r>
              <a:rPr lang="fi-FI" dirty="0" err="1">
                <a:solidFill>
                  <a:srgbClr val="00B0F0"/>
                </a:solidFill>
              </a:rPr>
              <a:t>yksityisyy</a:t>
            </a:r>
            <a:r>
              <a:rPr lang="fi-FI" dirty="0">
                <a:solidFill>
                  <a:srgbClr val="00B0F0"/>
                </a:solidFill>
              </a:rPr>
              <a:t>-teen</a:t>
            </a:r>
          </a:p>
          <a:p>
            <a:endParaRPr lang="fi-FI" dirty="0">
              <a:solidFill>
                <a:srgbClr val="00B0F0"/>
              </a:solidFill>
            </a:endParaRPr>
          </a:p>
          <a:p>
            <a:r>
              <a:rPr lang="fi-FI" dirty="0">
                <a:solidFill>
                  <a:srgbClr val="00B0F0"/>
                </a:solidFill>
              </a:rPr>
              <a:t>Oikeus näkyä</a:t>
            </a:r>
          </a:p>
        </p:txBody>
      </p:sp>
    </p:spTree>
    <p:extLst>
      <p:ext uri="{BB962C8B-B14F-4D97-AF65-F5344CB8AC3E}">
        <p14:creationId xmlns:p14="http://schemas.microsoft.com/office/powerpoint/2010/main" val="421594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065D3F1-1E0F-4BC6-9846-BCE0BCC9D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5DF9805-ABD3-4CBB-AAAB-C201E3DB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1072" y="31750"/>
            <a:ext cx="4520927" cy="25895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Kuva 11" descr="Kuva, joka sisältää kohteen mies, henkilö, solmio, päällä pitäminen&#10;&#10;Kuvaus luotu automaattisesti">
            <a:extLst>
              <a:ext uri="{FF2B5EF4-FFF2-40B4-BE49-F238E27FC236}">
                <a16:creationId xmlns:a16="http://schemas.microsoft.com/office/drawing/2014/main" id="{DD980480-5DCE-426D-B5E8-A9E68DE2D2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r="-2" b="-2"/>
          <a:stretch/>
        </p:blipFill>
        <p:spPr>
          <a:xfrm>
            <a:off x="1" y="7"/>
            <a:ext cx="7680960" cy="2820489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D4DE15-D40D-4DD7-9D46-956DC5E36F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1293" y="3352799"/>
            <a:ext cx="6997926" cy="32379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1300" dirty="0"/>
          </a:p>
          <a:p>
            <a:pPr>
              <a:buFontTx/>
              <a:buChar char="-"/>
            </a:pPr>
            <a:r>
              <a:rPr lang="en-US" b="1" dirty="0" err="1"/>
              <a:t>Nauttia</a:t>
            </a:r>
            <a:r>
              <a:rPr lang="en-US" dirty="0"/>
              <a:t> </a:t>
            </a:r>
            <a:r>
              <a:rPr lang="en-US" dirty="0" err="1"/>
              <a:t>oman</a:t>
            </a:r>
            <a:r>
              <a:rPr lang="en-US" dirty="0"/>
              <a:t> </a:t>
            </a:r>
            <a:r>
              <a:rPr lang="en-US" dirty="0" err="1"/>
              <a:t>seksuaalisen</a:t>
            </a:r>
            <a:r>
              <a:rPr lang="en-US" dirty="0"/>
              <a:t> </a:t>
            </a:r>
            <a:r>
              <a:rPr lang="en-US" dirty="0" err="1"/>
              <a:t>suuntautumisen</a:t>
            </a:r>
            <a:r>
              <a:rPr lang="en-US" dirty="0"/>
              <a:t> </a:t>
            </a:r>
            <a:r>
              <a:rPr lang="en-US" dirty="0" err="1"/>
              <a:t>mukaisesta</a:t>
            </a:r>
            <a:r>
              <a:rPr lang="en-US" dirty="0"/>
              <a:t> </a:t>
            </a:r>
            <a:r>
              <a:rPr lang="en-US" dirty="0" err="1"/>
              <a:t>seksuaalisuudesta</a:t>
            </a:r>
            <a:endParaRPr lang="en-US" dirty="0"/>
          </a:p>
          <a:p>
            <a:pPr marL="0" indent="0">
              <a:buNone/>
            </a:pPr>
            <a:endParaRPr lang="en-US" sz="1300" dirty="0"/>
          </a:p>
          <a:p>
            <a:pPr>
              <a:buFontTx/>
              <a:buChar char="-"/>
            </a:pPr>
            <a:r>
              <a:rPr lang="en-US" dirty="0" err="1"/>
              <a:t>Oikeus</a:t>
            </a:r>
            <a:r>
              <a:rPr lang="en-US" dirty="0"/>
              <a:t> </a:t>
            </a:r>
            <a:r>
              <a:rPr lang="en-US" b="1" dirty="0" err="1"/>
              <a:t>määritellä</a:t>
            </a:r>
            <a:r>
              <a:rPr lang="en-US" dirty="0"/>
              <a:t> ja </a:t>
            </a:r>
            <a:r>
              <a:rPr lang="en-US" b="1" dirty="0" err="1"/>
              <a:t>ilmaista</a:t>
            </a:r>
            <a:r>
              <a:rPr lang="en-US" dirty="0"/>
              <a:t> </a:t>
            </a:r>
            <a:r>
              <a:rPr lang="en-US" dirty="0" err="1"/>
              <a:t>seksuaalisuuttaan</a:t>
            </a:r>
            <a:r>
              <a:rPr lang="en-US" dirty="0"/>
              <a:t> </a:t>
            </a:r>
            <a:r>
              <a:rPr lang="en-US" dirty="0" err="1"/>
              <a:t>haluamallaan</a:t>
            </a:r>
            <a:r>
              <a:rPr lang="en-US" dirty="0"/>
              <a:t> </a:t>
            </a:r>
            <a:r>
              <a:rPr lang="en-US" dirty="0" err="1"/>
              <a:t>tavalla</a:t>
            </a:r>
            <a:endParaRPr lang="en-US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3600" dirty="0"/>
          </a:p>
          <a:p>
            <a:pPr marL="0"/>
            <a:endParaRPr lang="en-US" sz="2000" dirty="0"/>
          </a:p>
        </p:txBody>
      </p:sp>
      <p:pic>
        <p:nvPicPr>
          <p:cNvPr id="10" name="Sisällön paikkamerkki 9" descr="Kuva, joka sisältää kohteen henkilö, urheilu, uiminen&#10;&#10;Kuvaus luotu automaattisesti">
            <a:extLst>
              <a:ext uri="{FF2B5EF4-FFF2-40B4-BE49-F238E27FC236}">
                <a16:creationId xmlns:a16="http://schemas.microsoft.com/office/drawing/2014/main" id="{F74FF093-1D29-4951-A8AE-4E2D90D694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6" r="-1" b="32538"/>
          <a:stretch/>
        </p:blipFill>
        <p:spPr>
          <a:xfrm>
            <a:off x="7617369" y="2842476"/>
            <a:ext cx="4520928" cy="408925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D84038B-4A56-439B-A184-79B2D4506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68743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96EE13-2C4D-4262-812E-DDE5FC35F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75569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0A7C241-C7FB-4942-85EA-78FF68ACD41B}"/>
              </a:ext>
            </a:extLst>
          </p:cNvPr>
          <p:cNvSpPr txBox="1"/>
          <p:nvPr/>
        </p:nvSpPr>
        <p:spPr>
          <a:xfrm>
            <a:off x="-438150" y="2837098"/>
            <a:ext cx="3914775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Unsplash.com/Alvin </a:t>
            </a:r>
            <a:r>
              <a:rPr lang="en-US" sz="1400" dirty="0" err="1">
                <a:latin typeface="Abadi Extra Light" panose="020B0604020202020204" pitchFamily="34" charset="0"/>
              </a:rPr>
              <a:t>Mahmudov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14D675C1-6C7B-497C-9E97-C5E20C2200E6}"/>
              </a:ext>
            </a:extLst>
          </p:cNvPr>
          <p:cNvSpPr txBox="1"/>
          <p:nvPr/>
        </p:nvSpPr>
        <p:spPr>
          <a:xfrm rot="5400000">
            <a:off x="5282360" y="5430952"/>
            <a:ext cx="4414837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200" dirty="0">
                <a:latin typeface="Abadi Extra Light" panose="020B0604020202020204" pitchFamily="34" charset="0"/>
              </a:rPr>
              <a:t>Kuva: Unsplash.com/Clay Banks</a:t>
            </a:r>
          </a:p>
        </p:txBody>
      </p:sp>
      <p:sp>
        <p:nvSpPr>
          <p:cNvPr id="13" name="Räjähdys 1 12"/>
          <p:cNvSpPr/>
          <p:nvPr/>
        </p:nvSpPr>
        <p:spPr>
          <a:xfrm>
            <a:off x="6604511" y="31750"/>
            <a:ext cx="6024282" cy="3818273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b="1" dirty="0">
                <a:solidFill>
                  <a:schemeClr val="tx1"/>
                </a:solidFill>
              </a:rPr>
              <a:t>Kaikilla on</a:t>
            </a:r>
          </a:p>
          <a:p>
            <a:pPr algn="ctr"/>
            <a:r>
              <a:rPr lang="fi-FI" sz="3200" b="1" dirty="0">
                <a:solidFill>
                  <a:schemeClr val="tx1"/>
                </a:solidFill>
              </a:rPr>
              <a:t>oikeus omaan seksuaalisuuteen</a:t>
            </a:r>
          </a:p>
        </p:txBody>
      </p:sp>
    </p:spTree>
    <p:extLst>
      <p:ext uri="{BB962C8B-B14F-4D97-AF65-F5344CB8AC3E}">
        <p14:creationId xmlns:p14="http://schemas.microsoft.com/office/powerpoint/2010/main" val="1476798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henkilö, housut, jalkine&#10;&#10;Kuvaus luotu automaattisesti">
            <a:extLst>
              <a:ext uri="{FF2B5EF4-FFF2-40B4-BE49-F238E27FC236}">
                <a16:creationId xmlns:a16="http://schemas.microsoft.com/office/drawing/2014/main" id="{CC1918E3-4031-4633-9FA9-0E7C5C3A9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59650"/>
          </a:xfr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03F0BE5D-E45C-44A0-9EBC-1F30210A92FF}"/>
              </a:ext>
            </a:extLst>
          </p:cNvPr>
          <p:cNvSpPr txBox="1"/>
          <p:nvPr/>
        </p:nvSpPr>
        <p:spPr>
          <a:xfrm>
            <a:off x="752475" y="3733096"/>
            <a:ext cx="37179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800" dirty="0"/>
              <a:t>Tieto seksuaalisuuden rikkaudesta ja riskeistä auttaa tekemään vastuullisia ja itsenäisiä valintoja.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D8FAEF2A-A11F-4B6B-980C-E1E1A30C14D0}"/>
              </a:ext>
            </a:extLst>
          </p:cNvPr>
          <p:cNvSpPr txBox="1"/>
          <p:nvPr/>
        </p:nvSpPr>
        <p:spPr>
          <a:xfrm>
            <a:off x="8039100" y="1182231"/>
            <a:ext cx="415289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800" dirty="0"/>
              <a:t>Tieto mahdollistaa </a:t>
            </a:r>
          </a:p>
          <a:p>
            <a:r>
              <a:rPr lang="fi-FI" sz="2800" dirty="0"/>
              <a:t>- hyvän seksuaaliterveyden</a:t>
            </a:r>
          </a:p>
          <a:p>
            <a:r>
              <a:rPr lang="fi-FI" sz="2800" dirty="0"/>
              <a:t>- itsensä suojelun</a:t>
            </a:r>
          </a:p>
          <a:p>
            <a:r>
              <a:rPr lang="fi-FI" sz="2800" dirty="0"/>
              <a:t>- omasta seksuaalisuudesta nauttimisen.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CF4297D9-E473-4112-BB62-5699664E94E9}"/>
              </a:ext>
            </a:extLst>
          </p:cNvPr>
          <p:cNvSpPr txBox="1"/>
          <p:nvPr/>
        </p:nvSpPr>
        <p:spPr>
          <a:xfrm rot="5400000">
            <a:off x="10055937" y="5278831"/>
            <a:ext cx="3985894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</a:t>
            </a:r>
            <a:r>
              <a:rPr lang="en-US" sz="1400" dirty="0" err="1">
                <a:latin typeface="Abadi Extra Light" panose="020B0604020202020204" pitchFamily="34" charset="0"/>
              </a:rPr>
              <a:t>Kiwihug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sp>
        <p:nvSpPr>
          <p:cNvPr id="4" name="Räjähdys 2 3"/>
          <p:cNvSpPr/>
          <p:nvPr/>
        </p:nvSpPr>
        <p:spPr>
          <a:xfrm>
            <a:off x="0" y="261937"/>
            <a:ext cx="4842933" cy="3167063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600" b="1" dirty="0">
                <a:solidFill>
                  <a:schemeClr val="tx1"/>
                </a:solidFill>
              </a:rPr>
              <a:t>Kaikilla on oikeus tietoon</a:t>
            </a:r>
          </a:p>
        </p:txBody>
      </p:sp>
    </p:spTree>
    <p:extLst>
      <p:ext uri="{BB962C8B-B14F-4D97-AF65-F5344CB8AC3E}">
        <p14:creationId xmlns:p14="http://schemas.microsoft.com/office/powerpoint/2010/main" val="3481678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D51FBDB-F9CA-4B26-B315-CEA7AF3E0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10" y="2601267"/>
            <a:ext cx="10511685" cy="51470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200" dirty="0"/>
              <a:t>-</a:t>
            </a:r>
            <a:r>
              <a:rPr lang="en-US" sz="3600" b="1" dirty="0" err="1"/>
              <a:t>oikeus</a:t>
            </a:r>
            <a:r>
              <a:rPr lang="en-US" sz="3600" b="1" dirty="0"/>
              <a:t> </a:t>
            </a:r>
            <a:r>
              <a:rPr lang="en-US" sz="3600" b="1" dirty="0" err="1"/>
              <a:t>saada</a:t>
            </a:r>
            <a:r>
              <a:rPr lang="en-US" sz="3600" b="1" dirty="0"/>
              <a:t> </a:t>
            </a:r>
            <a:r>
              <a:rPr lang="en-US" sz="3600" b="1" dirty="0" err="1"/>
              <a:t>ehkäisyneuvontaa</a:t>
            </a:r>
            <a:r>
              <a:rPr lang="en-US" sz="3600" b="1" dirty="0"/>
              <a:t> ja </a:t>
            </a:r>
            <a:r>
              <a:rPr lang="en-US" sz="3600" b="1" dirty="0" err="1"/>
              <a:t>käyttää</a:t>
            </a:r>
            <a:r>
              <a:rPr lang="en-US" sz="3600" b="1" dirty="0"/>
              <a:t> </a:t>
            </a:r>
            <a:r>
              <a:rPr lang="en-US" sz="3600" b="1" dirty="0" err="1"/>
              <a:t>ehkäisymenetelmiä</a:t>
            </a:r>
            <a:endParaRPr lang="en-US" sz="3600" b="1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BB0DF451-342A-473C-9D56-474DE3FC2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4" r="-1" b="-1"/>
          <a:stretch/>
        </p:blipFill>
        <p:spPr>
          <a:xfrm>
            <a:off x="1066801" y="3147718"/>
            <a:ext cx="7975599" cy="337633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8EB2BD00-C641-40E8-AEC5-293486885C5E}"/>
              </a:ext>
            </a:extLst>
          </p:cNvPr>
          <p:cNvSpPr txBox="1"/>
          <p:nvPr/>
        </p:nvSpPr>
        <p:spPr>
          <a:xfrm>
            <a:off x="494982" y="6547908"/>
            <a:ext cx="609600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Unsplash.com/Reproductive Health Supplies Coalition</a:t>
            </a:r>
          </a:p>
        </p:txBody>
      </p:sp>
      <p:sp>
        <p:nvSpPr>
          <p:cNvPr id="3" name="Räjähdys 2 2"/>
          <p:cNvSpPr/>
          <p:nvPr/>
        </p:nvSpPr>
        <p:spPr>
          <a:xfrm>
            <a:off x="0" y="-118086"/>
            <a:ext cx="12192000" cy="2837440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b="1" dirty="0">
                <a:solidFill>
                  <a:schemeClr val="tx1"/>
                </a:solidFill>
              </a:rPr>
              <a:t>Kaikilla on oikeus </a:t>
            </a:r>
            <a:r>
              <a:rPr lang="fi-FI" sz="3200" b="1" dirty="0" err="1">
                <a:solidFill>
                  <a:schemeClr val="tx1"/>
                </a:solidFill>
              </a:rPr>
              <a:t>seksuaali</a:t>
            </a:r>
            <a:r>
              <a:rPr lang="fi-FI" sz="3200" b="1" dirty="0">
                <a:solidFill>
                  <a:schemeClr val="tx1"/>
                </a:solidFill>
              </a:rPr>
              <a:t>- ja lisääntymisterveyspalveluihin</a:t>
            </a:r>
          </a:p>
        </p:txBody>
      </p:sp>
    </p:spTree>
    <p:extLst>
      <p:ext uri="{BB962C8B-B14F-4D97-AF65-F5344CB8AC3E}">
        <p14:creationId xmlns:p14="http://schemas.microsoft.com/office/powerpoint/2010/main" val="2391308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C8CB6A-37D3-43F5-A626-3B9320E03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875"/>
            <a:ext cx="10515600" cy="879475"/>
          </a:xfrm>
        </p:spPr>
        <p:txBody>
          <a:bodyPr/>
          <a:lstStyle/>
          <a:p>
            <a:r>
              <a:rPr lang="fi-FI" b="1" dirty="0"/>
              <a:t>Vastuullinen ehkäisy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7814D85-B74C-4589-AEFF-2110033CF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1920" y="1451611"/>
            <a:ext cx="5415280" cy="5294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u="sng" dirty="0"/>
              <a:t>Hormonaalisia menetelmiä</a:t>
            </a:r>
          </a:p>
          <a:p>
            <a:r>
              <a:rPr lang="fi-FI" b="1" dirty="0"/>
              <a:t>Yhdistelmäehkäisy valmisteita</a:t>
            </a:r>
          </a:p>
          <a:p>
            <a:pPr lvl="1"/>
            <a:r>
              <a:rPr lang="fi-FI" dirty="0"/>
              <a:t>Sisältävät sekä estrogeenia että keltarauhashormonia</a:t>
            </a:r>
          </a:p>
          <a:p>
            <a:pPr lvl="1"/>
            <a:r>
              <a:rPr lang="fi-FI" dirty="0"/>
              <a:t>Ehkäisypilleri</a:t>
            </a:r>
          </a:p>
          <a:p>
            <a:pPr lvl="1"/>
            <a:r>
              <a:rPr lang="fi-FI" dirty="0"/>
              <a:t>Ehkäisyrengas</a:t>
            </a:r>
          </a:p>
          <a:p>
            <a:pPr lvl="1"/>
            <a:r>
              <a:rPr lang="fi-FI" dirty="0"/>
              <a:t>Ehkäisylaastari</a:t>
            </a:r>
          </a:p>
          <a:p>
            <a:r>
              <a:rPr lang="fi-FI" b="1" dirty="0"/>
              <a:t>Keltarauhasehkäisyvalmisteita</a:t>
            </a:r>
          </a:p>
          <a:p>
            <a:pPr lvl="1"/>
            <a:r>
              <a:rPr lang="fi-FI" dirty="0"/>
              <a:t>Minipilleri</a:t>
            </a:r>
          </a:p>
          <a:p>
            <a:pPr lvl="1"/>
            <a:r>
              <a:rPr lang="fi-FI" dirty="0"/>
              <a:t>Hormonikierukka</a:t>
            </a:r>
          </a:p>
          <a:p>
            <a:pPr lvl="1"/>
            <a:r>
              <a:rPr lang="fi-FI" dirty="0"/>
              <a:t>Ehkäisykapseli</a:t>
            </a:r>
          </a:p>
          <a:p>
            <a:pPr lvl="1"/>
            <a:endParaRPr lang="fi-FI" dirty="0"/>
          </a:p>
        </p:txBody>
      </p:sp>
      <p:sp>
        <p:nvSpPr>
          <p:cNvPr id="15" name="Sisällön paikkamerkki 14">
            <a:extLst>
              <a:ext uri="{FF2B5EF4-FFF2-40B4-BE49-F238E27FC236}">
                <a16:creationId xmlns:a16="http://schemas.microsoft.com/office/drawing/2014/main" id="{D2F0BB65-1959-414A-976E-35FAAF58D0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1611"/>
            <a:ext cx="4394200" cy="4972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u="sng" dirty="0"/>
              <a:t>Hormonittomia menetelmiä</a:t>
            </a:r>
            <a:endParaRPr lang="fi-FI" sz="900" b="1" u="sng" dirty="0"/>
          </a:p>
          <a:p>
            <a:r>
              <a:rPr lang="fi-FI" sz="2400" dirty="0"/>
              <a:t>Miesten/ naisten kondomi</a:t>
            </a:r>
          </a:p>
          <a:p>
            <a:pPr lvl="1"/>
            <a:r>
              <a:rPr lang="fi-FI" dirty="0"/>
              <a:t>Kertakäyttöinen</a:t>
            </a:r>
          </a:p>
          <a:p>
            <a:pPr lvl="1"/>
            <a:r>
              <a:rPr lang="fi-FI" dirty="0"/>
              <a:t>Suojaa myös useimmilta seksitaudeilta</a:t>
            </a:r>
          </a:p>
          <a:p>
            <a:r>
              <a:rPr lang="fi-FI" sz="2400" dirty="0"/>
              <a:t>Kuparikierukka</a:t>
            </a:r>
          </a:p>
          <a:p>
            <a:pPr lvl="1"/>
            <a:r>
              <a:rPr lang="fi-FI" dirty="0"/>
              <a:t>Lääkäri asettaa kohtuun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45F418A-4C6B-4B7D-93DF-F2B9202D6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4498339"/>
            <a:ext cx="4048125" cy="200660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6415966F-7D80-43D1-87CA-F3DCBE338552}"/>
              </a:ext>
            </a:extLst>
          </p:cNvPr>
          <p:cNvSpPr txBox="1"/>
          <p:nvPr/>
        </p:nvSpPr>
        <p:spPr>
          <a:xfrm rot="16200000">
            <a:off x="2918734" y="3283859"/>
            <a:ext cx="6096000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200" dirty="0">
                <a:latin typeface="Abadi Extra Light" panose="020B0604020202020204" pitchFamily="34" charset="0"/>
              </a:rPr>
              <a:t>Kuva: Unsplash.com/Reproductive Health Supplies Coalition</a:t>
            </a:r>
          </a:p>
        </p:txBody>
      </p:sp>
    </p:spTree>
    <p:extLst>
      <p:ext uri="{BB962C8B-B14F-4D97-AF65-F5344CB8AC3E}">
        <p14:creationId xmlns:p14="http://schemas.microsoft.com/office/powerpoint/2010/main" val="3391862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1000" r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968189" y="4420007"/>
            <a:ext cx="112238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400" b="1" dirty="0"/>
              <a:t>-oikeus turvalliseen raskauteen</a:t>
            </a:r>
          </a:p>
          <a:p>
            <a:r>
              <a:rPr lang="fi-FI" sz="4400" b="1" dirty="0"/>
              <a:t>-oikeus turvalliseen raskaudenkeskeytykseen</a:t>
            </a:r>
          </a:p>
        </p:txBody>
      </p:sp>
      <p:sp>
        <p:nvSpPr>
          <p:cNvPr id="3" name="Räjähdys 2 2"/>
          <p:cNvSpPr/>
          <p:nvPr/>
        </p:nvSpPr>
        <p:spPr>
          <a:xfrm>
            <a:off x="5151447" y="1545150"/>
            <a:ext cx="6131858" cy="2480003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>
                <a:solidFill>
                  <a:schemeClr val="tx1"/>
                </a:solidFill>
              </a:rPr>
              <a:t>Kaikilla on oikeus </a:t>
            </a:r>
            <a:r>
              <a:rPr lang="fi-FI" b="1" dirty="0" err="1">
                <a:solidFill>
                  <a:schemeClr val="tx1"/>
                </a:solidFill>
              </a:rPr>
              <a:t>seksuaali</a:t>
            </a:r>
            <a:r>
              <a:rPr lang="fi-FI" b="1" dirty="0">
                <a:solidFill>
                  <a:schemeClr val="tx1"/>
                </a:solidFill>
              </a:rPr>
              <a:t>- ja </a:t>
            </a:r>
            <a:r>
              <a:rPr lang="fi-FI" b="1" dirty="0" err="1">
                <a:solidFill>
                  <a:schemeClr val="tx1"/>
                </a:solidFill>
              </a:rPr>
              <a:t>lisääntymisterveyspalve</a:t>
            </a:r>
            <a:r>
              <a:rPr lang="fi-FI" b="1" dirty="0">
                <a:solidFill>
                  <a:schemeClr val="tx1"/>
                </a:solidFill>
              </a:rPr>
              <a:t>-luihin</a:t>
            </a:r>
          </a:p>
        </p:txBody>
      </p:sp>
    </p:spTree>
    <p:extLst>
      <p:ext uri="{BB962C8B-B14F-4D97-AF65-F5344CB8AC3E}">
        <p14:creationId xmlns:p14="http://schemas.microsoft.com/office/powerpoint/2010/main" val="2610565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86ECDE-3A16-4A12-802D-A9B97014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040" y="261937"/>
            <a:ext cx="9488243" cy="75398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dirty="0" err="1"/>
              <a:t>Terveellinen</a:t>
            </a:r>
            <a:r>
              <a:rPr lang="en-US" sz="3600" b="1" dirty="0"/>
              <a:t> </a:t>
            </a:r>
            <a:r>
              <a:rPr lang="en-US" sz="3600" b="1" dirty="0" err="1"/>
              <a:t>raskaus</a:t>
            </a:r>
            <a:r>
              <a:rPr lang="en-US" sz="3600" b="1" dirty="0"/>
              <a:t> </a:t>
            </a:r>
            <a:r>
              <a:rPr lang="en-US" sz="3600" b="1" dirty="0" err="1"/>
              <a:t>edistää</a:t>
            </a:r>
            <a:r>
              <a:rPr lang="en-US" sz="3600" b="1" dirty="0"/>
              <a:t> </a:t>
            </a:r>
            <a:r>
              <a:rPr lang="en-US" sz="3600" b="1" dirty="0" err="1"/>
              <a:t>sikiön</a:t>
            </a:r>
            <a:r>
              <a:rPr lang="en-US" sz="3600" b="1" dirty="0"/>
              <a:t> </a:t>
            </a:r>
            <a:r>
              <a:rPr lang="en-US" sz="3600" b="1" dirty="0" err="1"/>
              <a:t>terveyttä</a:t>
            </a:r>
            <a:endParaRPr lang="en-US" sz="3600" b="1" dirty="0" err="1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F73BB4-831D-4718-B686-45009FE941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3986" y="1217622"/>
            <a:ext cx="5693214" cy="56351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 dirty="0" err="1"/>
              <a:t>Suositusten</a:t>
            </a:r>
            <a:r>
              <a:rPr lang="en-US" sz="2400" b="1" dirty="0"/>
              <a:t> </a:t>
            </a:r>
            <a:r>
              <a:rPr lang="en-US" sz="2400" b="1" dirty="0" err="1"/>
              <a:t>mukainen</a:t>
            </a:r>
            <a:r>
              <a:rPr lang="en-US" sz="2400" b="1" dirty="0"/>
              <a:t> </a:t>
            </a:r>
            <a:r>
              <a:rPr lang="en-US" sz="2400" b="1" dirty="0" err="1"/>
              <a:t>ravinto</a:t>
            </a:r>
            <a:endParaRPr lang="en-US" sz="2400" b="1" dirty="0"/>
          </a:p>
          <a:p>
            <a:r>
              <a:rPr lang="en-US" sz="2400" dirty="0" err="1"/>
              <a:t>Foolihappolisä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err="1"/>
              <a:t>Riittävä</a:t>
            </a:r>
            <a:r>
              <a:rPr lang="en-US" sz="2400" b="1" dirty="0"/>
              <a:t>, </a:t>
            </a:r>
            <a:r>
              <a:rPr lang="en-US" sz="2400" b="1" dirty="0" err="1"/>
              <a:t>turvallinen</a:t>
            </a:r>
            <a:r>
              <a:rPr lang="en-US" sz="2400" b="1" dirty="0"/>
              <a:t> </a:t>
            </a:r>
            <a:r>
              <a:rPr lang="en-US" sz="2400" b="1" dirty="0" err="1"/>
              <a:t>liikunta</a:t>
            </a:r>
            <a:endParaRPr lang="en-US" sz="2400" b="1" dirty="0"/>
          </a:p>
          <a:p>
            <a:r>
              <a:rPr lang="en-US" sz="2400" dirty="0" err="1"/>
              <a:t>Vähentää</a:t>
            </a:r>
            <a:r>
              <a:rPr lang="en-US" sz="2400" dirty="0"/>
              <a:t> </a:t>
            </a:r>
            <a:r>
              <a:rPr lang="en-US" sz="2400" dirty="0" err="1"/>
              <a:t>keskenmenon</a:t>
            </a:r>
            <a:r>
              <a:rPr lang="en-US" sz="2400" dirty="0"/>
              <a:t> </a:t>
            </a:r>
            <a:r>
              <a:rPr lang="en-US" sz="2400" dirty="0" err="1"/>
              <a:t>riskiä</a:t>
            </a:r>
            <a:endParaRPr lang="en-US" sz="2400" dirty="0"/>
          </a:p>
          <a:p>
            <a:r>
              <a:rPr lang="en-US" sz="2400" dirty="0" err="1"/>
              <a:t>Helpottaa</a:t>
            </a:r>
            <a:r>
              <a:rPr lang="en-US" sz="2400" dirty="0"/>
              <a:t> </a:t>
            </a:r>
            <a:r>
              <a:rPr lang="en-US" sz="2400" dirty="0" err="1"/>
              <a:t>synnytystä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Uni</a:t>
            </a:r>
          </a:p>
          <a:p>
            <a:r>
              <a:rPr lang="en-US" sz="2400" dirty="0" err="1"/>
              <a:t>unen</a:t>
            </a:r>
            <a:r>
              <a:rPr lang="en-US" sz="2400" dirty="0"/>
              <a:t> </a:t>
            </a:r>
            <a:r>
              <a:rPr lang="en-US" sz="2400" dirty="0" err="1"/>
              <a:t>tarve</a:t>
            </a:r>
            <a:r>
              <a:rPr lang="en-US" sz="2400" dirty="0"/>
              <a:t> </a:t>
            </a:r>
            <a:r>
              <a:rPr lang="en-US" sz="2400" dirty="0" err="1"/>
              <a:t>voi</a:t>
            </a:r>
            <a:r>
              <a:rPr lang="en-US" sz="2400" dirty="0"/>
              <a:t> </a:t>
            </a:r>
            <a:r>
              <a:rPr lang="en-US" sz="2400" dirty="0" err="1"/>
              <a:t>lisääntyä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err="1"/>
              <a:t>Tupakointi</a:t>
            </a:r>
            <a:r>
              <a:rPr lang="en-US" sz="2400" b="1" dirty="0"/>
              <a:t> ja </a:t>
            </a:r>
            <a:r>
              <a:rPr lang="en-US" sz="2400" b="1" dirty="0" err="1"/>
              <a:t>alkoholin</a:t>
            </a:r>
            <a:r>
              <a:rPr lang="en-US" sz="2400" b="1" dirty="0"/>
              <a:t> </a:t>
            </a:r>
            <a:r>
              <a:rPr lang="en-US" sz="2400" b="1" dirty="0" err="1"/>
              <a:t>käyttö</a:t>
            </a:r>
            <a:endParaRPr lang="en-US" sz="2400" b="1" dirty="0"/>
          </a:p>
          <a:p>
            <a:r>
              <a:rPr lang="en-US" sz="2400" dirty="0" err="1"/>
              <a:t>Vaarantaa</a:t>
            </a:r>
            <a:r>
              <a:rPr lang="en-US" sz="2400" dirty="0"/>
              <a:t> </a:t>
            </a:r>
            <a:r>
              <a:rPr lang="en-US" sz="2400" dirty="0" err="1"/>
              <a:t>sikön</a:t>
            </a:r>
            <a:r>
              <a:rPr lang="en-US" sz="2400" dirty="0"/>
              <a:t> </a:t>
            </a:r>
            <a:r>
              <a:rPr lang="en-US" sz="2400" dirty="0" err="1"/>
              <a:t>kasvun</a:t>
            </a:r>
            <a:r>
              <a:rPr lang="en-US" sz="2400" dirty="0"/>
              <a:t> ja </a:t>
            </a:r>
            <a:r>
              <a:rPr lang="en-US" sz="2400" dirty="0" err="1"/>
              <a:t>kehityksen</a:t>
            </a:r>
            <a:endParaRPr lang="en-US" sz="2400" dirty="0" err="1">
              <a:cs typeface="Calibri"/>
            </a:endParaRPr>
          </a:p>
          <a:p>
            <a:pPr marL="0" indent="0">
              <a:buNone/>
            </a:pPr>
            <a:r>
              <a:rPr lang="en-US" sz="2400" b="1" dirty="0" err="1"/>
              <a:t>Lääkkeet</a:t>
            </a:r>
            <a:endParaRPr lang="en-US" sz="2400" b="1" dirty="0"/>
          </a:p>
          <a:p>
            <a:r>
              <a:rPr lang="en-US" sz="2400" dirty="0" err="1"/>
              <a:t>Turvallisuus</a:t>
            </a:r>
            <a:r>
              <a:rPr lang="en-US" sz="2400" dirty="0"/>
              <a:t> </a:t>
            </a:r>
            <a:r>
              <a:rPr lang="en-US" sz="2400" dirty="0" err="1"/>
              <a:t>varmistettava</a:t>
            </a:r>
            <a:r>
              <a:rPr lang="en-US" sz="2400" dirty="0"/>
              <a:t> </a:t>
            </a:r>
            <a:r>
              <a:rPr lang="en-US" sz="2400" dirty="0" err="1"/>
              <a:t>apteekista</a:t>
            </a:r>
            <a:r>
              <a:rPr lang="en-US" sz="2400" dirty="0"/>
              <a:t> tai </a:t>
            </a:r>
            <a:r>
              <a:rPr lang="en-US" sz="2400" dirty="0" err="1"/>
              <a:t>lääkäriltä</a:t>
            </a:r>
            <a:endParaRPr lang="en-US" sz="2400" dirty="0"/>
          </a:p>
        </p:txBody>
      </p:sp>
      <p:sp>
        <p:nvSpPr>
          <p:cNvPr id="35" name="Tekstiruutu 34">
            <a:extLst>
              <a:ext uri="{FF2B5EF4-FFF2-40B4-BE49-F238E27FC236}">
                <a16:creationId xmlns:a16="http://schemas.microsoft.com/office/drawing/2014/main" id="{DC85E9A8-81C7-4634-A8A4-60FD80EB69CB}"/>
              </a:ext>
            </a:extLst>
          </p:cNvPr>
          <p:cNvSpPr txBox="1"/>
          <p:nvPr/>
        </p:nvSpPr>
        <p:spPr>
          <a:xfrm rot="16200000">
            <a:off x="4089669" y="3709950"/>
            <a:ext cx="3440201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</a:t>
            </a:r>
            <a:r>
              <a:rPr lang="en-US" sz="1400" dirty="0" err="1">
                <a:latin typeface="Abadi Extra Light" panose="020B0604020202020204" pitchFamily="34" charset="0"/>
              </a:rPr>
              <a:t>Walaa</a:t>
            </a:r>
            <a:r>
              <a:rPr lang="en-US" sz="1400" dirty="0">
                <a:latin typeface="Abadi Extra Light" panose="020B0604020202020204" pitchFamily="34" charset="0"/>
              </a:rPr>
              <a:t> Khaleel</a:t>
            </a:r>
          </a:p>
        </p:txBody>
      </p:sp>
      <p:pic>
        <p:nvPicPr>
          <p:cNvPr id="34" name="Sisällön paikkamerkki 33" descr="Kuva, joka sisältää kohteen henkilö, vauva, sisä, vaate&#10;&#10;Kuvaus luotu automaattisesti">
            <a:extLst>
              <a:ext uri="{FF2B5EF4-FFF2-40B4-BE49-F238E27FC236}">
                <a16:creationId xmlns:a16="http://schemas.microsoft.com/office/drawing/2014/main" id="{B069BADB-815C-4467-96A3-5F7A22A119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" y="1217623"/>
            <a:ext cx="5102741" cy="5441100"/>
          </a:xfrm>
        </p:spPr>
      </p:pic>
    </p:spTree>
    <p:extLst>
      <p:ext uri="{BB962C8B-B14F-4D97-AF65-F5344CB8AC3E}">
        <p14:creationId xmlns:p14="http://schemas.microsoft.com/office/powerpoint/2010/main" val="2527244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kstikehys 1"/>
          <p:cNvSpPr txBox="1">
            <a:spLocks noChangeArrowheads="1"/>
          </p:cNvSpPr>
          <p:nvPr/>
        </p:nvSpPr>
        <p:spPr bwMode="auto">
          <a:xfrm>
            <a:off x="1881189" y="357189"/>
            <a:ext cx="72151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i-FI" altLang="fi-FI" sz="4000">
                <a:solidFill>
                  <a:srgbClr val="FFC000"/>
                </a:solidFill>
              </a:rPr>
              <a:t>KUN RASKAUTTA EI KUULU</a:t>
            </a:r>
          </a:p>
        </p:txBody>
      </p:sp>
      <p:sp>
        <p:nvSpPr>
          <p:cNvPr id="3" name="Tekstikehys 2"/>
          <p:cNvSpPr txBox="1">
            <a:spLocks noChangeArrowheads="1"/>
          </p:cNvSpPr>
          <p:nvPr/>
        </p:nvSpPr>
        <p:spPr bwMode="auto">
          <a:xfrm>
            <a:off x="2166938" y="1214439"/>
            <a:ext cx="7643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i-FI" altLang="fi-FI" sz="1600">
                <a:solidFill>
                  <a:prstClr val="white"/>
                </a:solidFill>
              </a:rPr>
              <a:t> </a:t>
            </a:r>
            <a:r>
              <a:rPr lang="fi-FI" altLang="fi-FI">
                <a:solidFill>
                  <a:prstClr val="white"/>
                </a:solidFill>
              </a:rPr>
              <a:t>HANKINTA ALOITETAAN NYKYISIN VANHEMPANA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i-FI" altLang="fi-FI">
                <a:solidFill>
                  <a:prstClr val="white"/>
                </a:solidFill>
              </a:rPr>
              <a:t> 1/6 PAREISTA ONGELMIA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i-FI" altLang="fi-FI">
                <a:solidFill>
                  <a:prstClr val="white"/>
                </a:solidFill>
              </a:rPr>
              <a:t> 1v YRITYSTÄ -&gt; RASKAUTTA EI KUULU -&gt; TUTKIMUKSET</a:t>
            </a:r>
          </a:p>
        </p:txBody>
      </p:sp>
      <p:pic>
        <p:nvPicPr>
          <p:cNvPr id="88066" name="Picture 2" descr="http://dl4.glitter-graphics.net/pub/1425/1425974yo2dew1h5c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6" y="785813"/>
            <a:ext cx="15144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ikehys 5"/>
          <p:cNvSpPr txBox="1">
            <a:spLocks noChangeArrowheads="1"/>
          </p:cNvSpPr>
          <p:nvPr/>
        </p:nvSpPr>
        <p:spPr bwMode="auto">
          <a:xfrm>
            <a:off x="2095500" y="2133601"/>
            <a:ext cx="8358188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i-FI" altLang="fi-FI" sz="2400">
                <a:solidFill>
                  <a:prstClr val="white"/>
                </a:solidFill>
              </a:rPr>
              <a:t>SYITÄ: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white"/>
                </a:solidFill>
              </a:rPr>
              <a:t> tulehdukset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white"/>
                </a:solidFill>
              </a:rPr>
              <a:t> hoitamattomat sukupuolitaudit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white"/>
                </a:solidFill>
              </a:rPr>
              <a:t> useammat raskaudenkeskeytykset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white"/>
                </a:solidFill>
              </a:rPr>
              <a:t> vasta-aineet siittiöille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white"/>
                </a:solidFill>
              </a:rPr>
              <a:t> hormonihäiriöt  -&gt;  </a:t>
            </a:r>
            <a:r>
              <a:rPr lang="fi-FI" altLang="fi-FI" sz="2400">
                <a:solidFill>
                  <a:srgbClr val="FFC000"/>
                </a:solidFill>
              </a:rPr>
              <a:t>VERINÄYTTEET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white"/>
                </a:solidFill>
              </a:rPr>
              <a:t> kasvaimet         -&gt;  </a:t>
            </a:r>
            <a:r>
              <a:rPr lang="fi-FI" altLang="fi-FI" sz="2400">
                <a:solidFill>
                  <a:srgbClr val="FFC000"/>
                </a:solidFill>
              </a:rPr>
              <a:t>ULTRAÄÄNIKUVAUS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white"/>
                </a:solidFill>
              </a:rPr>
              <a:t> sukupuolielinten synnynnäiset epämuodostumat ja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i-FI" altLang="fi-FI" sz="2400">
                <a:solidFill>
                  <a:prstClr val="white"/>
                </a:solidFill>
              </a:rPr>
              <a:t>    tukokset   -&gt;  </a:t>
            </a:r>
            <a:r>
              <a:rPr lang="fi-FI" altLang="fi-FI" sz="2000">
                <a:solidFill>
                  <a:srgbClr val="FFC000"/>
                </a:solidFill>
              </a:rPr>
              <a:t>TÄHYSTYSTUTKIMUS, VARJOAINEKUVAUS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white"/>
                </a:solidFill>
              </a:rPr>
              <a:t> siittiötuotannon häiriöt – kivespussien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i-FI" altLang="fi-FI" sz="2400">
                <a:solidFill>
                  <a:prstClr val="white"/>
                </a:solidFill>
              </a:rPr>
              <a:t>   laskeutumattomuus, sikotaudin jälkitauti, saasteet, säteily,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i-FI" altLang="fi-FI" sz="2400">
                <a:solidFill>
                  <a:prstClr val="white"/>
                </a:solidFill>
              </a:rPr>
              <a:t>   tupakka, alkoholi…?) -&gt; </a:t>
            </a:r>
            <a:r>
              <a:rPr lang="fi-FI" altLang="fi-FI" sz="2400">
                <a:solidFill>
                  <a:srgbClr val="FFC000"/>
                </a:solidFill>
              </a:rPr>
              <a:t>SPERMANÄYTE</a:t>
            </a:r>
            <a:r>
              <a:rPr lang="fi-FI" altLang="fi-FI" sz="2400">
                <a:solidFill>
                  <a:prstClr val="white"/>
                </a:solidFill>
              </a:rPr>
              <a:t> (määrä, </a:t>
            </a:r>
            <a:r>
              <a:rPr lang="fi-FI" altLang="fi-FI">
                <a:solidFill>
                  <a:prstClr val="white"/>
                </a:solidFill>
              </a:rPr>
              <a:t>liikkuvuus)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fi-FI" altLang="fi-FI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02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kstikehys 1"/>
          <p:cNvSpPr txBox="1">
            <a:spLocks noChangeArrowheads="1"/>
          </p:cNvSpPr>
          <p:nvPr/>
        </p:nvSpPr>
        <p:spPr bwMode="auto">
          <a:xfrm>
            <a:off x="2095501" y="500063"/>
            <a:ext cx="6500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i-FI" altLang="fi-FI" sz="3600">
                <a:solidFill>
                  <a:srgbClr val="FFC000"/>
                </a:solidFill>
              </a:rPr>
              <a:t>APUA LAPSETTOMUUTEEN</a:t>
            </a:r>
          </a:p>
        </p:txBody>
      </p:sp>
      <p:pic>
        <p:nvPicPr>
          <p:cNvPr id="9219" name="Picture 2" descr="http://www05.turku.fi/kirjasto/linkit/valikoimaluettelot/Image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0" y="714376"/>
            <a:ext cx="142875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ikehys 5"/>
          <p:cNvSpPr txBox="1">
            <a:spLocks noChangeArrowheads="1"/>
          </p:cNvSpPr>
          <p:nvPr/>
        </p:nvSpPr>
        <p:spPr bwMode="auto">
          <a:xfrm>
            <a:off x="2238376" y="1484313"/>
            <a:ext cx="84296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fi-FI" altLang="fi-FI" sz="2400">
              <a:solidFill>
                <a:prstClr val="white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fi-FI" altLang="fi-FI" sz="2400">
                <a:solidFill>
                  <a:prstClr val="white"/>
                </a:solidFill>
              </a:rPr>
              <a:t>  </a:t>
            </a:r>
            <a:r>
              <a:rPr lang="fi-FI" altLang="fi-FI" sz="3200">
                <a:solidFill>
                  <a:prstClr val="white"/>
                </a:solidFill>
              </a:rPr>
              <a:t>OVULAATION INDUKTIO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fi-FI" altLang="fi-FI" sz="3200">
                <a:solidFill>
                  <a:prstClr val="white"/>
                </a:solidFill>
              </a:rPr>
              <a:t> KEINOHEDELMÖITYS ELI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i-FI" altLang="fi-FI" sz="3200">
                <a:solidFill>
                  <a:prstClr val="white"/>
                </a:solidFill>
              </a:rPr>
              <a:t>    INSEMINAATIO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fi-FI" altLang="fi-FI" sz="3200">
                <a:solidFill>
                  <a:prstClr val="white"/>
                </a:solidFill>
              </a:rPr>
              <a:t> KOEPUTKIHEDELMÖITYS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fi-FI" altLang="fi-FI" sz="3200">
                <a:solidFill>
                  <a:prstClr val="white"/>
                </a:solidFill>
              </a:rPr>
              <a:t> MIKROHEDELMÖITYS JA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i-FI" altLang="fi-FI" sz="3200">
                <a:solidFill>
                  <a:prstClr val="white"/>
                </a:solidFill>
              </a:rPr>
              <a:t>    LAHJASUKUSOLUHOIDOT</a:t>
            </a:r>
          </a:p>
        </p:txBody>
      </p:sp>
      <p:sp>
        <p:nvSpPr>
          <p:cNvPr id="7" name="Tekstikehys 6"/>
          <p:cNvSpPr txBox="1">
            <a:spLocks noChangeArrowheads="1"/>
          </p:cNvSpPr>
          <p:nvPr/>
        </p:nvSpPr>
        <p:spPr bwMode="auto">
          <a:xfrm>
            <a:off x="2566989" y="5157788"/>
            <a:ext cx="79216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i-FI" altLang="fi-FI" sz="2800">
                <a:solidFill>
                  <a:prstClr val="white"/>
                </a:solidFill>
              </a:rPr>
              <a:t>MUITA RATKAISUJA:  esim. adoptio, kohdunvuokraus ja sijaissynnytys, sijaisvanhemmuus…</a:t>
            </a:r>
          </a:p>
        </p:txBody>
      </p:sp>
    </p:spTree>
    <p:extLst>
      <p:ext uri="{BB962C8B-B14F-4D97-AF65-F5344CB8AC3E}">
        <p14:creationId xmlns:p14="http://schemas.microsoft.com/office/powerpoint/2010/main" val="408045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0E6764-66D2-497A-99AD-4B933A5A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0471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 err="1"/>
              <a:t>Lisääntymisterveys</a:t>
            </a:r>
            <a:endParaRPr lang="en-US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633082A-5322-4F59-9C7C-5F58171567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282759"/>
            <a:ext cx="6765783" cy="42288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 err="1"/>
              <a:t>Hedelmällisyyden</a:t>
            </a:r>
            <a:r>
              <a:rPr lang="en-US" sz="2400" b="1" dirty="0"/>
              <a:t> </a:t>
            </a:r>
            <a:r>
              <a:rPr lang="en-US" sz="2400" b="1" dirty="0" err="1"/>
              <a:t>suojelua</a:t>
            </a:r>
            <a:endParaRPr lang="en-US" sz="2400" b="1" dirty="0"/>
          </a:p>
          <a:p>
            <a:pPr lvl="1"/>
            <a:r>
              <a:rPr lang="en-US" dirty="0" err="1"/>
              <a:t>Päihteettömyys</a:t>
            </a:r>
            <a:endParaRPr lang="en-US" dirty="0"/>
          </a:p>
          <a:p>
            <a:pPr lvl="1"/>
            <a:r>
              <a:rPr lang="en-US" dirty="0" err="1"/>
              <a:t>Kohtuullinen</a:t>
            </a:r>
            <a:r>
              <a:rPr lang="en-US" dirty="0"/>
              <a:t> </a:t>
            </a:r>
            <a:r>
              <a:rPr lang="en-US" dirty="0" err="1"/>
              <a:t>liikunta</a:t>
            </a:r>
            <a:endParaRPr lang="en-US" dirty="0"/>
          </a:p>
          <a:p>
            <a:pPr lvl="1"/>
            <a:r>
              <a:rPr lang="en-US" dirty="0" err="1"/>
              <a:t>Säännöllinen</a:t>
            </a:r>
            <a:r>
              <a:rPr lang="en-US" dirty="0"/>
              <a:t> </a:t>
            </a:r>
            <a:r>
              <a:rPr lang="en-US" dirty="0" err="1"/>
              <a:t>unirytmi</a:t>
            </a:r>
            <a:endParaRPr lang="en-US" dirty="0"/>
          </a:p>
          <a:p>
            <a:pPr lvl="1"/>
            <a:r>
              <a:rPr lang="en-US" dirty="0" err="1"/>
              <a:t>Suositusten</a:t>
            </a:r>
            <a:r>
              <a:rPr lang="en-US" dirty="0"/>
              <a:t> </a:t>
            </a:r>
            <a:r>
              <a:rPr lang="en-US" dirty="0" err="1"/>
              <a:t>mukainen</a:t>
            </a:r>
            <a:r>
              <a:rPr lang="en-US" dirty="0"/>
              <a:t> </a:t>
            </a:r>
            <a:r>
              <a:rPr lang="en-US" dirty="0" err="1"/>
              <a:t>ravinto</a:t>
            </a:r>
            <a:endParaRPr lang="en-US" dirty="0"/>
          </a:p>
          <a:p>
            <a:r>
              <a:rPr lang="en-US" sz="2400" b="1" dirty="0" err="1"/>
              <a:t>Hedelmällisyyttä</a:t>
            </a:r>
            <a:r>
              <a:rPr lang="en-US" sz="2400" b="1" dirty="0"/>
              <a:t> </a:t>
            </a:r>
            <a:r>
              <a:rPr lang="en-US" sz="2400" b="1" dirty="0" err="1"/>
              <a:t>heikentäviä</a:t>
            </a:r>
            <a:r>
              <a:rPr lang="en-US" sz="2400" b="1" dirty="0"/>
              <a:t> </a:t>
            </a:r>
            <a:r>
              <a:rPr lang="en-US" sz="2400" b="1" dirty="0" err="1"/>
              <a:t>tekijöitä</a:t>
            </a:r>
            <a:endParaRPr lang="en-US" sz="2400" b="1" dirty="0"/>
          </a:p>
          <a:p>
            <a:pPr lvl="1"/>
            <a:r>
              <a:rPr lang="en-US" dirty="0" err="1"/>
              <a:t>Ikä</a:t>
            </a:r>
            <a:r>
              <a:rPr lang="en-US" dirty="0"/>
              <a:t>: </a:t>
            </a:r>
            <a:r>
              <a:rPr lang="en-US" dirty="0" err="1"/>
              <a:t>naisilla</a:t>
            </a:r>
            <a:r>
              <a:rPr lang="en-US" dirty="0"/>
              <a:t> </a:t>
            </a:r>
            <a:r>
              <a:rPr lang="en-US" dirty="0" err="1"/>
              <a:t>selvä</a:t>
            </a:r>
            <a:r>
              <a:rPr lang="en-US" dirty="0"/>
              <a:t> </a:t>
            </a:r>
            <a:r>
              <a:rPr lang="en-US" dirty="0" err="1"/>
              <a:t>muutos</a:t>
            </a:r>
            <a:r>
              <a:rPr lang="en-US" dirty="0"/>
              <a:t> 35 -vuotiaana</a:t>
            </a:r>
          </a:p>
          <a:p>
            <a:pPr lvl="1"/>
            <a:r>
              <a:rPr lang="en-US" dirty="0" err="1"/>
              <a:t>Tupakka</a:t>
            </a:r>
            <a:r>
              <a:rPr lang="en-US" dirty="0"/>
              <a:t>, </a:t>
            </a:r>
            <a:r>
              <a:rPr lang="en-US" dirty="0" err="1"/>
              <a:t>alkoholi</a:t>
            </a:r>
            <a:r>
              <a:rPr lang="en-US" dirty="0"/>
              <a:t> ja </a:t>
            </a:r>
            <a:r>
              <a:rPr lang="en-US" dirty="0" err="1"/>
              <a:t>muut</a:t>
            </a:r>
            <a:r>
              <a:rPr lang="en-US" dirty="0"/>
              <a:t> </a:t>
            </a:r>
            <a:r>
              <a:rPr lang="en-US" dirty="0" err="1"/>
              <a:t>päihteet</a:t>
            </a:r>
            <a:endParaRPr lang="en-US" dirty="0"/>
          </a:p>
          <a:p>
            <a:pPr lvl="1"/>
            <a:r>
              <a:rPr lang="en-US" dirty="0" err="1"/>
              <a:t>Yli</a:t>
            </a:r>
            <a:r>
              <a:rPr lang="en-US" dirty="0"/>
              <a:t>- ja </a:t>
            </a:r>
            <a:r>
              <a:rPr lang="en-US" dirty="0" err="1"/>
              <a:t>alipaino</a:t>
            </a:r>
            <a:endParaRPr lang="en-US" dirty="0"/>
          </a:p>
          <a:p>
            <a:pPr lvl="1"/>
            <a:r>
              <a:rPr lang="en-US" dirty="0" err="1"/>
              <a:t>Hoitamattomat</a:t>
            </a:r>
            <a:r>
              <a:rPr lang="en-US" dirty="0"/>
              <a:t> </a:t>
            </a:r>
            <a:r>
              <a:rPr lang="en-US" dirty="0" err="1"/>
              <a:t>seksitaudit</a:t>
            </a:r>
            <a:r>
              <a:rPr lang="en-US" dirty="0"/>
              <a:t> tai </a:t>
            </a:r>
            <a:r>
              <a:rPr lang="en-US" dirty="0" err="1"/>
              <a:t>muut</a:t>
            </a:r>
            <a:r>
              <a:rPr lang="en-US" dirty="0"/>
              <a:t> </a:t>
            </a:r>
            <a:r>
              <a:rPr lang="en-US" dirty="0" err="1"/>
              <a:t>sairaudet</a:t>
            </a:r>
          </a:p>
          <a:p>
            <a:pPr lvl="1"/>
            <a:endParaRPr lang="en-US" sz="2000" dirty="0"/>
          </a:p>
          <a:p>
            <a:endParaRPr lang="en-US" sz="2000" dirty="0"/>
          </a:p>
        </p:txBody>
      </p:sp>
      <p:pic>
        <p:nvPicPr>
          <p:cNvPr id="8" name="Sisällön paikkamerkki 7" descr="Kuva, joka sisältää kohteen kakku, pala, sulje, makea&#10;&#10;Kuvaus luotu automaattisesti">
            <a:extLst>
              <a:ext uri="{FF2B5EF4-FFF2-40B4-BE49-F238E27FC236}">
                <a16:creationId xmlns:a16="http://schemas.microsoft.com/office/drawing/2014/main" id="{947D8906-5631-4F85-85C6-763465D285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r="19199"/>
          <a:stretch/>
        </p:blipFill>
        <p:spPr>
          <a:xfrm>
            <a:off x="0" y="10"/>
            <a:ext cx="4635571" cy="6857990"/>
          </a:xfrm>
          <a:prstGeom prst="rect">
            <a:avLst/>
          </a:prstGeom>
          <a:effectLst/>
        </p:spPr>
      </p:pic>
      <p:sp>
        <p:nvSpPr>
          <p:cNvPr id="27" name="Tekstiruutu 26">
            <a:extLst>
              <a:ext uri="{FF2B5EF4-FFF2-40B4-BE49-F238E27FC236}">
                <a16:creationId xmlns:a16="http://schemas.microsoft.com/office/drawing/2014/main" id="{FF5B63D8-8CB9-4432-BBC7-946926647D68}"/>
              </a:ext>
            </a:extLst>
          </p:cNvPr>
          <p:cNvSpPr txBox="1"/>
          <p:nvPr/>
        </p:nvSpPr>
        <p:spPr>
          <a:xfrm>
            <a:off x="279960" y="802784"/>
            <a:ext cx="40671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3200" b="1" i="1" dirty="0">
                <a:solidFill>
                  <a:schemeClr val="bg1"/>
                </a:solidFill>
                <a:latin typeface="Bradley Hand ITC" panose="03070402050302030203" pitchFamily="66" charset="0"/>
              </a:rPr>
              <a:t>Tahaton lapsettomuus </a:t>
            </a:r>
          </a:p>
          <a:p>
            <a:pPr marL="0" indent="0">
              <a:buNone/>
            </a:pPr>
            <a:r>
              <a:rPr lang="fi-FI" sz="3200" b="1" i="1" dirty="0">
                <a:solidFill>
                  <a:schemeClr val="bg1"/>
                </a:solidFill>
                <a:latin typeface="Bradley Hand ITC" panose="03070402050302030203" pitchFamily="66" charset="0"/>
              </a:rPr>
              <a:t>on rankka kokemus</a:t>
            </a:r>
          </a:p>
        </p:txBody>
      </p:sp>
      <p:sp>
        <p:nvSpPr>
          <p:cNvPr id="31" name="Tekstiruutu 30">
            <a:extLst>
              <a:ext uri="{FF2B5EF4-FFF2-40B4-BE49-F238E27FC236}">
                <a16:creationId xmlns:a16="http://schemas.microsoft.com/office/drawing/2014/main" id="{1554A2ED-9823-432C-91D4-29610A3FDAA3}"/>
              </a:ext>
            </a:extLst>
          </p:cNvPr>
          <p:cNvSpPr txBox="1"/>
          <p:nvPr/>
        </p:nvSpPr>
        <p:spPr>
          <a:xfrm>
            <a:off x="-466724" y="6511580"/>
            <a:ext cx="5102296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Kuva: Unsplash.com/Janko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Ferlic</a:t>
            </a:r>
            <a:endParaRPr lang="en-US" sz="1400" dirty="0">
              <a:solidFill>
                <a:schemeClr val="bg1"/>
              </a:solidFill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059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tsikko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362950" cy="1143000"/>
          </a:xfrm>
        </p:spPr>
        <p:txBody>
          <a:bodyPr/>
          <a:lstStyle/>
          <a:p>
            <a:r>
              <a:rPr lang="fi-FI" altLang="fi-FI" sz="3200">
                <a:solidFill>
                  <a:srgbClr val="FFC000"/>
                </a:solidFill>
              </a:rPr>
              <a:t>HEDELMÄLLISYYDESTÄ HUOLEHTIMINEN</a:t>
            </a:r>
          </a:p>
        </p:txBody>
      </p:sp>
      <p:sp>
        <p:nvSpPr>
          <p:cNvPr id="10243" name="Sisällön paikkamerkki 2"/>
          <p:cNvSpPr>
            <a:spLocks noGrp="1"/>
          </p:cNvSpPr>
          <p:nvPr>
            <p:ph idx="1"/>
          </p:nvPr>
        </p:nvSpPr>
        <p:spPr>
          <a:xfrm>
            <a:off x="1981201" y="1268413"/>
            <a:ext cx="6562725" cy="4857750"/>
          </a:xfrm>
        </p:spPr>
        <p:txBody>
          <a:bodyPr/>
          <a:lstStyle/>
          <a:p>
            <a:r>
              <a:rPr lang="fi-FI" altLang="fi-FI" dirty="0"/>
              <a:t>Älä odota liian kauan</a:t>
            </a:r>
          </a:p>
          <a:p>
            <a:r>
              <a:rPr lang="fi-FI" altLang="fi-FI" dirty="0"/>
              <a:t>Pysyttele sopivassa painossa</a:t>
            </a:r>
          </a:p>
          <a:p>
            <a:r>
              <a:rPr lang="fi-FI" altLang="fi-FI" dirty="0"/>
              <a:t>Suojaudu sukupuolitaudeilta – hoidata!</a:t>
            </a:r>
          </a:p>
          <a:p>
            <a:r>
              <a:rPr lang="fi-FI" altLang="fi-FI" dirty="0"/>
              <a:t>Vältä tupakkaa, runsasta alkoholin käyttöä, huumeita</a:t>
            </a:r>
          </a:p>
          <a:p>
            <a:r>
              <a:rPr lang="fi-FI" altLang="fi-FI" dirty="0"/>
              <a:t>Vältä liiallista särkylääkkeiden käyttöä</a:t>
            </a:r>
          </a:p>
          <a:p>
            <a:r>
              <a:rPr lang="fi-FI" altLang="fi-FI" dirty="0"/>
              <a:t>Liiku säännöllisesti</a:t>
            </a:r>
          </a:p>
          <a:p>
            <a:r>
              <a:rPr lang="fi-FI" altLang="fi-FI" dirty="0"/>
              <a:t>Syö hyvin</a:t>
            </a:r>
          </a:p>
          <a:p>
            <a:r>
              <a:rPr lang="fi-FI" altLang="fi-FI" dirty="0"/>
              <a:t>Nuku riittävästi</a:t>
            </a:r>
          </a:p>
          <a:p>
            <a:r>
              <a:rPr lang="fi-FI" altLang="fi-FI" dirty="0"/>
              <a:t>Vältä stressiä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6" y="1916113"/>
            <a:ext cx="143827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70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D3B8DAE-4B33-4867-8C6C-4E70F6E3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66" y="164752"/>
            <a:ext cx="5575943" cy="14703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b="1" dirty="0"/>
              <a:t>- </a:t>
            </a:r>
            <a:r>
              <a:rPr lang="en-US" sz="4000" b="1" dirty="0" err="1"/>
              <a:t>Oikeus</a:t>
            </a:r>
            <a:r>
              <a:rPr lang="en-US" sz="4000" b="1" dirty="0"/>
              <a:t> </a:t>
            </a:r>
            <a:r>
              <a:rPr lang="en-US" sz="4000" b="1" dirty="0" err="1"/>
              <a:t>saada</a:t>
            </a:r>
            <a:r>
              <a:rPr lang="en-US" sz="4000" b="1" dirty="0"/>
              <a:t> </a:t>
            </a:r>
            <a:r>
              <a:rPr lang="en-US" sz="4000" b="1" dirty="0" err="1"/>
              <a:t>seksitautien</a:t>
            </a:r>
            <a:br>
              <a:rPr lang="en-US" sz="4000" b="1" dirty="0"/>
            </a:br>
            <a:r>
              <a:rPr lang="en-US" sz="4000" b="1" dirty="0"/>
              <a:t>  </a:t>
            </a:r>
            <a:r>
              <a:rPr lang="en-US" sz="4000" b="1" dirty="0" err="1"/>
              <a:t>testausta</a:t>
            </a:r>
            <a:r>
              <a:rPr lang="en-US" sz="4000" b="1" dirty="0"/>
              <a:t> ja </a:t>
            </a:r>
            <a:r>
              <a:rPr lang="en-US" sz="4000" b="1" dirty="0" err="1"/>
              <a:t>hoitoa</a:t>
            </a:r>
            <a:endParaRPr lang="en-US" sz="4000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956030B-F26E-404E-95E7-9C0DCD45BB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363" y="2224322"/>
            <a:ext cx="5513337" cy="4177621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endParaRPr lang="en-US" sz="900" dirty="0"/>
          </a:p>
          <a:p>
            <a:r>
              <a:rPr lang="en-US" dirty="0" err="1"/>
              <a:t>Seksitaudit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bakteerien</a:t>
            </a:r>
            <a:r>
              <a:rPr lang="en-US" dirty="0"/>
              <a:t> tai </a:t>
            </a:r>
            <a:r>
              <a:rPr lang="en-US" dirty="0" err="1"/>
              <a:t>virusten</a:t>
            </a:r>
            <a:r>
              <a:rPr lang="en-US" dirty="0"/>
              <a:t> </a:t>
            </a:r>
            <a:r>
              <a:rPr lang="en-US" dirty="0" err="1"/>
              <a:t>aiheuttamia</a:t>
            </a:r>
            <a:r>
              <a:rPr lang="en-US" dirty="0"/>
              <a:t> </a:t>
            </a:r>
            <a:r>
              <a:rPr lang="en-US" dirty="0" err="1"/>
              <a:t>tartuntatauteja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Monet </a:t>
            </a:r>
            <a:r>
              <a:rPr lang="en-US" dirty="0" err="1"/>
              <a:t>seksitaudit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oireettomia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 err="1"/>
              <a:t>Oireetonkin</a:t>
            </a:r>
            <a:r>
              <a:rPr lang="en-US" dirty="0"/>
              <a:t> </a:t>
            </a:r>
            <a:r>
              <a:rPr lang="en-US" dirty="0" err="1"/>
              <a:t>tauti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aiheuttaa</a:t>
            </a:r>
            <a:r>
              <a:rPr lang="en-US" dirty="0"/>
              <a:t> </a:t>
            </a:r>
            <a:r>
              <a:rPr lang="en-US" dirty="0" err="1"/>
              <a:t>tulehduksia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 err="1"/>
              <a:t>Pitkään</a:t>
            </a:r>
            <a:r>
              <a:rPr lang="en-US" dirty="0"/>
              <a:t> </a:t>
            </a:r>
            <a:r>
              <a:rPr lang="en-US" dirty="0" err="1"/>
              <a:t>jatkunut</a:t>
            </a:r>
            <a:r>
              <a:rPr lang="en-US" dirty="0"/>
              <a:t> </a:t>
            </a:r>
            <a:r>
              <a:rPr lang="en-US" dirty="0" err="1"/>
              <a:t>tulehdus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johtaa</a:t>
            </a:r>
            <a:r>
              <a:rPr lang="en-US" dirty="0"/>
              <a:t> </a:t>
            </a:r>
            <a:r>
              <a:rPr lang="en-US" dirty="0" err="1"/>
              <a:t>esim</a:t>
            </a:r>
            <a:r>
              <a:rPr lang="en-US" dirty="0"/>
              <a:t>. </a:t>
            </a:r>
            <a:r>
              <a:rPr lang="en-US" dirty="0" err="1"/>
              <a:t>lapsettomuuteen</a:t>
            </a:r>
            <a:endParaRPr lang="en-US" dirty="0"/>
          </a:p>
          <a:p>
            <a:endParaRPr lang="en-US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Sisällön paikkamerkki 11">
            <a:extLst>
              <a:ext uri="{FF2B5EF4-FFF2-40B4-BE49-F238E27FC236}">
                <a16:creationId xmlns:a16="http://schemas.microsoft.com/office/drawing/2014/main" id="{848F9099-AD21-4D21-99C5-8E34D1F5B5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95675" y="1473864"/>
            <a:ext cx="6009367" cy="4949860"/>
          </a:xfrm>
        </p:spPr>
      </p:pic>
      <p:sp>
        <p:nvSpPr>
          <p:cNvPr id="14" name="Räjähdys 2 13"/>
          <p:cNvSpPr/>
          <p:nvPr/>
        </p:nvSpPr>
        <p:spPr>
          <a:xfrm>
            <a:off x="5508033" y="54968"/>
            <a:ext cx="3746041" cy="1488140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chemeClr val="tx1"/>
                </a:solidFill>
              </a:rPr>
              <a:t>Kaikilla on oikeus </a:t>
            </a:r>
            <a:r>
              <a:rPr lang="fi-FI" sz="1200" dirty="0" err="1">
                <a:solidFill>
                  <a:schemeClr val="tx1"/>
                </a:solidFill>
              </a:rPr>
              <a:t>seksuaali</a:t>
            </a:r>
            <a:r>
              <a:rPr lang="fi-FI" sz="1200" dirty="0">
                <a:solidFill>
                  <a:schemeClr val="tx1"/>
                </a:solidFill>
              </a:rPr>
              <a:t>- ja </a:t>
            </a:r>
            <a:r>
              <a:rPr lang="fi-FI" sz="1200" dirty="0" err="1">
                <a:solidFill>
                  <a:schemeClr val="tx1"/>
                </a:solidFill>
              </a:rPr>
              <a:t>lisääntymisterveyspal-veluihin</a:t>
            </a:r>
            <a:endParaRPr lang="fi-FI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164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/>
          <p:cNvSpPr txBox="1"/>
          <p:nvPr/>
        </p:nvSpPr>
        <p:spPr>
          <a:xfrm>
            <a:off x="927464" y="3396344"/>
            <a:ext cx="44544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YLEISVAARALLISET: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-tarttuvuus suuri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-leviävät nopeasti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-vaarallisia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-tarpeen vaatiessa hoitoon pakottaminen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KUPPA eli syfilis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bakteeri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5682343" y="483326"/>
            <a:ext cx="565621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ILMOTETTAVAT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Tautien tutkimus ja hoito potilaalle ilmaista kunnallisessa terveydenhuollossa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KLAMYDIA – bakteeri - limakalvokontakti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TIPPURI – bakteeri - limakalvokontakti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HIV – virus – veriteitse, likaiset huumeneulat, seksi, synnytyksessä äidistä lapseen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HEPATIITTI B – HBV eli hepatiittivirus – synnytyksen yhteydessä, likaiset huume- tai tatuointineulat, myös seksi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Tekstiruutu 6"/>
          <p:cNvSpPr txBox="1"/>
          <p:nvPr/>
        </p:nvSpPr>
        <p:spPr>
          <a:xfrm>
            <a:off x="5682343" y="4089007"/>
            <a:ext cx="50553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MUUT: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Tautien hoidosta vastaa potilas itse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Lääkkeistä normaalit KELA-korvaukset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SUKUELINHERPES – virus – iho- tai limakalvokontakti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KONDYLOOMAT – HPV eli </a:t>
            </a:r>
            <a:r>
              <a:rPr kumimoji="0" lang="fi-FI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human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fi-FI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papillomavirus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- 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705394" y="483326"/>
            <a:ext cx="28215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rgbClr val="A4D76B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SUPUOLI-TEITSE LEVIÄVÄT TAUDIT:</a:t>
            </a:r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71" y="420230"/>
            <a:ext cx="2103121" cy="297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7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D2126E5-5144-44F6-B076-D540E8D00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1924" y="2720789"/>
            <a:ext cx="7045276" cy="426719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b="1" dirty="0" err="1"/>
              <a:t>Seksuaalinen</a:t>
            </a:r>
            <a:r>
              <a:rPr lang="en-US" b="1" dirty="0"/>
              <a:t> </a:t>
            </a:r>
            <a:r>
              <a:rPr lang="en-US" b="1" dirty="0" err="1"/>
              <a:t>itsemääräämisoikeus</a:t>
            </a:r>
            <a:endParaRPr lang="en-US" sz="1800" dirty="0"/>
          </a:p>
          <a:p>
            <a:r>
              <a:rPr lang="en-US" dirty="0" err="1"/>
              <a:t>Oikeus</a:t>
            </a:r>
            <a:r>
              <a:rPr lang="en-US" dirty="0"/>
              <a:t> </a:t>
            </a:r>
            <a:r>
              <a:rPr lang="en-US" dirty="0" err="1"/>
              <a:t>keholliseen</a:t>
            </a:r>
            <a:r>
              <a:rPr lang="en-US" dirty="0"/>
              <a:t> </a:t>
            </a:r>
            <a:r>
              <a:rPr lang="en-US" dirty="0" err="1"/>
              <a:t>koskemattomuuteen</a:t>
            </a:r>
            <a:endParaRPr lang="en-US" dirty="0"/>
          </a:p>
          <a:p>
            <a:r>
              <a:rPr lang="en-US" dirty="0" err="1"/>
              <a:t>Jokainen</a:t>
            </a:r>
            <a:r>
              <a:rPr lang="en-US" dirty="0"/>
              <a:t> </a:t>
            </a:r>
            <a:r>
              <a:rPr lang="en-US" dirty="0" err="1"/>
              <a:t>saa</a:t>
            </a:r>
            <a:r>
              <a:rPr lang="en-US" dirty="0"/>
              <a:t> </a:t>
            </a:r>
            <a:r>
              <a:rPr lang="en-US" dirty="0" err="1"/>
              <a:t>päättää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kuka</a:t>
            </a:r>
            <a:r>
              <a:rPr lang="en-US" dirty="0"/>
              <a:t> </a:t>
            </a:r>
            <a:r>
              <a:rPr lang="en-US" dirty="0" err="1"/>
              <a:t>saa</a:t>
            </a:r>
            <a:r>
              <a:rPr lang="en-US" dirty="0"/>
              <a:t> </a:t>
            </a:r>
            <a:r>
              <a:rPr lang="en-US" dirty="0" err="1"/>
              <a:t>koskea</a:t>
            </a:r>
            <a:r>
              <a:rPr lang="en-US" dirty="0"/>
              <a:t>, </a:t>
            </a:r>
            <a:r>
              <a:rPr lang="en-US" dirty="0" err="1"/>
              <a:t>milloin</a:t>
            </a:r>
            <a:r>
              <a:rPr lang="en-US" dirty="0"/>
              <a:t> ja </a:t>
            </a:r>
            <a:r>
              <a:rPr lang="en-US" dirty="0" err="1"/>
              <a:t>miten</a:t>
            </a:r>
            <a:endParaRPr lang="en-US" dirty="0"/>
          </a:p>
          <a:p>
            <a:pPr marL="0" indent="0">
              <a:buNone/>
            </a:pPr>
            <a:r>
              <a:rPr lang="en-US" b="1" dirty="0" err="1"/>
              <a:t>Seksuaalinen</a:t>
            </a:r>
            <a:r>
              <a:rPr lang="en-US" b="1" dirty="0"/>
              <a:t> </a:t>
            </a:r>
            <a:r>
              <a:rPr lang="en-US" b="1" dirty="0" err="1"/>
              <a:t>häirintä</a:t>
            </a:r>
            <a:endParaRPr lang="en-US" b="1" dirty="0"/>
          </a:p>
          <a:p>
            <a:r>
              <a:rPr lang="fi-FI" dirty="0"/>
              <a:t>Ei-toivottua sanallista, sanatonta tai fyysistä seksuaalista käyttäytymistä</a:t>
            </a:r>
          </a:p>
          <a:p>
            <a:r>
              <a:rPr lang="fi-FI" dirty="0"/>
              <a:t>Loukkaa toisen fyysistä tai psyykkistä koskemattomuutta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6A9B5B4D-B1BD-4110-A535-BAFDD51652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9" r="2" b="2129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D9D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iruutu 10">
            <a:extLst>
              <a:ext uri="{FF2B5EF4-FFF2-40B4-BE49-F238E27FC236}">
                <a16:creationId xmlns:a16="http://schemas.microsoft.com/office/drawing/2014/main" id="{376416F9-2B07-481B-AF69-84F8A918EBB4}"/>
              </a:ext>
            </a:extLst>
          </p:cNvPr>
          <p:cNvSpPr txBox="1"/>
          <p:nvPr/>
        </p:nvSpPr>
        <p:spPr>
          <a:xfrm>
            <a:off x="4254104" y="6540018"/>
            <a:ext cx="3859301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Unsplash.com/Mika Baumeister</a:t>
            </a:r>
          </a:p>
        </p:txBody>
      </p:sp>
      <p:sp>
        <p:nvSpPr>
          <p:cNvPr id="3" name="Räjähdys 1 2"/>
          <p:cNvSpPr/>
          <p:nvPr/>
        </p:nvSpPr>
        <p:spPr>
          <a:xfrm>
            <a:off x="3299012" y="-135019"/>
            <a:ext cx="8892988" cy="2950459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</a:rPr>
              <a:t>Kaikilla</a:t>
            </a:r>
            <a:r>
              <a:rPr lang="en-US" sz="3600" b="1" dirty="0">
                <a:solidFill>
                  <a:schemeClr val="tx1"/>
                </a:solidFill>
              </a:rPr>
              <a:t> on </a:t>
            </a:r>
            <a:r>
              <a:rPr lang="en-US" sz="3600" b="1" dirty="0" err="1">
                <a:solidFill>
                  <a:schemeClr val="tx1"/>
                </a:solidFill>
              </a:rPr>
              <a:t>oikeus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suojella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itseään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br>
              <a:rPr lang="en-US" sz="3600" b="1" dirty="0">
                <a:solidFill>
                  <a:schemeClr val="tx1"/>
                </a:solidFill>
              </a:rPr>
            </a:br>
            <a:r>
              <a:rPr lang="en-US" sz="3600" b="1" dirty="0">
                <a:solidFill>
                  <a:schemeClr val="tx1"/>
                </a:solidFill>
              </a:rPr>
              <a:t>ja </a:t>
            </a:r>
            <a:r>
              <a:rPr lang="en-US" sz="3600" b="1" dirty="0" err="1">
                <a:solidFill>
                  <a:schemeClr val="tx1"/>
                </a:solidFill>
              </a:rPr>
              <a:t>tulla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suojelluksi</a:t>
            </a:r>
            <a:endParaRPr lang="fi-FI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566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kehys 1"/>
          <p:cNvSpPr txBox="1">
            <a:spLocks noChangeArrowheads="1"/>
          </p:cNvSpPr>
          <p:nvPr/>
        </p:nvSpPr>
        <p:spPr bwMode="auto">
          <a:xfrm>
            <a:off x="1919288" y="620714"/>
            <a:ext cx="8280400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Piristääkö onnistunut </a:t>
            </a:r>
            <a:r>
              <a:rPr lang="fi-FI" altLang="fi-FI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FLIRTTI</a:t>
            </a: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päivää -&gt; jos toinen ahdistuu, kyseessä onkin SEKSUAALINEN HÄIRINTÄ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altLang="fi-FI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SEKSUAALINEN VÄKIVALTA </a:t>
            </a: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seksuaalista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pakottamista -&gt; jos ihminen on kykenemätön ilmaisemaan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omaa tahtoaan, kyse on </a:t>
            </a:r>
            <a:r>
              <a:rPr lang="fi-FI" altLang="fi-FI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SEKSUAALISESTA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HYVÄKSIKÄYTÖSTÄ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altLang="fi-FI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RAISKAUS</a:t>
            </a: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-&gt; henkiset ja fyysiset vammat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Lapsen seksuaalinen hyväksikäyttö: </a:t>
            </a:r>
            <a:r>
              <a:rPr lang="fi-FI" altLang="fi-FI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INSESTI</a:t>
            </a: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(oma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vanhempi, sisarus), </a:t>
            </a:r>
            <a:r>
              <a:rPr lang="fi-FI" altLang="fi-FI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PEDOFILIA</a:t>
            </a: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(perheen ulkopuolinen),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fi-FI" altLang="fi-FI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GROOMING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PORNO: </a:t>
            </a: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ihmistä käsitellään vain ja ainoastaan seksuaalisena olentona, kaukana todellisuudesta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240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PROSTITUUTIO: </a:t>
            </a: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seksipalveluiden myynti -&gt; valintako?</a:t>
            </a:r>
            <a:endParaRPr lang="fi-FI" altLang="fi-FI" sz="240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fi-FI" altLang="fi-FI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14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AEEB6F-C3B2-4428-B3F8-66B2FC80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61937"/>
            <a:ext cx="6848475" cy="1195389"/>
          </a:xfrm>
        </p:spPr>
        <p:txBody>
          <a:bodyPr>
            <a:normAutofit fontScale="90000"/>
          </a:bodyPr>
          <a:lstStyle/>
          <a:p>
            <a:r>
              <a:rPr lang="fi-FI" dirty="0"/>
              <a:t>Seksuaalinen häirintä loukkaa koskemattomuutta</a:t>
            </a:r>
          </a:p>
        </p:txBody>
      </p:sp>
      <p:pic>
        <p:nvPicPr>
          <p:cNvPr id="6" name="Sisällön paikkamerkki 5" descr="Kuva, joka sisältää kohteen teksti, väkijoukko&#10;&#10;Kuvaus luotu automaattisesti">
            <a:extLst>
              <a:ext uri="{FF2B5EF4-FFF2-40B4-BE49-F238E27FC236}">
                <a16:creationId xmlns:a16="http://schemas.microsoft.com/office/drawing/2014/main" id="{949C7991-2BA2-4A7D-80FC-81F51011486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1457326"/>
            <a:ext cx="5257800" cy="4982959"/>
          </a:xfrm>
        </p:spPr>
      </p:pic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BE5F2EB1-39A1-4C97-952E-50ECDBE8A4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91250" y="1457327"/>
            <a:ext cx="5895975" cy="5210174"/>
          </a:xfr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095F0165-465A-4C28-B3B3-2D753C0C42CA}"/>
              </a:ext>
            </a:extLst>
          </p:cNvPr>
          <p:cNvSpPr txBox="1"/>
          <p:nvPr/>
        </p:nvSpPr>
        <p:spPr>
          <a:xfrm>
            <a:off x="436880" y="6484618"/>
            <a:ext cx="609600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Unsplash.com/Mika Baumeister</a:t>
            </a:r>
          </a:p>
        </p:txBody>
      </p:sp>
    </p:spTree>
    <p:extLst>
      <p:ext uri="{BB962C8B-B14F-4D97-AF65-F5344CB8AC3E}">
        <p14:creationId xmlns:p14="http://schemas.microsoft.com/office/powerpoint/2010/main" val="3191426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31644C-CEC4-44FC-A7FE-B20CDE6FC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341" y="2118001"/>
            <a:ext cx="5526468" cy="41920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b="1" dirty="0" err="1"/>
              <a:t>Oikeus</a:t>
            </a:r>
            <a:r>
              <a:rPr lang="en-US" b="1" dirty="0"/>
              <a:t> </a:t>
            </a:r>
            <a:r>
              <a:rPr lang="en-US" b="1" dirty="0" err="1"/>
              <a:t>päättää</a:t>
            </a:r>
            <a:r>
              <a:rPr lang="en-US" b="1" dirty="0"/>
              <a:t> </a:t>
            </a:r>
          </a:p>
          <a:p>
            <a:r>
              <a:rPr lang="en-US" dirty="0" err="1"/>
              <a:t>tietoisesti</a:t>
            </a:r>
            <a:r>
              <a:rPr lang="en-US" dirty="0"/>
              <a:t> ja </a:t>
            </a:r>
            <a:r>
              <a:rPr lang="en-US" dirty="0" err="1"/>
              <a:t>vastuullisesti</a:t>
            </a:r>
            <a:r>
              <a:rPr lang="en-US" dirty="0"/>
              <a:t> </a:t>
            </a:r>
            <a:r>
              <a:rPr lang="en-US" dirty="0" err="1"/>
              <a:t>omaan</a:t>
            </a:r>
            <a:r>
              <a:rPr lang="en-US" dirty="0"/>
              <a:t> </a:t>
            </a:r>
            <a:r>
              <a:rPr lang="en-US" dirty="0" err="1"/>
              <a:t>seksuaalisuuteensa</a:t>
            </a:r>
            <a:r>
              <a:rPr lang="en-US" dirty="0"/>
              <a:t> </a:t>
            </a:r>
            <a:r>
              <a:rPr lang="en-US" dirty="0" err="1"/>
              <a:t>liittyvistä</a:t>
            </a:r>
            <a:r>
              <a:rPr lang="en-US" dirty="0"/>
              <a:t> </a:t>
            </a:r>
            <a:r>
              <a:rPr lang="en-US" dirty="0" err="1"/>
              <a:t>asioista</a:t>
            </a:r>
            <a:endParaRPr lang="en-US" dirty="0"/>
          </a:p>
          <a:p>
            <a:r>
              <a:rPr lang="en-US" dirty="0" err="1"/>
              <a:t>kumppanista</a:t>
            </a:r>
            <a:r>
              <a:rPr lang="en-US" dirty="0"/>
              <a:t> ja </a:t>
            </a:r>
            <a:r>
              <a:rPr lang="en-US" dirty="0" err="1"/>
              <a:t>naimisiinmenosta</a:t>
            </a:r>
            <a:endParaRPr lang="en-US" dirty="0"/>
          </a:p>
          <a:p>
            <a:r>
              <a:rPr lang="en-US" dirty="0" err="1"/>
              <a:t>lastenhankinnasta</a:t>
            </a:r>
            <a:r>
              <a:rPr lang="en-US" dirty="0"/>
              <a:t>, </a:t>
            </a:r>
            <a:r>
              <a:rPr lang="en-US" dirty="0" err="1"/>
              <a:t>lapsiluvusta</a:t>
            </a:r>
            <a:r>
              <a:rPr lang="en-US" dirty="0"/>
              <a:t> ja </a:t>
            </a:r>
            <a:r>
              <a:rPr lang="en-US" dirty="0" err="1"/>
              <a:t>lastensaannin</a:t>
            </a:r>
            <a:r>
              <a:rPr lang="en-US" dirty="0"/>
              <a:t> </a:t>
            </a:r>
            <a:r>
              <a:rPr lang="en-US" dirty="0" err="1"/>
              <a:t>ajankohdasta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Sisällön paikkamerkki 11" descr="Kuva, joka sisältää kohteen teksti, ulko, rakennus, punainen&#10;&#10;Kuvaus luotu automaattisesti">
            <a:extLst>
              <a:ext uri="{FF2B5EF4-FFF2-40B4-BE49-F238E27FC236}">
                <a16:creationId xmlns:a16="http://schemas.microsoft.com/office/drawing/2014/main" id="{B33435F5-D720-4DE5-98EC-EF2815B397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77" y="1054700"/>
            <a:ext cx="5618437" cy="5000660"/>
          </a:xfr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F1E58CEC-7F36-4F6D-8AFA-6ED1C1BBEB3F}"/>
              </a:ext>
            </a:extLst>
          </p:cNvPr>
          <p:cNvSpPr txBox="1"/>
          <p:nvPr/>
        </p:nvSpPr>
        <p:spPr>
          <a:xfrm>
            <a:off x="7000837" y="6075971"/>
            <a:ext cx="4095788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Unsplash.com/Dayne </a:t>
            </a:r>
            <a:r>
              <a:rPr lang="en-US" sz="1400" dirty="0" err="1">
                <a:latin typeface="Abadi Extra Light" panose="020B0604020202020204" pitchFamily="34" charset="0"/>
              </a:rPr>
              <a:t>Topkin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sp>
        <p:nvSpPr>
          <p:cNvPr id="4" name="Räjähdys 2 3"/>
          <p:cNvSpPr/>
          <p:nvPr/>
        </p:nvSpPr>
        <p:spPr>
          <a:xfrm>
            <a:off x="916875" y="-88813"/>
            <a:ext cx="7383696" cy="3319078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</a:rPr>
              <a:t>Kaikilla</a:t>
            </a:r>
            <a:r>
              <a:rPr lang="en-US" sz="3600" b="1" dirty="0">
                <a:solidFill>
                  <a:schemeClr val="tx1"/>
                </a:solidFill>
              </a:rPr>
              <a:t> on </a:t>
            </a:r>
            <a:r>
              <a:rPr lang="en-US" sz="3600" b="1" dirty="0" err="1">
                <a:solidFill>
                  <a:schemeClr val="tx1"/>
                </a:solidFill>
              </a:rPr>
              <a:t>oikeus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yksityisyyteen</a:t>
            </a:r>
            <a:endParaRPr lang="fi-FI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004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maski&#10;&#10;Kuvaus luotu automaattisesti">
            <a:extLst>
              <a:ext uri="{FF2B5EF4-FFF2-40B4-BE49-F238E27FC236}">
                <a16:creationId xmlns:a16="http://schemas.microsoft.com/office/drawing/2014/main" id="{3C655E01-3A88-4A2C-BA4B-BEF7F24E30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2" r="1" b="16993"/>
          <a:stretch/>
        </p:blipFill>
        <p:spPr>
          <a:xfrm>
            <a:off x="-24318" y="-31748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86FC80-DFF0-4D72-A0F5-763A1A319B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4521" y="2697458"/>
            <a:ext cx="5273040" cy="35119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  <a:p>
            <a:r>
              <a:rPr lang="en-US" sz="3200" dirty="0" err="1">
                <a:solidFill>
                  <a:schemeClr val="bg1">
                    <a:alpha val="80000"/>
                  </a:schemeClr>
                </a:solidFill>
              </a:rPr>
              <a:t>Tulla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</a:rPr>
              <a:t>nähdyksi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 ja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</a:rPr>
              <a:t>kuulluksi</a:t>
            </a:r>
            <a:endParaRPr lang="en-US" sz="3200" dirty="0">
              <a:solidFill>
                <a:schemeClr val="bg1">
                  <a:alpha val="80000"/>
                </a:schemeClr>
              </a:solidFill>
            </a:endParaRPr>
          </a:p>
          <a:p>
            <a:endParaRPr lang="en-US" sz="1200" dirty="0">
              <a:solidFill>
                <a:schemeClr val="bg1">
                  <a:alpha val="80000"/>
                </a:schemeClr>
              </a:solidFill>
            </a:endParaRPr>
          </a:p>
          <a:p>
            <a:r>
              <a:rPr lang="en-US" sz="3200" dirty="0" err="1">
                <a:solidFill>
                  <a:schemeClr val="bg1">
                    <a:alpha val="80000"/>
                  </a:schemeClr>
                </a:solidFill>
              </a:rPr>
              <a:t>Ilmaista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</a:rPr>
              <a:t>omia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</a:rPr>
              <a:t>mielipiteitään</a:t>
            </a:r>
            <a:endParaRPr lang="en-US" sz="3200" dirty="0">
              <a:solidFill>
                <a:schemeClr val="bg1">
                  <a:alpha val="80000"/>
                </a:schemeClr>
              </a:solidFill>
            </a:endParaRPr>
          </a:p>
          <a:p>
            <a:endParaRPr lang="en-US" sz="1200" dirty="0">
              <a:solidFill>
                <a:schemeClr val="bg1">
                  <a:alpha val="80000"/>
                </a:schemeClr>
              </a:solidFill>
            </a:endParaRPr>
          </a:p>
          <a:p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Olla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</a:rPr>
              <a:t>turvassa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</a:rPr>
              <a:t>syrjinnältä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</a:rPr>
              <a:t>häirinnältä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 ja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</a:rPr>
              <a:t>väkivallata</a:t>
            </a:r>
            <a:endParaRPr lang="en-US" sz="3200" dirty="0">
              <a:solidFill>
                <a:schemeClr val="bg1">
                  <a:alpha val="80000"/>
                </a:schemeClr>
              </a:solidFill>
            </a:endParaRPr>
          </a:p>
          <a:p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F5620FE9-CB5B-4B6B-A688-F5D8500242C6}"/>
              </a:ext>
            </a:extLst>
          </p:cNvPr>
          <p:cNvSpPr txBox="1"/>
          <p:nvPr/>
        </p:nvSpPr>
        <p:spPr>
          <a:xfrm>
            <a:off x="1939290" y="-544"/>
            <a:ext cx="354711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</a:t>
            </a:r>
            <a:r>
              <a:rPr lang="en-US" sz="1400" dirty="0" err="1">
                <a:latin typeface="Abadi Extra Light" panose="020B0604020202020204" pitchFamily="34" charset="0"/>
              </a:rPr>
              <a:t>bari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abikar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sp>
        <p:nvSpPr>
          <p:cNvPr id="5" name="Räjähdys 1 4"/>
          <p:cNvSpPr/>
          <p:nvPr/>
        </p:nvSpPr>
        <p:spPr>
          <a:xfrm>
            <a:off x="4890127" y="-93684"/>
            <a:ext cx="7120580" cy="3166791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tx1"/>
                </a:solidFill>
              </a:rPr>
              <a:t>Kaikilla</a:t>
            </a:r>
            <a:r>
              <a:rPr lang="en-US" sz="4400" b="1" dirty="0">
                <a:solidFill>
                  <a:schemeClr val="tx1"/>
                </a:solidFill>
              </a:rPr>
              <a:t> on </a:t>
            </a:r>
            <a:r>
              <a:rPr lang="en-US" sz="4400" b="1" dirty="0" err="1">
                <a:solidFill>
                  <a:schemeClr val="tx1"/>
                </a:solidFill>
              </a:rPr>
              <a:t>oikeus</a:t>
            </a:r>
            <a:r>
              <a:rPr lang="en-US" sz="4400" b="1" dirty="0">
                <a:solidFill>
                  <a:schemeClr val="tx1"/>
                </a:solidFill>
              </a:rPr>
              <a:t> </a:t>
            </a:r>
            <a:r>
              <a:rPr lang="en-US" sz="4400" b="1" dirty="0" err="1">
                <a:solidFill>
                  <a:schemeClr val="tx1"/>
                </a:solidFill>
              </a:rPr>
              <a:t>näkyä</a:t>
            </a:r>
            <a:endParaRPr lang="fi-FI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002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3000" r="-5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äjähdys 2 1"/>
          <p:cNvSpPr/>
          <p:nvPr/>
        </p:nvSpPr>
        <p:spPr>
          <a:xfrm>
            <a:off x="950259" y="-36673"/>
            <a:ext cx="10255623" cy="5953379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4400" b="1" dirty="0">
                <a:solidFill>
                  <a:schemeClr val="tx1"/>
                </a:solidFill>
              </a:rPr>
              <a:t>Kaikilla on oikeus vaikuttaa</a:t>
            </a:r>
          </a:p>
          <a:p>
            <a:pPr algn="ctr"/>
            <a:r>
              <a:rPr lang="fi-FI" sz="2800" dirty="0">
                <a:solidFill>
                  <a:schemeClr val="tx1"/>
                </a:solidFill>
              </a:rPr>
              <a:t>-oikeus osallistua ja vaikuttaa seksuaalisuuteen liittyvään päätöksentekoon</a:t>
            </a:r>
          </a:p>
        </p:txBody>
      </p:sp>
    </p:spTree>
    <p:extLst>
      <p:ext uri="{BB962C8B-B14F-4D97-AF65-F5344CB8AC3E}">
        <p14:creationId xmlns:p14="http://schemas.microsoft.com/office/powerpoint/2010/main" val="4130989339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erkko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4.xml><?xml version="1.0" encoding="utf-8"?>
<a:theme xmlns:a="http://schemas.openxmlformats.org/drawingml/2006/main" name="2_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591B54-E632-4E20-83DC-75999D8428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E5B12F-70FE-43E6-A7B0-E69537B734C3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69B2D2F-F421-468A-9230-D7648E7CE9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882</Words>
  <Application>Microsoft Office PowerPoint</Application>
  <PresentationFormat>Laajakuva</PresentationFormat>
  <Paragraphs>201</Paragraphs>
  <Slides>20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20</vt:i4>
      </vt:variant>
    </vt:vector>
  </HeadingPairs>
  <TitlesOfParts>
    <vt:vector size="31" baseType="lpstr">
      <vt:lpstr>Abadi Extra Light</vt:lpstr>
      <vt:lpstr>Arial</vt:lpstr>
      <vt:lpstr>Bradley Hand ITC</vt:lpstr>
      <vt:lpstr>Calibri</vt:lpstr>
      <vt:lpstr>Calibri Light</vt:lpstr>
      <vt:lpstr>Century Gothic</vt:lpstr>
      <vt:lpstr>Wingdings</vt:lpstr>
      <vt:lpstr>Office-teema</vt:lpstr>
      <vt:lpstr>1_Office-teema</vt:lpstr>
      <vt:lpstr>Verkko</vt:lpstr>
      <vt:lpstr>2_Office-teema</vt:lpstr>
      <vt:lpstr>Seksuaali- ja lisääntymisoikeudet</vt:lpstr>
      <vt:lpstr>PowerPoint-esitys</vt:lpstr>
      <vt:lpstr> </vt:lpstr>
      <vt:lpstr>PowerPoint-esitys</vt:lpstr>
      <vt:lpstr>-oikeus saada ehkäisyneuvontaa ja käyttää ehkäisymenetelmiä</vt:lpstr>
      <vt:lpstr>Vastuullinen ehkäisy</vt:lpstr>
      <vt:lpstr>PowerPoint-esitys</vt:lpstr>
      <vt:lpstr>Terveellinen raskaus edistää sikiön terveyttä</vt:lpstr>
      <vt:lpstr>PowerPoint-esitys</vt:lpstr>
      <vt:lpstr>PowerPoint-esitys</vt:lpstr>
      <vt:lpstr>Lisääntymisterveys</vt:lpstr>
      <vt:lpstr>HEDELMÄLLISYYDESTÄ HUOLEHTIMINEN</vt:lpstr>
      <vt:lpstr>- Oikeus saada seksitautien   testausta ja hoitoa</vt:lpstr>
      <vt:lpstr>PowerPoint-esitys</vt:lpstr>
      <vt:lpstr>PowerPoint-esitys</vt:lpstr>
      <vt:lpstr>PowerPoint-esitys</vt:lpstr>
      <vt:lpstr>Seksuaalinen häirintä loukkaa koskemattomuutta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Seksuaali- ja lisääntymisoikeudet</dc:title>
  <dc:creator>Paula</dc:creator>
  <cp:lastModifiedBy>Löfström Leena</cp:lastModifiedBy>
  <cp:revision>28</cp:revision>
  <cp:lastPrinted>2022-11-09T07:54:30Z</cp:lastPrinted>
  <dcterms:created xsi:type="dcterms:W3CDTF">2020-12-23T11:18:55Z</dcterms:created>
  <dcterms:modified xsi:type="dcterms:W3CDTF">2026-09-09T20:43:06Z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