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7" r:id="rId6"/>
    <p:sldMasterId id="2147483689" r:id="rId7"/>
  </p:sldMasterIdLst>
  <p:notesMasterIdLst>
    <p:notesMasterId r:id="rId27"/>
  </p:notesMasterIdLst>
  <p:sldIdLst>
    <p:sldId id="256" r:id="rId8"/>
    <p:sldId id="257" r:id="rId9"/>
    <p:sldId id="260" r:id="rId10"/>
    <p:sldId id="277" r:id="rId11"/>
    <p:sldId id="278" r:id="rId12"/>
    <p:sldId id="261" r:id="rId13"/>
    <p:sldId id="262" r:id="rId14"/>
    <p:sldId id="271" r:id="rId15"/>
    <p:sldId id="279" r:id="rId16"/>
    <p:sldId id="274" r:id="rId17"/>
    <p:sldId id="264" r:id="rId18"/>
    <p:sldId id="275" r:id="rId19"/>
    <p:sldId id="265" r:id="rId20"/>
    <p:sldId id="266" r:id="rId21"/>
    <p:sldId id="273" r:id="rId22"/>
    <p:sldId id="268" r:id="rId23"/>
    <p:sldId id="276" r:id="rId24"/>
    <p:sldId id="269" r:id="rId25"/>
    <p:sldId id="280" r:id="rId2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a Reinikkala" initials="PR" lastIdx="9" clrIdx="0">
    <p:extLst>
      <p:ext uri="{19B8F6BF-5375-455C-9EA6-DF929625EA0E}">
        <p15:presenceInfo xmlns:p15="http://schemas.microsoft.com/office/powerpoint/2012/main" userId="S::paula.reinikkala_kolumbus.fi#ext#@sanoma.onmicrosoft.com::74617740-c4c6-4708-b4d0-021b7f4c02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6FE"/>
    <a:srgbClr val="E1E4DD"/>
    <a:srgbClr val="9DA796"/>
    <a:srgbClr val="D19866"/>
    <a:srgbClr val="222411"/>
    <a:srgbClr val="D1B239"/>
    <a:srgbClr val="E5F1EF"/>
    <a:srgbClr val="D5EDFC"/>
    <a:srgbClr val="54B8AC"/>
    <a:srgbClr val="52B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77A51E-6317-432F-801D-C77F885DB2EF}" v="1" dt="2026-09-20T16:17:07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custSel modSld">
      <pc:chgData name="Löfström Leena" userId="1a386c4d-4ebf-4de0-8ffe-0d74508ed4b6" providerId="ADAL" clId="{2102CA33-7896-4CF4-856F-E57AD453801F}" dt="2026-09-20T16:24:00.783" v="27" actId="478"/>
      <pc:docMkLst>
        <pc:docMk/>
      </pc:docMkLst>
      <pc:sldChg chg="delSp modSp mod">
        <pc:chgData name="Löfström Leena" userId="1a386c4d-4ebf-4de0-8ffe-0d74508ed4b6" providerId="ADAL" clId="{2102CA33-7896-4CF4-856F-E57AD453801F}" dt="2026-09-20T16:22:20.803" v="2" actId="478"/>
        <pc:sldMkLst>
          <pc:docMk/>
          <pc:sldMk cId="3772759402" sldId="256"/>
        </pc:sldMkLst>
        <pc:picChg chg="del">
          <ac:chgData name="Löfström Leena" userId="1a386c4d-4ebf-4de0-8ffe-0d74508ed4b6" providerId="ADAL" clId="{2102CA33-7896-4CF4-856F-E57AD453801F}" dt="2026-09-20T16:22:18.152" v="0" actId="478"/>
          <ac:picMkLst>
            <pc:docMk/>
            <pc:sldMk cId="3772759402" sldId="256"/>
            <ac:picMk id="2" creationId="{A6F4D79A-9CA2-4C30-BCF0-C0BBF5E58E5D}"/>
          </ac:picMkLst>
        </pc:picChg>
        <pc:picChg chg="del mod">
          <ac:chgData name="Löfström Leena" userId="1a386c4d-4ebf-4de0-8ffe-0d74508ed4b6" providerId="ADAL" clId="{2102CA33-7896-4CF4-856F-E57AD453801F}" dt="2026-09-20T16:22:20.803" v="2" actId="478"/>
          <ac:picMkLst>
            <pc:docMk/>
            <pc:sldMk cId="3772759402" sldId="256"/>
            <ac:picMk id="3" creationId="{1C499B6F-4994-4FBB-8EDB-E536E3271C75}"/>
          </ac:picMkLst>
        </pc:picChg>
      </pc:sldChg>
      <pc:sldChg chg="delSp mod">
        <pc:chgData name="Löfström Leena" userId="1a386c4d-4ebf-4de0-8ffe-0d74508ed4b6" providerId="ADAL" clId="{2102CA33-7896-4CF4-856F-E57AD453801F}" dt="2026-09-20T16:22:30.510" v="4" actId="478"/>
        <pc:sldMkLst>
          <pc:docMk/>
          <pc:sldMk cId="3143103860" sldId="257"/>
        </pc:sldMkLst>
        <pc:picChg chg="del">
          <ac:chgData name="Löfström Leena" userId="1a386c4d-4ebf-4de0-8ffe-0d74508ed4b6" providerId="ADAL" clId="{2102CA33-7896-4CF4-856F-E57AD453801F}" dt="2026-09-20T16:22:26.799" v="3" actId="478"/>
          <ac:picMkLst>
            <pc:docMk/>
            <pc:sldMk cId="3143103860" sldId="257"/>
            <ac:picMk id="2" creationId="{E320B2D6-EA91-4FA8-AB78-C9027B7DD621}"/>
          </ac:picMkLst>
        </pc:picChg>
        <pc:picChg chg="del">
          <ac:chgData name="Löfström Leena" userId="1a386c4d-4ebf-4de0-8ffe-0d74508ed4b6" providerId="ADAL" clId="{2102CA33-7896-4CF4-856F-E57AD453801F}" dt="2026-09-20T16:22:30.510" v="4" actId="478"/>
          <ac:picMkLst>
            <pc:docMk/>
            <pc:sldMk cId="3143103860" sldId="257"/>
            <ac:picMk id="3" creationId="{C27CEDA8-22FB-4028-8E89-84C4660F05B3}"/>
          </ac:picMkLst>
        </pc:picChg>
      </pc:sldChg>
      <pc:sldChg chg="delSp modSp mod">
        <pc:chgData name="Löfström Leena" userId="1a386c4d-4ebf-4de0-8ffe-0d74508ed4b6" providerId="ADAL" clId="{2102CA33-7896-4CF4-856F-E57AD453801F}" dt="2026-09-20T16:22:39.202" v="7" actId="478"/>
        <pc:sldMkLst>
          <pc:docMk/>
          <pc:sldMk cId="933926158" sldId="260"/>
        </pc:sldMkLst>
        <pc:picChg chg="del mod">
          <ac:chgData name="Löfström Leena" userId="1a386c4d-4ebf-4de0-8ffe-0d74508ed4b6" providerId="ADAL" clId="{2102CA33-7896-4CF4-856F-E57AD453801F}" dt="2026-09-20T16:22:35.959" v="6" actId="478"/>
          <ac:picMkLst>
            <pc:docMk/>
            <pc:sldMk cId="933926158" sldId="260"/>
            <ac:picMk id="8" creationId="{B2225C5E-3666-4DD7-B527-F619EC017E1E}"/>
          </ac:picMkLst>
        </pc:picChg>
        <pc:picChg chg="del">
          <ac:chgData name="Löfström Leena" userId="1a386c4d-4ebf-4de0-8ffe-0d74508ed4b6" providerId="ADAL" clId="{2102CA33-7896-4CF4-856F-E57AD453801F}" dt="2026-09-20T16:22:39.202" v="7" actId="478"/>
          <ac:picMkLst>
            <pc:docMk/>
            <pc:sldMk cId="933926158" sldId="260"/>
            <ac:picMk id="9" creationId="{57B0B18F-873E-4556-9341-8B41CF3D88FE}"/>
          </ac:picMkLst>
        </pc:picChg>
      </pc:sldChg>
      <pc:sldChg chg="delSp modSp mod">
        <pc:chgData name="Löfström Leena" userId="1a386c4d-4ebf-4de0-8ffe-0d74508ed4b6" providerId="ADAL" clId="{2102CA33-7896-4CF4-856F-E57AD453801F}" dt="2026-09-20T16:22:55.047" v="11" actId="478"/>
        <pc:sldMkLst>
          <pc:docMk/>
          <pc:sldMk cId="3504141276" sldId="261"/>
        </pc:sldMkLst>
        <pc:picChg chg="del mod">
          <ac:chgData name="Löfström Leena" userId="1a386c4d-4ebf-4de0-8ffe-0d74508ed4b6" providerId="ADAL" clId="{2102CA33-7896-4CF4-856F-E57AD453801F}" dt="2026-09-20T16:22:50.550" v="9" actId="478"/>
          <ac:picMkLst>
            <pc:docMk/>
            <pc:sldMk cId="3504141276" sldId="261"/>
            <ac:picMk id="2" creationId="{EC34948E-93BC-4838-96EC-451DC957D5D2}"/>
          </ac:picMkLst>
        </pc:picChg>
        <pc:picChg chg="del mod">
          <ac:chgData name="Löfström Leena" userId="1a386c4d-4ebf-4de0-8ffe-0d74508ed4b6" providerId="ADAL" clId="{2102CA33-7896-4CF4-856F-E57AD453801F}" dt="2026-09-20T16:22:55.047" v="11" actId="478"/>
          <ac:picMkLst>
            <pc:docMk/>
            <pc:sldMk cId="3504141276" sldId="261"/>
            <ac:picMk id="4" creationId="{1DA596BE-757E-4433-9C9D-9276CE5FF890}"/>
          </ac:picMkLst>
        </pc:picChg>
      </pc:sldChg>
      <pc:sldChg chg="delSp mod">
        <pc:chgData name="Löfström Leena" userId="1a386c4d-4ebf-4de0-8ffe-0d74508ed4b6" providerId="ADAL" clId="{2102CA33-7896-4CF4-856F-E57AD453801F}" dt="2026-09-20T16:23:04.395" v="13" actId="478"/>
        <pc:sldMkLst>
          <pc:docMk/>
          <pc:sldMk cId="1436773166" sldId="262"/>
        </pc:sldMkLst>
        <pc:picChg chg="del">
          <ac:chgData name="Löfström Leena" userId="1a386c4d-4ebf-4de0-8ffe-0d74508ed4b6" providerId="ADAL" clId="{2102CA33-7896-4CF4-856F-E57AD453801F}" dt="2026-09-20T16:22:59.924" v="12" actId="478"/>
          <ac:picMkLst>
            <pc:docMk/>
            <pc:sldMk cId="1436773166" sldId="262"/>
            <ac:picMk id="2" creationId="{3D526FD8-E8E4-4317-95EB-A0AD4E2D694F}"/>
          </ac:picMkLst>
        </pc:picChg>
        <pc:picChg chg="del">
          <ac:chgData name="Löfström Leena" userId="1a386c4d-4ebf-4de0-8ffe-0d74508ed4b6" providerId="ADAL" clId="{2102CA33-7896-4CF4-856F-E57AD453801F}" dt="2026-09-20T16:23:04.395" v="13" actId="478"/>
          <ac:picMkLst>
            <pc:docMk/>
            <pc:sldMk cId="1436773166" sldId="262"/>
            <ac:picMk id="8" creationId="{EA8008AC-F3AC-4F51-867F-7BA2E0FDA4EB}"/>
          </ac:picMkLst>
        </pc:picChg>
      </pc:sldChg>
      <pc:sldChg chg="delSp modSp mod">
        <pc:chgData name="Löfström Leena" userId="1a386c4d-4ebf-4de0-8ffe-0d74508ed4b6" providerId="ADAL" clId="{2102CA33-7896-4CF4-856F-E57AD453801F}" dt="2026-09-20T16:23:32.705" v="19" actId="478"/>
        <pc:sldMkLst>
          <pc:docMk/>
          <pc:sldMk cId="2727695806" sldId="265"/>
        </pc:sldMkLst>
        <pc:picChg chg="del mod">
          <ac:chgData name="Löfström Leena" userId="1a386c4d-4ebf-4de0-8ffe-0d74508ed4b6" providerId="ADAL" clId="{2102CA33-7896-4CF4-856F-E57AD453801F}" dt="2026-09-20T16:23:28.994" v="18" actId="478"/>
          <ac:picMkLst>
            <pc:docMk/>
            <pc:sldMk cId="2727695806" sldId="265"/>
            <ac:picMk id="2" creationId="{6DCCF925-8068-4865-B069-99EAA9618C62}"/>
          </ac:picMkLst>
        </pc:picChg>
        <pc:picChg chg="del">
          <ac:chgData name="Löfström Leena" userId="1a386c4d-4ebf-4de0-8ffe-0d74508ed4b6" providerId="ADAL" clId="{2102CA33-7896-4CF4-856F-E57AD453801F}" dt="2026-09-20T16:23:32.705" v="19" actId="478"/>
          <ac:picMkLst>
            <pc:docMk/>
            <pc:sldMk cId="2727695806" sldId="265"/>
            <ac:picMk id="3" creationId="{CA4DAA22-620E-4A58-B9CA-3563524DF74E}"/>
          </ac:picMkLst>
        </pc:picChg>
      </pc:sldChg>
      <pc:sldChg chg="delSp modSp mod">
        <pc:chgData name="Löfström Leena" userId="1a386c4d-4ebf-4de0-8ffe-0d74508ed4b6" providerId="ADAL" clId="{2102CA33-7896-4CF4-856F-E57AD453801F}" dt="2026-09-20T16:23:41.533" v="22" actId="478"/>
        <pc:sldMkLst>
          <pc:docMk/>
          <pc:sldMk cId="82788059" sldId="266"/>
        </pc:sldMkLst>
        <pc:picChg chg="del">
          <ac:chgData name="Löfström Leena" userId="1a386c4d-4ebf-4de0-8ffe-0d74508ed4b6" providerId="ADAL" clId="{2102CA33-7896-4CF4-856F-E57AD453801F}" dt="2026-09-20T16:23:37.433" v="20" actId="478"/>
          <ac:picMkLst>
            <pc:docMk/>
            <pc:sldMk cId="82788059" sldId="266"/>
            <ac:picMk id="13" creationId="{29701D45-C869-4EA1-A67C-ADC06DD15AA3}"/>
          </ac:picMkLst>
        </pc:picChg>
        <pc:picChg chg="del mod">
          <ac:chgData name="Löfström Leena" userId="1a386c4d-4ebf-4de0-8ffe-0d74508ed4b6" providerId="ADAL" clId="{2102CA33-7896-4CF4-856F-E57AD453801F}" dt="2026-09-20T16:23:41.533" v="22" actId="478"/>
          <ac:picMkLst>
            <pc:docMk/>
            <pc:sldMk cId="82788059" sldId="266"/>
            <ac:picMk id="15" creationId="{7BFBFE76-66C6-4131-BD14-498DADE6C2D0}"/>
          </ac:picMkLst>
        </pc:picChg>
      </pc:sldChg>
      <pc:sldChg chg="delSp modSp mod">
        <pc:chgData name="Löfström Leena" userId="1a386c4d-4ebf-4de0-8ffe-0d74508ed4b6" providerId="ADAL" clId="{2102CA33-7896-4CF4-856F-E57AD453801F}" dt="2026-09-20T16:23:51.743" v="25" actId="478"/>
        <pc:sldMkLst>
          <pc:docMk/>
          <pc:sldMk cId="3230839981" sldId="268"/>
        </pc:sldMkLst>
        <pc:picChg chg="del mod">
          <ac:chgData name="Löfström Leena" userId="1a386c4d-4ebf-4de0-8ffe-0d74508ed4b6" providerId="ADAL" clId="{2102CA33-7896-4CF4-856F-E57AD453801F}" dt="2026-09-20T16:23:51.743" v="25" actId="478"/>
          <ac:picMkLst>
            <pc:docMk/>
            <pc:sldMk cId="3230839981" sldId="268"/>
            <ac:picMk id="3" creationId="{8B0DB202-D2AA-45EE-8468-6378062FFDF6}"/>
          </ac:picMkLst>
        </pc:picChg>
      </pc:sldChg>
      <pc:sldChg chg="delSp mod">
        <pc:chgData name="Löfström Leena" userId="1a386c4d-4ebf-4de0-8ffe-0d74508ed4b6" providerId="ADAL" clId="{2102CA33-7896-4CF4-856F-E57AD453801F}" dt="2026-09-20T16:24:00.783" v="27" actId="478"/>
        <pc:sldMkLst>
          <pc:docMk/>
          <pc:sldMk cId="1940362680" sldId="269"/>
        </pc:sldMkLst>
        <pc:picChg chg="del">
          <ac:chgData name="Löfström Leena" userId="1a386c4d-4ebf-4de0-8ffe-0d74508ed4b6" providerId="ADAL" clId="{2102CA33-7896-4CF4-856F-E57AD453801F}" dt="2026-09-20T16:23:57.335" v="26" actId="478"/>
          <ac:picMkLst>
            <pc:docMk/>
            <pc:sldMk cId="1940362680" sldId="269"/>
            <ac:picMk id="11" creationId="{0BD75D0B-A0AE-4183-ABE5-5C241901E314}"/>
          </ac:picMkLst>
        </pc:picChg>
        <pc:picChg chg="del">
          <ac:chgData name="Löfström Leena" userId="1a386c4d-4ebf-4de0-8ffe-0d74508ed4b6" providerId="ADAL" clId="{2102CA33-7896-4CF4-856F-E57AD453801F}" dt="2026-09-20T16:24:00.783" v="27" actId="478"/>
          <ac:picMkLst>
            <pc:docMk/>
            <pc:sldMk cId="1940362680" sldId="269"/>
            <ac:picMk id="12" creationId="{2BC70DA7-33C1-4FC7-AC2F-F4FE0BD0ACC3}"/>
          </ac:picMkLst>
        </pc:picChg>
      </pc:sldChg>
      <pc:sldChg chg="delSp modSp mod">
        <pc:chgData name="Löfström Leena" userId="1a386c4d-4ebf-4de0-8ffe-0d74508ed4b6" providerId="ADAL" clId="{2102CA33-7896-4CF4-856F-E57AD453801F}" dt="2026-09-20T16:23:17.348" v="16" actId="478"/>
        <pc:sldMkLst>
          <pc:docMk/>
          <pc:sldMk cId="719919189" sldId="271"/>
        </pc:sldMkLst>
        <pc:picChg chg="del mod">
          <ac:chgData name="Löfström Leena" userId="1a386c4d-4ebf-4de0-8ffe-0d74508ed4b6" providerId="ADAL" clId="{2102CA33-7896-4CF4-856F-E57AD453801F}" dt="2026-09-20T16:23:14.257" v="15" actId="478"/>
          <ac:picMkLst>
            <pc:docMk/>
            <pc:sldMk cId="719919189" sldId="271"/>
            <ac:picMk id="6" creationId="{52068677-8B6E-4043-AD10-B0F77655E82C}"/>
          </ac:picMkLst>
        </pc:picChg>
        <pc:picChg chg="del">
          <ac:chgData name="Löfström Leena" userId="1a386c4d-4ebf-4de0-8ffe-0d74508ed4b6" providerId="ADAL" clId="{2102CA33-7896-4CF4-856F-E57AD453801F}" dt="2026-09-20T16:23:17.348" v="16" actId="478"/>
          <ac:picMkLst>
            <pc:docMk/>
            <pc:sldMk cId="719919189" sldId="271"/>
            <ac:picMk id="8" creationId="{BFF89544-57AE-4A21-9D1D-FC91444EF927}"/>
          </ac:picMkLst>
        </pc:picChg>
      </pc:sldChg>
      <pc:sldChg chg="delSp mod">
        <pc:chgData name="Löfström Leena" userId="1a386c4d-4ebf-4de0-8ffe-0d74508ed4b6" providerId="ADAL" clId="{2102CA33-7896-4CF4-856F-E57AD453801F}" dt="2026-09-20T16:23:45.992" v="23" actId="478"/>
        <pc:sldMkLst>
          <pc:docMk/>
          <pc:sldMk cId="296117709" sldId="273"/>
        </pc:sldMkLst>
        <pc:picChg chg="del">
          <ac:chgData name="Löfström Leena" userId="1a386c4d-4ebf-4de0-8ffe-0d74508ed4b6" providerId="ADAL" clId="{2102CA33-7896-4CF4-856F-E57AD453801F}" dt="2026-09-20T16:23:45.992" v="23" actId="478"/>
          <ac:picMkLst>
            <pc:docMk/>
            <pc:sldMk cId="296117709" sldId="273"/>
            <ac:picMk id="6" creationId="{F974E7A1-D5DC-4E04-A27D-1328281D74C2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14T01:03:38.015" idx="5">
    <p:pos x="10" y="10"/>
    <p:text>logot
</p:text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741BC-458C-452B-954E-BC5C171F9879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0DED4-FA61-46C6-9863-FF994E156A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6728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Huomautusten paikkamerkki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6148" name="Dian numeron paikkamerkki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9CBAB2-4890-4E1C-B50B-6B489D79B253}" type="slidenum">
              <a:rPr kumimoji="0" lang="fi-FI" alt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alt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70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d79207e2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38d79207e2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A30709-7E8B-4C5A-9288-724590943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13524DB-3D03-4650-A104-DBAA8325F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B3CFAC1-CFA5-4D3E-89D5-96C7ADB3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99882E-A9A6-4100-A764-9D7D5C779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52F6945-628F-4156-8F1E-A096D70D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803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1AEC9A-7F99-4FAD-992C-836AB9BEE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B75D8C-B70F-449B-9A52-AA848E4CB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76B0190-8F9D-45D6-B713-5A9FECC1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05FEE8-17DF-453B-82AD-31E2A5DD6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59A0A5-7FD2-4C37-9BD9-20F0646A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6220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635295-D67A-44E7-B252-9EEBF925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29B7701-E72D-4CEE-BAB2-97CEFF310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3ECF70-031F-4972-BF5A-3FA64CC4C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683FC6-FAC6-4C6E-8C10-F8CE8A58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007398-A9FE-4F46-8B70-481111F8C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4542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1D920E-1637-4D9A-825D-F76D6B325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9EFA29-22BA-4AFB-9DFF-5DE505687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7913614-0E3B-40E3-A263-8E54F2846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3E05B18-6172-4530-A5F0-3FAD74CE1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E9BFD1-9E8C-437C-BFF0-4638D222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67E4E85-E2BE-4D96-860D-E8F120BEE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208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D300CA-AA9D-49D1-865C-1E6415F2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BC8D1EA-7FE0-4F36-80E0-58AE434FF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AD4B6D5-1E00-4A81-A543-93B1950BEF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C35BB8C-FA80-4F9A-80DB-93068ED4C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3E32893-0A46-418E-90BB-672B7C9A0C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7E984E1-4B3F-4634-A011-3AC7870F4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AD130D2-020F-4FF1-9760-8B85F521D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F28ED53-EF23-4B4D-8718-D46DFE27B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615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CF66DB-31CC-4385-926F-AB17F6BAE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C80AEF4-3378-4596-A144-43B104325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3745501-8732-4514-989E-73830168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0ACF20-0FA1-4D60-9333-F8B7DE69C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736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9A236A1-40D3-4766-A059-A53A2AC4F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D8C9FC0-8619-49FC-9F33-59DAA9F4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01554A8-6340-4018-8FEE-E772356A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198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11B2D-0D66-49CE-A910-C5149E466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9CE3C3-02FC-49B4-9637-151535EAF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FD0F5D7-2ECF-4197-B214-E98ED3049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7448B7-7473-48D3-9703-370BEA9F4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D2D7B60-58C0-404C-BF05-671DA2E35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6722684-48D1-401D-8595-775471A94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1380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DD3035-3C3B-4C94-BFC5-4EBB2CBEF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C16A419-7266-49DE-B708-FBEA31C6C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DB2CDA9-AF78-489B-BAEE-547CEED50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9E8244C-C8C8-48BD-955C-B96E5FA4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1899886-B034-4370-8751-F8914F9EC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88F0236-D65E-49E9-B6B0-0ADBB26F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492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9A8624-FB39-4304-B7D4-4240AD576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0875A4D-24C7-4A02-B101-4C203108F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E6E6C06-8F19-4F69-95B3-47BFB9D6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4061790-A117-426E-BC92-9CB138EA4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594564-A7D8-4223-963E-BC149565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415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CD2270C-3D10-4FDA-96E1-26EA9E3F08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B59CA89-5770-486C-A5F2-01DA20F41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7C9E6D-4426-46AE-B2A8-12BA5B9BB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1CE8EB9-D8C7-4ED8-AC2F-ABDCFE51A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6CE626-633A-4254-BE22-B235B1538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4870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302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8833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0024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4074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1490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2384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37322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3806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119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3468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18843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50425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9138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9053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3796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0035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D342A-01C7-42BF-B2D6-DA061FCFF4ED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5A99F-1E02-484E-8C6B-5B7542F491A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542334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10CE-EBA2-4F71-8F6B-7A45758331D9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0198-DA31-4D01-AB66-0F9EF6E1188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35785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B8E5D-E753-4967-8895-876D33B895F7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6069A-327D-4459-8E17-744C1E2BB85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852965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AF075-3A36-47EC-9ADB-6EA676F9C2CE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22277-1113-46DC-822B-4C42285083C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95766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648EA-3753-4717-86C8-DA3DD832781E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900D6-EEB4-43F7-A356-B6E85970233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56149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03A0C-C25F-4124-8199-3544FA4D881F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FA333-298E-46F9-B069-DEA395FAE16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55689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4D84A-40DC-4441-BB51-23448E7A50B1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185C3-FEC0-445F-8C49-066ECCFB8E6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35767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6F726-8EBB-47EF-971B-1A38F062A3CA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5560E-AB41-44BE-A9E7-C08404BDF6D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20613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19580-974B-48DB-8B95-46DF141FC3B4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CCFB7-E6BD-45DD-956F-D07618BE4B6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233116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1839C-7AE3-4E46-B030-D0EDB377FD75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19F14-6EE9-4FC2-BAD4-44EE5ADB7D1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975320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17639-B5F8-40FE-9FF3-1AA71CC33CCA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775FA-387E-4613-82C4-7609F3593BF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670754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89679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43384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62322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36677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</p:sp>
      <p:pic>
        <p:nvPicPr>
          <p:cNvPr id="67" name="Google Shape;67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37987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73" name="Google Shape;73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2060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76" name="Google Shape;76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1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4D8BEA2-0CEA-4561-9A61-3C9F3DD7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BB47DAC-1C9A-478D-879E-77F7A4C10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634020-CA34-4F38-9012-497B1A04D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D6AC-F3FC-4CE8-8BD4-D26569657B41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514B34-5215-49C6-A4CD-BDA0407B5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868DAD-1C27-461F-B931-92710006E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557D2-C958-4A34-97FF-6691D8E5FE1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386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3703F-D610-45A5-B11F-2E885A358537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7A19833-DC68-4C20-9282-54BD9EDF4A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1394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5FB8B3-7101-4310-BCBB-B9B744D56D9C}" type="datetimeFigureOut">
              <a:rPr lang="fi-FI"/>
              <a:pPr>
                <a:defRPr/>
              </a:pPr>
              <a:t>20.9.2026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EA0539-9261-4D6F-9616-C3B6EE5C220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0504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12219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uva 4" descr="Kuva, joka sisältää kohteen rock, ulko, taivas, rakennus&#10;&#10;Kuvaus luotu automaattisesti">
            <a:extLst>
              <a:ext uri="{FF2B5EF4-FFF2-40B4-BE49-F238E27FC236}">
                <a16:creationId xmlns:a16="http://schemas.microsoft.com/office/drawing/2014/main" id="{6EBBDEB2-6461-45F8-ACFC-EE1D69AA9A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36" b="27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B1291895-E267-41B5-A785-2589D0CA5DCA}"/>
              </a:ext>
            </a:extLst>
          </p:cNvPr>
          <p:cNvSpPr txBox="1"/>
          <p:nvPr/>
        </p:nvSpPr>
        <p:spPr>
          <a:xfrm>
            <a:off x="1866507" y="556181"/>
            <a:ext cx="8814062" cy="1200329"/>
          </a:xfrm>
          <a:prstGeom prst="rect">
            <a:avLst/>
          </a:prstGeom>
          <a:solidFill>
            <a:srgbClr val="E5F1EF"/>
          </a:solidFill>
        </p:spPr>
        <p:txBody>
          <a:bodyPr wrap="square" rtlCol="0">
            <a:spAutoFit/>
          </a:bodyPr>
          <a:lstStyle/>
          <a:p>
            <a:r>
              <a:rPr lang="fi-FI" sz="7200" dirty="0"/>
              <a:t>12 </a:t>
            </a:r>
            <a:r>
              <a:rPr lang="fi-FI" sz="6000" dirty="0"/>
              <a:t>Mielen kuormittuminen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F620409-B3A3-47F9-BAAF-FE81EBD205E2}"/>
              </a:ext>
            </a:extLst>
          </p:cNvPr>
          <p:cNvSpPr txBox="1"/>
          <p:nvPr/>
        </p:nvSpPr>
        <p:spPr>
          <a:xfrm>
            <a:off x="223520" y="6390640"/>
            <a:ext cx="1916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rgbClr val="222411"/>
                </a:solidFill>
              </a:rPr>
              <a:t>Kuva: P Orkovaara</a:t>
            </a:r>
          </a:p>
        </p:txBody>
      </p:sp>
    </p:spTree>
    <p:extLst>
      <p:ext uri="{BB962C8B-B14F-4D97-AF65-F5344CB8AC3E}">
        <p14:creationId xmlns:p14="http://schemas.microsoft.com/office/powerpoint/2010/main" val="3772759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865A346-036E-45DF-8DF4-0FCC9FACC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44" y="643467"/>
            <a:ext cx="8284111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0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710BDB0-2983-4F1C-B4AC-4598DF870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264" y="1482151"/>
            <a:ext cx="5497921" cy="4206240"/>
          </a:xfrm>
          <a:prstGeom prst="rect">
            <a:avLst/>
          </a:prstGeom>
        </p:spPr>
      </p:pic>
      <p:sp>
        <p:nvSpPr>
          <p:cNvPr id="5" name="Puhekupla: Suorakulmio, kulmat pyöristettu 4">
            <a:extLst>
              <a:ext uri="{FF2B5EF4-FFF2-40B4-BE49-F238E27FC236}">
                <a16:creationId xmlns:a16="http://schemas.microsoft.com/office/drawing/2014/main" id="{190DD513-845E-4BFA-825F-F155A118B0B1}"/>
              </a:ext>
            </a:extLst>
          </p:cNvPr>
          <p:cNvSpPr/>
          <p:nvPr/>
        </p:nvSpPr>
        <p:spPr>
          <a:xfrm>
            <a:off x="8784406" y="4131339"/>
            <a:ext cx="2813859" cy="2017336"/>
          </a:xfrm>
          <a:prstGeom prst="wedgeRoundRectCallout">
            <a:avLst>
              <a:gd name="adj1" fmla="val -88204"/>
              <a:gd name="adj2" fmla="val -41421"/>
              <a:gd name="adj3" fmla="val 16667"/>
            </a:avLst>
          </a:prstGeom>
          <a:solidFill>
            <a:srgbClr val="A1D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i-FI" sz="2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Lait ja säädökset </a:t>
            </a:r>
            <a:r>
              <a:rPr lang="fi-FI" sz="2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Sosiaali- ja terveysjärjestelmä </a:t>
            </a:r>
          </a:p>
        </p:txBody>
      </p:sp>
      <p:sp>
        <p:nvSpPr>
          <p:cNvPr id="6" name="Puhekupla: Suorakulmio, kulmat pyöristettu 5">
            <a:extLst>
              <a:ext uri="{FF2B5EF4-FFF2-40B4-BE49-F238E27FC236}">
                <a16:creationId xmlns:a16="http://schemas.microsoft.com/office/drawing/2014/main" id="{531C904E-FA64-4D70-8F92-C6D5A44FD212}"/>
              </a:ext>
            </a:extLst>
          </p:cNvPr>
          <p:cNvSpPr/>
          <p:nvPr/>
        </p:nvSpPr>
        <p:spPr>
          <a:xfrm>
            <a:off x="7273964" y="438604"/>
            <a:ext cx="4751110" cy="2707060"/>
          </a:xfrm>
          <a:prstGeom prst="wedgeRoundRectCallout">
            <a:avLst>
              <a:gd name="adj1" fmla="val -63839"/>
              <a:gd name="adj2" fmla="val 12284"/>
              <a:gd name="adj3" fmla="val 16667"/>
            </a:avLst>
          </a:prstGeom>
          <a:solidFill>
            <a:srgbClr val="52B8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i-FI" sz="2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Terveet elämäntavat</a:t>
            </a:r>
          </a:p>
          <a:p>
            <a:pPr algn="l"/>
            <a:r>
              <a:rPr lang="fi-FI" sz="2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Opiskelu </a:t>
            </a:r>
          </a:p>
          <a:p>
            <a:pPr algn="l"/>
            <a:r>
              <a:rPr lang="fi-FI" sz="2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Stressin hallinta</a:t>
            </a:r>
          </a:p>
          <a:p>
            <a:pPr algn="l"/>
            <a:r>
              <a:rPr lang="fi-FI" sz="2400" b="1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Tunne- ja vuorovaikutustaidot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</a:rPr>
              <a:t>Koherenssi ja Resilienssi</a:t>
            </a:r>
          </a:p>
        </p:txBody>
      </p:sp>
      <p:sp>
        <p:nvSpPr>
          <p:cNvPr id="7" name="Puhekupla: Suorakulmio, kulmat pyöristettu 6">
            <a:extLst>
              <a:ext uri="{FF2B5EF4-FFF2-40B4-BE49-F238E27FC236}">
                <a16:creationId xmlns:a16="http://schemas.microsoft.com/office/drawing/2014/main" id="{BB7A3A16-ADD2-4706-82CF-54F1D9C36E60}"/>
              </a:ext>
            </a:extLst>
          </p:cNvPr>
          <p:cNvSpPr/>
          <p:nvPr/>
        </p:nvSpPr>
        <p:spPr>
          <a:xfrm>
            <a:off x="95153" y="763572"/>
            <a:ext cx="3050660" cy="2498102"/>
          </a:xfrm>
          <a:prstGeom prst="wedgeRoundRectCallout">
            <a:avLst>
              <a:gd name="adj1" fmla="val 81355"/>
              <a:gd name="adj2" fmla="val 74004"/>
              <a:gd name="adj3" fmla="val 16667"/>
            </a:avLst>
          </a:prstGeom>
          <a:solidFill>
            <a:srgbClr val="3033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i-FI" sz="1800" b="1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Sosiaalinen tuki</a:t>
            </a:r>
          </a:p>
          <a:p>
            <a:pPr algn="l"/>
            <a:r>
              <a:rPr lang="fi-FI" sz="2400" b="1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Perhe ja ystävät </a:t>
            </a:r>
          </a:p>
          <a:p>
            <a:pPr algn="l"/>
            <a:r>
              <a:rPr lang="fi-FI" sz="2400" b="1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Oppilaitos</a:t>
            </a:r>
          </a:p>
          <a:p>
            <a:pPr algn="l"/>
            <a:r>
              <a:rPr lang="fi-FI" sz="2400" b="1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Työpaikka </a:t>
            </a:r>
          </a:p>
          <a:p>
            <a:pPr algn="l"/>
            <a:r>
              <a:rPr lang="fi-FI" sz="2400" b="1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• </a:t>
            </a:r>
            <a:r>
              <a:rPr lang="fi-FI" sz="2400" b="0" i="0" u="none" strike="noStrike" baseline="0" dirty="0">
                <a:solidFill>
                  <a:schemeClr val="bg1"/>
                </a:solidFill>
                <a:latin typeface="Source Sans Pro" panose="020B0503030403020204" pitchFamily="34" charset="0"/>
              </a:rPr>
              <a:t>Harrastukset </a:t>
            </a:r>
          </a:p>
        </p:txBody>
      </p:sp>
    </p:spTree>
    <p:extLst>
      <p:ext uri="{BB962C8B-B14F-4D97-AF65-F5344CB8AC3E}">
        <p14:creationId xmlns:p14="http://schemas.microsoft.com/office/powerpoint/2010/main" val="93392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1985964" y="549276"/>
            <a:ext cx="7926387" cy="6461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3600" dirty="0">
                <a:solidFill>
                  <a:prstClr val="black"/>
                </a:solidFill>
                <a:latin typeface="Arial" panose="020B0604020202020204" pitchFamily="34" charset="0"/>
              </a:rPr>
              <a:t>Mielenterveyttä kuormittavat tekijät</a:t>
            </a:r>
          </a:p>
        </p:txBody>
      </p:sp>
      <p:sp>
        <p:nvSpPr>
          <p:cNvPr id="4099" name="Tekstiruutu 2"/>
          <p:cNvSpPr txBox="1">
            <a:spLocks noChangeArrowheads="1"/>
          </p:cNvSpPr>
          <p:nvPr/>
        </p:nvSpPr>
        <p:spPr bwMode="auto">
          <a:xfrm>
            <a:off x="8183563" y="4724400"/>
            <a:ext cx="1657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fi-FI" altLang="fi-FI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100" name="Tekstiruutu 3"/>
          <p:cNvSpPr txBox="1">
            <a:spLocks noChangeArrowheads="1"/>
          </p:cNvSpPr>
          <p:nvPr/>
        </p:nvSpPr>
        <p:spPr bwMode="auto">
          <a:xfrm>
            <a:off x="7464426" y="1700213"/>
            <a:ext cx="2447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fi-FI" altLang="fi-FI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101" name="Kuv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1557338"/>
            <a:ext cx="29845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iruutu 5"/>
          <p:cNvSpPr txBox="1"/>
          <p:nvPr/>
        </p:nvSpPr>
        <p:spPr>
          <a:xfrm>
            <a:off x="1985964" y="1195388"/>
            <a:ext cx="6054725" cy="5816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9010" indent="-28575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fi-FI" sz="2800" dirty="0">
                <a:solidFill>
                  <a:prstClr val="black"/>
                </a:solidFill>
                <a:latin typeface="Arial" panose="020B0604020202020204" pitchFamily="34" charset="0"/>
              </a:rPr>
              <a:t>esim. yksinäisyys, stressi, uupuminen, erilaisten kriisien kohtaaminen</a:t>
            </a:r>
          </a:p>
          <a:p>
            <a:pPr marL="629010" indent="-28575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fi-FI" sz="2800" u="sng" dirty="0">
                <a:solidFill>
                  <a:prstClr val="black"/>
                </a:solidFill>
                <a:latin typeface="Arial" panose="020B0604020202020204" pitchFamily="34" charset="0"/>
              </a:rPr>
              <a:t>vakavuusaste</a:t>
            </a:r>
            <a:r>
              <a:rPr lang="fi-FI" sz="2800" dirty="0">
                <a:solidFill>
                  <a:prstClr val="black"/>
                </a:solidFill>
                <a:latin typeface="Arial" panose="020B0604020202020204" pitchFamily="34" charset="0"/>
              </a:rPr>
              <a:t> vaihtelee</a:t>
            </a:r>
          </a:p>
          <a:p>
            <a:pPr marL="629010" indent="-28575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fi-FI" sz="2800" dirty="0">
                <a:solidFill>
                  <a:prstClr val="black"/>
                </a:solidFill>
                <a:latin typeface="Arial" panose="020B0604020202020204" pitchFamily="34" charset="0"/>
              </a:rPr>
              <a:t>esim. ihmissuhdeongelmat tai sairastuminen aiheuttavat jokaiselle psyykkistä pahoinvointia</a:t>
            </a:r>
          </a:p>
          <a:p>
            <a:pPr marL="629010" indent="-28575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fi-FI" sz="2800" dirty="0">
                <a:solidFill>
                  <a:prstClr val="black"/>
                </a:solidFill>
                <a:latin typeface="Arial" panose="020B0604020202020204" pitchFamily="34" charset="0"/>
              </a:rPr>
              <a:t>ihmisen </a:t>
            </a:r>
            <a:r>
              <a:rPr lang="fi-FI" sz="2800" u="sng" dirty="0">
                <a:solidFill>
                  <a:prstClr val="black"/>
                </a:solidFill>
                <a:latin typeface="Arial" panose="020B0604020202020204" pitchFamily="34" charset="0"/>
              </a:rPr>
              <a:t>tapa käsitellä vaikeuksia ja selviytyä niistä </a:t>
            </a:r>
            <a:r>
              <a:rPr lang="fi-FI" sz="2800" dirty="0">
                <a:solidFill>
                  <a:prstClr val="black"/>
                </a:solidFill>
                <a:latin typeface="Arial" panose="020B0604020202020204" pitchFamily="34" charset="0"/>
              </a:rPr>
              <a:t>merkittävässä asemassa </a:t>
            </a:r>
            <a:r>
              <a:rPr lang="fi-FI" sz="2800" dirty="0" err="1">
                <a:solidFill>
                  <a:prstClr val="black"/>
                </a:solidFill>
                <a:latin typeface="Arial" panose="020B0604020202020204" pitchFamily="34" charset="0"/>
              </a:rPr>
              <a:t>psykososiaalisen</a:t>
            </a:r>
            <a:r>
              <a:rPr lang="fi-FI" sz="2800" dirty="0">
                <a:solidFill>
                  <a:prstClr val="black"/>
                </a:solidFill>
                <a:latin typeface="Arial" panose="020B0604020202020204" pitchFamily="34" charset="0"/>
              </a:rPr>
              <a:t> hyvinvoinnin kannalta</a:t>
            </a:r>
          </a:p>
          <a:p>
            <a:pPr marL="34326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endParaRPr lang="fi-FI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629010" indent="-28575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fi-FI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92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/>
          <p:cNvSpPr txBox="1"/>
          <p:nvPr/>
        </p:nvSpPr>
        <p:spPr>
          <a:xfrm>
            <a:off x="2279650" y="1457325"/>
            <a:ext cx="792003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Tekstiruutu 3"/>
          <p:cNvSpPr txBox="1">
            <a:spLocks noChangeArrowheads="1"/>
          </p:cNvSpPr>
          <p:nvPr/>
        </p:nvSpPr>
        <p:spPr bwMode="auto">
          <a:xfrm>
            <a:off x="2424114" y="1757364"/>
            <a:ext cx="6696075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3600">
                <a:solidFill>
                  <a:prstClr val="black"/>
                </a:solidFill>
                <a:latin typeface="Arial" panose="020B0604020202020204" pitchFamily="34" charset="0"/>
              </a:rPr>
              <a:t>subjektiivista kokemus yksin olemisesta, joka ei ole vapaaehtoista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3600">
                <a:solidFill>
                  <a:prstClr val="black"/>
                </a:solidFill>
                <a:latin typeface="Arial" panose="020B0604020202020204" pitchFamily="34" charset="0"/>
              </a:rPr>
              <a:t>ohimenevä tunne tai pitkäkestoisempi elämänvaihe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3600" u="sng">
                <a:solidFill>
                  <a:prstClr val="black"/>
                </a:solidFill>
                <a:latin typeface="Arial" panose="020B0604020202020204" pitchFamily="34" charset="0"/>
              </a:rPr>
              <a:t>yleistä</a:t>
            </a:r>
            <a:r>
              <a:rPr lang="fi-FI" altLang="fi-FI" sz="3600">
                <a:solidFill>
                  <a:prstClr val="black"/>
                </a:solidFill>
                <a:latin typeface="Arial" panose="020B0604020202020204" pitchFamily="34" charset="0"/>
              </a:rPr>
              <a:t>, kaikenikäisillä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i-FI" altLang="fi-FI" sz="4000" b="1" u="sng">
                <a:solidFill>
                  <a:prstClr val="black"/>
                </a:solidFill>
                <a:latin typeface="Arial" panose="020B0604020202020204" pitchFamily="34" charset="0"/>
              </a:rPr>
              <a:t>yksin oleminen </a:t>
            </a:r>
            <a:r>
              <a:rPr lang="fi-FI" altLang="fi-FI" sz="4000" b="1">
                <a:solidFill>
                  <a:prstClr val="black"/>
                </a:solidFill>
                <a:latin typeface="Arial" panose="020B0604020202020204" pitchFamily="34" charset="0"/>
              </a:rPr>
              <a:t>eri asia kuin yksinäisyys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fi-FI" altLang="fi-FI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Tekstiruutu 4"/>
          <p:cNvSpPr txBox="1"/>
          <p:nvPr/>
        </p:nvSpPr>
        <p:spPr>
          <a:xfrm>
            <a:off x="2279650" y="620714"/>
            <a:ext cx="7920038" cy="9239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5400" dirty="0">
                <a:solidFill>
                  <a:prstClr val="black"/>
                </a:solidFill>
                <a:latin typeface="Arial" panose="020B0604020202020204" pitchFamily="34" charset="0"/>
              </a:rPr>
              <a:t>YKSINÄISYYS</a:t>
            </a:r>
          </a:p>
        </p:txBody>
      </p:sp>
      <p:pic>
        <p:nvPicPr>
          <p:cNvPr id="5125" name="Kuva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4" y="2403476"/>
            <a:ext cx="22320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6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9EB449F-C83A-40DE-92CE-133CF5B87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98" y="24103"/>
            <a:ext cx="10905066" cy="3707720"/>
          </a:xfrm>
          <a:prstGeom prst="rect">
            <a:avLst/>
          </a:prstGeom>
          <a:ln>
            <a:noFill/>
          </a:ln>
        </p:spPr>
      </p:pic>
      <p:sp>
        <p:nvSpPr>
          <p:cNvPr id="5" name="Tekstiruutu 4"/>
          <p:cNvSpPr txBox="1"/>
          <p:nvPr/>
        </p:nvSpPr>
        <p:spPr>
          <a:xfrm>
            <a:off x="144546" y="3539980"/>
            <a:ext cx="570653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i-FI" sz="2800" dirty="0"/>
              <a:t>voidaan kokea myös silloin, kun parisuhde päättyy tai läheinen ihminen kuolee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i-FI" sz="2800" dirty="0"/>
              <a:t>jos vuorovaikutus parisuhteessa ei ole rehellistä tai suhteesta puuttuu aito kiintymys ja välittäminen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5309213" y="3642493"/>
            <a:ext cx="7027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i-FI" sz="2400" dirty="0"/>
              <a:t>ihmisellä ei ole </a:t>
            </a:r>
            <a:r>
              <a:rPr lang="fi-FI" sz="2400" u="sng" dirty="0"/>
              <a:t>haluamaansa</a:t>
            </a:r>
            <a:r>
              <a:rPr lang="fi-FI" sz="2400" dirty="0"/>
              <a:t> seuraa, parasta ystävää tai kumppania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i-FI" sz="2400" dirty="0"/>
              <a:t>ei tunne kuuluvansa mihinkään ryhmään tai tavoittelemaansa sosiaaliseen verkostoon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fi-FI" sz="2400" dirty="0"/>
              <a:t>jos ihmisen arvot erilaiset kuin muiden ympärillä olevien ihmisten, yksinäisyyden tunne voi olla voimakas, vaikka ihminen on osa ryhmää</a:t>
            </a:r>
          </a:p>
        </p:txBody>
      </p:sp>
    </p:spTree>
    <p:extLst>
      <p:ext uri="{BB962C8B-B14F-4D97-AF65-F5344CB8AC3E}">
        <p14:creationId xmlns:p14="http://schemas.microsoft.com/office/powerpoint/2010/main" val="3504141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B8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10716C-5400-4577-AF0C-CF32C92738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73843" y="603050"/>
            <a:ext cx="6551437" cy="589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73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2">
            <a:extLst>
              <a:ext uri="{FF2B5EF4-FFF2-40B4-BE49-F238E27FC236}">
                <a16:creationId xmlns:a16="http://schemas.microsoft.com/office/drawing/2014/main" id="{54162839-C416-419C-B420-FA0D3573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046" y="793557"/>
            <a:ext cx="4498635" cy="5571067"/>
          </a:xfrm>
          <a:prstGeom prst="rect">
            <a:avLst/>
          </a:prstGeom>
        </p:spPr>
      </p:pic>
      <p:pic>
        <p:nvPicPr>
          <p:cNvPr id="4" name="Kuva 4" descr="Kuva, joka sisältää kohteen henkilö, ulko, penkki, aita&#10;&#10;Kuvaus luotu automaattisesti">
            <a:extLst>
              <a:ext uri="{FF2B5EF4-FFF2-40B4-BE49-F238E27FC236}">
                <a16:creationId xmlns:a16="http://schemas.microsoft.com/office/drawing/2014/main" id="{F40AFDB1-66FD-4AE4-9167-1867A2CE8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310" y="1113029"/>
            <a:ext cx="5756562" cy="505912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95DE3ABC-7EFC-4B9C-B2AA-E1DB091EDC9B}"/>
              </a:ext>
            </a:extLst>
          </p:cNvPr>
          <p:cNvSpPr txBox="1"/>
          <p:nvPr/>
        </p:nvSpPr>
        <p:spPr>
          <a:xfrm>
            <a:off x="5971310" y="6179127"/>
            <a:ext cx="3378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/>
              <a:t>kuva: Unsplash Clem Ononeghuo</a:t>
            </a:r>
          </a:p>
        </p:txBody>
      </p:sp>
    </p:spTree>
    <p:extLst>
      <p:ext uri="{BB962C8B-B14F-4D97-AF65-F5344CB8AC3E}">
        <p14:creationId xmlns:p14="http://schemas.microsoft.com/office/powerpoint/2010/main" val="719919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1774825" y="188914"/>
            <a:ext cx="8642350" cy="64801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3200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3200" b="1" dirty="0">
                <a:solidFill>
                  <a:prstClr val="black"/>
                </a:solidFill>
                <a:latin typeface="Arial" panose="020B0604020202020204" pitchFamily="34" charset="0"/>
              </a:rPr>
              <a:t>YKSINÄISYYDEN HOITO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mahdollista oppia käsittelemään ja työstämään 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edellytys omien yksinäisyydestä syntyvien tunteiden tunnistaminen ja tilanteesta aiheutuvien haittojen rehellinen myöntäminen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kun yksinäisyys ei ole kasvanut liian suureksi ongelmaksi, </a:t>
            </a:r>
            <a:b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fi-FI" sz="2400" u="sng" dirty="0">
                <a:solidFill>
                  <a:prstClr val="black"/>
                </a:solidFill>
                <a:latin typeface="Arial" panose="020B0604020202020204" pitchFamily="34" charset="0"/>
              </a:rPr>
              <a:t>itsehoito-ohjeet</a:t>
            </a: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 ja hakeutuminen ihmisten pariin voivat auttaa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uuden harrastuksen aloittaminen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musiikki- ja liikuntatapahtumat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erilaiset näyttelyt ja kirjastot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järjestetyt ulkoilu- ja retkeilymatkat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joskus </a:t>
            </a:r>
            <a:r>
              <a:rPr lang="fi-FI" sz="2400" u="sng" dirty="0">
                <a:solidFill>
                  <a:prstClr val="black"/>
                </a:solidFill>
                <a:latin typeface="Arial" panose="020B0604020202020204" pitchFamily="34" charset="0"/>
              </a:rPr>
              <a:t>kielteiset ajatusmallit </a:t>
            </a: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ylläpitävät yksinäisyyttä </a:t>
            </a:r>
            <a:b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n</a:t>
            </a:r>
            <a:r>
              <a:rPr lang="fi-FI" sz="2400" dirty="0">
                <a:solidFill>
                  <a:prstClr val="black"/>
                </a:solidFill>
                <a:latin typeface="Arial" panose="020B0604020202020204" pitchFamily="34" charset="0"/>
              </a:rPr>
              <a:t>egatiivisten ajatusten työstämiseen kannattaa hakea apua</a:t>
            </a:r>
          </a:p>
        </p:txBody>
      </p:sp>
    </p:spTree>
    <p:extLst>
      <p:ext uri="{BB962C8B-B14F-4D97-AF65-F5344CB8AC3E}">
        <p14:creationId xmlns:p14="http://schemas.microsoft.com/office/powerpoint/2010/main" val="290737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/>
          <p:cNvSpPr txBox="1"/>
          <p:nvPr/>
        </p:nvSpPr>
        <p:spPr>
          <a:xfrm>
            <a:off x="1594883" y="2105247"/>
            <a:ext cx="100796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PSYYKKINEN KRIISI ON EPÄTASAPAINOTILA, JOSSA YKSILÖN AIKAISEMMAT KOKEMUKSET JA TOIMINTATAVAT EIVÄT TUNNU RIITTÄVÄN TILANTEEN YMMÄRTÄMISEEN JA SEN PSYYKKISEEN HALLITSEMISEEN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1594884" y="510363"/>
            <a:ext cx="10079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Kriisit ja niiden kohtaaminen</a:t>
            </a:r>
          </a:p>
        </p:txBody>
      </p:sp>
    </p:spTree>
    <p:extLst>
      <p:ext uri="{BB962C8B-B14F-4D97-AF65-F5344CB8AC3E}">
        <p14:creationId xmlns:p14="http://schemas.microsoft.com/office/powerpoint/2010/main" val="425582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ruutu 7">
            <a:extLst>
              <a:ext uri="{FF2B5EF4-FFF2-40B4-BE49-F238E27FC236}">
                <a16:creationId xmlns:a16="http://schemas.microsoft.com/office/drawing/2014/main" id="{796C1950-37F2-4FBF-9B53-1473263548B0}"/>
              </a:ext>
            </a:extLst>
          </p:cNvPr>
          <p:cNvSpPr txBox="1"/>
          <p:nvPr/>
        </p:nvSpPr>
        <p:spPr>
          <a:xfrm>
            <a:off x="447584" y="160608"/>
            <a:ext cx="5375791" cy="6555641"/>
          </a:xfrm>
          <a:prstGeom prst="rect">
            <a:avLst/>
          </a:prstGeom>
          <a:solidFill>
            <a:srgbClr val="D5EDFC"/>
          </a:solidFill>
        </p:spPr>
        <p:txBody>
          <a:bodyPr wrap="square" rtlCol="0">
            <a:spAutoFit/>
          </a:bodyPr>
          <a:lstStyle/>
          <a:p>
            <a:pPr algn="r"/>
            <a:endParaRPr lang="fi-FI" sz="1800" b="1" i="0" u="none" strike="noStrike" baseline="0" dirty="0">
              <a:latin typeface="Source Sans Pro" panose="020B0503030403020204" pitchFamily="34" charset="0"/>
            </a:endParaRPr>
          </a:p>
          <a:p>
            <a:r>
              <a:rPr lang="fi-FI" sz="4000" b="1" dirty="0">
                <a:latin typeface="Source Sans Pro" panose="020B0503030403020204" pitchFamily="34" charset="0"/>
              </a:rPr>
              <a:t>Kehityskriisit</a:t>
            </a:r>
          </a:p>
          <a:p>
            <a:endParaRPr lang="fi-FI" sz="800" b="1" i="0" u="none" strike="noStrike" baseline="0" dirty="0">
              <a:latin typeface="Source Sans Pro" panose="020B0503030403020204" pitchFamily="34" charset="0"/>
            </a:endParaRPr>
          </a:p>
          <a:p>
            <a:r>
              <a:rPr lang="fi-FI" sz="2400" b="1" i="0" u="none" strike="noStrike" baseline="0" dirty="0"/>
              <a:t>Psykososiaalisen kasvun kynnys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Kasvamisen, kehityksen, vanhenemisen mukana tulevia siirtymävaiheita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000000"/>
                </a:solidFill>
                <a:cs typeface="Arial" panose="020B0604020202020204" pitchFamily="34" charset="0"/>
              </a:rPr>
              <a:t>eivät tapahdu yhtäkkiä, jolloin niihin voidaan usein varautua etukäteen</a:t>
            </a:r>
            <a:endParaRPr lang="fi-FI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Aiheuttavat luopumista jostain aikaisemmasta tilanteesta ja pakottavat sopeutumaan uuteen,</a:t>
            </a:r>
          </a:p>
          <a:p>
            <a:r>
              <a:rPr lang="fi-FI" sz="2400" dirty="0"/>
              <a:t>       esim. murrosikä, muutto kotoa,</a:t>
            </a:r>
          </a:p>
          <a:p>
            <a:r>
              <a:rPr lang="fi-FI" sz="2400" dirty="0"/>
              <a:t>       opiskeluaika, vanheneminen</a:t>
            </a:r>
            <a:endParaRPr lang="fi-FI" sz="1800" b="1" i="0" u="none" strike="noStrike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voivat olla myönteisiä tai kielteisiä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0" i="0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aikaisemmat kokemukset samantyyppisestä tilanteesta auttavat</a:t>
            </a:r>
          </a:p>
          <a:p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8ACFD38-F8BA-43B9-AAA2-42B21C77E098}"/>
              </a:ext>
            </a:extLst>
          </p:cNvPr>
          <p:cNvSpPr txBox="1"/>
          <p:nvPr/>
        </p:nvSpPr>
        <p:spPr>
          <a:xfrm>
            <a:off x="6304022" y="396868"/>
            <a:ext cx="5375791" cy="5878532"/>
          </a:xfrm>
          <a:prstGeom prst="rect">
            <a:avLst/>
          </a:prstGeom>
          <a:solidFill>
            <a:srgbClr val="E5F1EF"/>
          </a:solidFill>
        </p:spPr>
        <p:txBody>
          <a:bodyPr wrap="square" rtlCol="0">
            <a:spAutoFit/>
          </a:bodyPr>
          <a:lstStyle/>
          <a:p>
            <a:endParaRPr lang="fi-FI" sz="1800" b="1" i="0" u="none" strike="noStrike" baseline="0" dirty="0">
              <a:latin typeface="Source Sans Pro" panose="020B0503030403020204" pitchFamily="34" charset="0"/>
            </a:endParaRPr>
          </a:p>
          <a:p>
            <a:r>
              <a:rPr lang="fi-FI" sz="4000" b="1" i="0" u="none" strike="noStrike" baseline="0" dirty="0">
                <a:latin typeface="Source Sans Pro" panose="020B0503030403020204" pitchFamily="34" charset="0"/>
              </a:rPr>
              <a:t>Elämän kriisit</a:t>
            </a:r>
          </a:p>
          <a:p>
            <a:endParaRPr lang="fi-FI" b="1" dirty="0">
              <a:latin typeface="Source Sans Pro" panose="020B0503030403020204" pitchFamily="34" charset="0"/>
            </a:endParaRPr>
          </a:p>
          <a:p>
            <a:r>
              <a:rPr lang="fi-FI" sz="2400" b="1" i="0" u="none" strike="noStrike" baseline="0" dirty="0">
                <a:latin typeface="Source Sans Pro" panose="020B0503030403020204" pitchFamily="34" charset="0"/>
              </a:rPr>
              <a:t>Elämään kuuluva pitkäaikainen mielen kuormitustila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Toistuva tai pitkäkestoinen rasitustilanne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Etenee hitaasti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Voi johtaa sairastumiseen, romahtamiseen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Vaatii päätösten puntarointia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Esim. sairaus, avioero, koulukiusaaminen, perheväkivalta, työpaikan/asuinpaikan vaihto</a:t>
            </a:r>
          </a:p>
          <a:p>
            <a:endParaRPr lang="fi-FI" sz="1800" b="1" i="0" u="none" strike="noStrike" baseline="0" dirty="0">
              <a:latin typeface="Source Sans Pro" panose="020B0503030403020204" pitchFamily="34" charset="0"/>
            </a:endParaRPr>
          </a:p>
          <a:p>
            <a:endParaRPr lang="fi-FI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BA21B0D-545E-43F1-AD81-134011965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3798" y="112886"/>
            <a:ext cx="2276662" cy="63214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A2CDD03E-5156-4447-903F-4E124C0B7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8947" y="6201901"/>
            <a:ext cx="2000239" cy="514348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947" y="2536020"/>
            <a:ext cx="1577127" cy="126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87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1871330" y="489098"/>
            <a:ext cx="9292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TRAUMAATTINEN KRIISI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1701209" y="2488019"/>
            <a:ext cx="94629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Tulee odottamatta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Käynnistää elimistössä automaattisesti sekä fyysisiä että psyykkisiä stressireaktioita → tarkoituksena suojata mieltä liialta järkytykseltä ja antaa aikaa sopeutumiseen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Esim. vakava sairaus, vammautuminen, onnettomuudet, väkivallan kokeminen, avioero, läheisen kuolema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706" y="1258539"/>
            <a:ext cx="3330089" cy="16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4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 woman rests her head on another person's shoulder">
            <a:extLst>
              <a:ext uri="{FF2B5EF4-FFF2-40B4-BE49-F238E27FC236}">
                <a16:creationId xmlns:a16="http://schemas.microsoft.com/office/drawing/2014/main" id="{100A0406-51EA-44BE-A6F7-DE7390EA1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F978080B-5048-49EC-A347-8B7A58F8F3C7}"/>
              </a:ext>
            </a:extLst>
          </p:cNvPr>
          <p:cNvSpPr txBox="1"/>
          <p:nvPr/>
        </p:nvSpPr>
        <p:spPr>
          <a:xfrm>
            <a:off x="5630873" y="157164"/>
            <a:ext cx="6391373" cy="2554545"/>
          </a:xfrm>
          <a:prstGeom prst="rect">
            <a:avLst/>
          </a:prstGeom>
          <a:solidFill>
            <a:srgbClr val="E1E4DD"/>
          </a:solidFill>
          <a:ln>
            <a:solidFill>
              <a:srgbClr val="D19866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i-FI" sz="4000" b="1" dirty="0"/>
              <a:t>Äkillisen kriisin vaihemalli</a:t>
            </a:r>
          </a:p>
          <a:p>
            <a:pPr marL="457200" indent="-457200">
              <a:buAutoNum type="arabicPeriod"/>
            </a:pPr>
            <a:r>
              <a:rPr lang="fi-FI" sz="4000" dirty="0"/>
              <a:t>Sokkivaihe</a:t>
            </a:r>
          </a:p>
          <a:p>
            <a:pPr marL="457200" indent="-457200">
              <a:buAutoNum type="arabicPeriod"/>
            </a:pPr>
            <a:r>
              <a:rPr lang="fi-FI" sz="4000" dirty="0"/>
              <a:t>Reaktiovaihe</a:t>
            </a:r>
          </a:p>
          <a:p>
            <a:pPr marL="457200" indent="-457200">
              <a:buAutoNum type="arabicPeriod"/>
            </a:pPr>
            <a:r>
              <a:rPr lang="fi-FI" sz="4000" dirty="0" err="1"/>
              <a:t>Työstymis</a:t>
            </a:r>
            <a:r>
              <a:rPr lang="fi-FI" sz="4000" dirty="0"/>
              <a:t>- ja käsittelyvaihe. 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A394776-F012-49AF-AC91-298001956D13}"/>
              </a:ext>
            </a:extLst>
          </p:cNvPr>
          <p:cNvSpPr txBox="1"/>
          <p:nvPr/>
        </p:nvSpPr>
        <p:spPr>
          <a:xfrm>
            <a:off x="171450" y="6329363"/>
            <a:ext cx="3689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rgbClr val="EAF6FE"/>
                </a:solidFill>
              </a:rPr>
              <a:t>Kuva: </a:t>
            </a:r>
            <a:r>
              <a:rPr lang="fi-FI" sz="1600" dirty="0" err="1">
                <a:solidFill>
                  <a:srgbClr val="EAF6FE"/>
                </a:solidFill>
              </a:rPr>
              <a:t>Unsplash</a:t>
            </a:r>
            <a:r>
              <a:rPr lang="fi-FI" sz="1600" dirty="0">
                <a:solidFill>
                  <a:srgbClr val="EAF6FE"/>
                </a:solidFill>
              </a:rPr>
              <a:t>  Kylli </a:t>
            </a:r>
            <a:r>
              <a:rPr lang="fi-FI" sz="1600" dirty="0" err="1">
                <a:solidFill>
                  <a:srgbClr val="EAF6FE"/>
                </a:solidFill>
              </a:rPr>
              <a:t>Kittus</a:t>
            </a:r>
            <a:endParaRPr lang="fi-FI" sz="1600" dirty="0">
              <a:solidFill>
                <a:srgbClr val="EAF6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695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8" descr="Kuva, joka sisältää kohteen henkilö, mies, sisä, katsominen&#10;&#10;Kuvaus luotu automaattisesti">
            <a:extLst>
              <a:ext uri="{FF2B5EF4-FFF2-40B4-BE49-F238E27FC236}">
                <a16:creationId xmlns:a16="http://schemas.microsoft.com/office/drawing/2014/main" id="{5F966694-C16B-43F7-B500-5A58BF66E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945" y="5256"/>
            <a:ext cx="12255060" cy="6900041"/>
          </a:xfrm>
          <a:prstGeom prst="rect">
            <a:avLst/>
          </a:prstGeom>
        </p:spPr>
      </p:pic>
      <p:sp>
        <p:nvSpPr>
          <p:cNvPr id="9" name="Tekstiruutu 1">
            <a:extLst>
              <a:ext uri="{FF2B5EF4-FFF2-40B4-BE49-F238E27FC236}">
                <a16:creationId xmlns:a16="http://schemas.microsoft.com/office/drawing/2014/main" id="{82D6FEF3-2B80-4F81-9A70-29E4D29F0AAA}"/>
              </a:ext>
            </a:extLst>
          </p:cNvPr>
          <p:cNvSpPr txBox="1"/>
          <p:nvPr/>
        </p:nvSpPr>
        <p:spPr>
          <a:xfrm>
            <a:off x="5084301" y="1475350"/>
            <a:ext cx="6585444" cy="46474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>
                <a:solidFill>
                  <a:srgbClr val="FFFFFF"/>
                </a:solidFill>
              </a:rPr>
              <a:t>1. Sokkivaihe</a:t>
            </a:r>
            <a:endParaRPr lang="en-US" sz="4400" b="1">
              <a:solidFill>
                <a:srgbClr val="FFFFFF"/>
              </a:solidFill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</a:rPr>
              <a:t>tapahtunutta ei käsitetä tai se kielletään</a:t>
            </a:r>
            <a:endParaRPr lang="en-US" sz="2800">
              <a:solidFill>
                <a:srgbClr val="FFFFFF"/>
              </a:solidFill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</a:rPr>
              <a:t>monia erilaisia yksilöllisiä oireita, esim. </a:t>
            </a:r>
            <a:r>
              <a:rPr lang="en-US" sz="2800" dirty="0">
                <a:solidFill>
                  <a:srgbClr val="FFFFFF"/>
                </a:solidFill>
              </a:rPr>
              <a:t>sydämen hakkaaminen, tärinä, huono olo, tunteettomuus ja/tai voimakkaat tunteet, lamaantuminen ja/tai levottomuus</a:t>
            </a:r>
            <a:endParaRPr lang="en-US" sz="2800" dirty="0">
              <a:solidFill>
                <a:srgbClr val="FFFFFF"/>
              </a:solidFill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</a:rPr>
              <a:t>ajantaju voi kadota</a:t>
            </a:r>
            <a:endParaRPr lang="en-US" sz="2000">
              <a:solidFill>
                <a:srgbClr val="FFFFFF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</a:rPr>
              <a:t> joillakin voimakkaita aistikokemuksia </a:t>
            </a:r>
            <a:r>
              <a:rPr lang="en-US" sz="2800" dirty="0">
                <a:solidFill>
                  <a:srgbClr val="FFFFFF"/>
                </a:solidFill>
              </a:rPr>
              <a:t>tapahtumasta eli flashbackeja</a:t>
            </a:r>
            <a:endParaRPr lang="en-US" sz="200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BDFB315B-A595-4EE7-B65A-4F5DE8A758EE}"/>
              </a:ext>
            </a:extLst>
          </p:cNvPr>
          <p:cNvSpPr txBox="1"/>
          <p:nvPr/>
        </p:nvSpPr>
        <p:spPr>
          <a:xfrm>
            <a:off x="2309" y="6467765"/>
            <a:ext cx="30549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>
                <a:solidFill>
                  <a:srgbClr val="EAF6FE"/>
                </a:solidFill>
              </a:rPr>
              <a:t>kuva: Unsplash Darius Pashar</a:t>
            </a:r>
            <a:endParaRPr lang="fi-FI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360" y="419323"/>
            <a:ext cx="2195576" cy="598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8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uva 2" descr="Kuva, joka sisältää kohteen ulko, vesi, järvi, mies&#10;&#10;Kuvaus luotu automaattisesti">
            <a:extLst>
              <a:ext uri="{FF2B5EF4-FFF2-40B4-BE49-F238E27FC236}">
                <a16:creationId xmlns:a16="http://schemas.microsoft.com/office/drawing/2014/main" id="{A55F8F61-C3B1-4D0B-82B4-DC23175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46"/>
          <a:stretch/>
        </p:blipFill>
        <p:spPr>
          <a:xfrm>
            <a:off x="29481" y="79019"/>
            <a:ext cx="12191980" cy="6856718"/>
          </a:xfrm>
          <a:prstGeom prst="rect">
            <a:avLst/>
          </a:prstGeom>
        </p:spPr>
      </p:pic>
      <p:sp>
        <p:nvSpPr>
          <p:cNvPr id="5" name="Tekstiruutu 1">
            <a:extLst>
              <a:ext uri="{FF2B5EF4-FFF2-40B4-BE49-F238E27FC236}">
                <a16:creationId xmlns:a16="http://schemas.microsoft.com/office/drawing/2014/main" id="{90E3F262-18CC-43C3-A85F-C6A5A22BE08E}"/>
              </a:ext>
            </a:extLst>
          </p:cNvPr>
          <p:cNvSpPr txBox="1"/>
          <p:nvPr/>
        </p:nvSpPr>
        <p:spPr>
          <a:xfrm>
            <a:off x="1142922" y="1225729"/>
            <a:ext cx="6585444" cy="440120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chemeClr val="bg1"/>
                </a:solidFill>
              </a:rPr>
              <a:t>vähitellen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tieto tapahtuneesta lisääntyy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chemeClr val="bg1"/>
                </a:solidFill>
                <a:ea typeface="+mn-lt"/>
                <a:cs typeface="+mn-lt"/>
              </a:rPr>
              <a:t>sokkivaiheen oireet voivat jatkua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chemeClr val="bg1"/>
                </a:solidFill>
                <a:ea typeface="+mn-lt"/>
                <a:cs typeface="+mn-lt"/>
              </a:rPr>
              <a:t>usein painajaisia tai flashbackeja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chemeClr val="bg1"/>
                </a:solidFill>
                <a:ea typeface="+mn-lt"/>
                <a:cs typeface="+mn-lt"/>
              </a:rPr>
              <a:t>syyttämistä tai syyllisyyden tunteita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chemeClr val="bg1"/>
                </a:solidFill>
                <a:ea typeface="+mn-lt"/>
                <a:cs typeface="+mn-lt"/>
              </a:rPr>
              <a:t>myöhemmin lisää tunteita, kuten surua, tyhjyyttä, epätoivoa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E2BF3C0-AFED-49E6-A069-F5FF78728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947" y="6201901"/>
            <a:ext cx="2000239" cy="514348"/>
          </a:xfrm>
          <a:prstGeom prst="rect">
            <a:avLst/>
          </a:prstGeom>
        </p:spPr>
      </p:pic>
      <p:sp>
        <p:nvSpPr>
          <p:cNvPr id="9" name="Tekstiruutu 3">
            <a:extLst>
              <a:ext uri="{FF2B5EF4-FFF2-40B4-BE49-F238E27FC236}">
                <a16:creationId xmlns:a16="http://schemas.microsoft.com/office/drawing/2014/main" id="{0AB9D757-0154-4BFB-A03E-F6CEC1B3669C}"/>
              </a:ext>
            </a:extLst>
          </p:cNvPr>
          <p:cNvSpPr txBox="1"/>
          <p:nvPr/>
        </p:nvSpPr>
        <p:spPr>
          <a:xfrm>
            <a:off x="1302915" y="259444"/>
            <a:ext cx="3666835" cy="70788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4000" b="1">
                <a:solidFill>
                  <a:schemeClr val="bg1"/>
                </a:solidFill>
              </a:rPr>
              <a:t>2. Reaktiovaihe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FD04FAA-DFF3-4875-8BD1-A5EC0B1AB523}"/>
              </a:ext>
            </a:extLst>
          </p:cNvPr>
          <p:cNvSpPr txBox="1"/>
          <p:nvPr/>
        </p:nvSpPr>
        <p:spPr>
          <a:xfrm>
            <a:off x="2309" y="6467765"/>
            <a:ext cx="30549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>
                <a:solidFill>
                  <a:srgbClr val="EAF6FE"/>
                </a:solidFill>
              </a:rPr>
              <a:t>kuva: Unsplash  Joshua Sukoff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1996" y="745028"/>
            <a:ext cx="2449465" cy="612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" name="Kuva 18" descr="Kuva, joka sisältää kohteen henkilö, ulko, nainen, nuori&#10;&#10;Kuvaus luotu automaattisesti">
            <a:extLst>
              <a:ext uri="{FF2B5EF4-FFF2-40B4-BE49-F238E27FC236}">
                <a16:creationId xmlns:a16="http://schemas.microsoft.com/office/drawing/2014/main" id="{90514235-A41C-459B-B72D-D4B0A50996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2" r="1" b="2612"/>
          <a:stretch/>
        </p:blipFill>
        <p:spPr>
          <a:xfrm>
            <a:off x="-741632" y="270933"/>
            <a:ext cx="4280700" cy="6652558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Arc 24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B52EC8B-41DD-43AE-813F-488FAA2A3642}"/>
              </a:ext>
            </a:extLst>
          </p:cNvPr>
          <p:cNvSpPr txBox="1"/>
          <p:nvPr/>
        </p:nvSpPr>
        <p:spPr>
          <a:xfrm>
            <a:off x="3602595" y="606191"/>
            <a:ext cx="6496621" cy="131242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atin typeface="+mj-lt"/>
                <a:ea typeface="+mj-ea"/>
                <a:cs typeface="+mj-cs"/>
              </a:rPr>
              <a:t>3. </a:t>
            </a:r>
            <a:r>
              <a:rPr lang="en-US" sz="4400" b="1" dirty="0" err="1">
                <a:latin typeface="+mj-lt"/>
                <a:ea typeface="+mj-ea"/>
                <a:cs typeface="+mj-cs"/>
              </a:rPr>
              <a:t>reaktio</a:t>
            </a:r>
            <a:r>
              <a:rPr lang="en-US" sz="4400" b="1" dirty="0">
                <a:latin typeface="+mj-lt"/>
                <a:ea typeface="+mj-ea"/>
                <a:cs typeface="+mj-cs"/>
              </a:rPr>
              <a:t>- ja </a:t>
            </a:r>
            <a:r>
              <a:rPr lang="en-US" sz="4400" b="1" dirty="0" err="1">
                <a:latin typeface="+mj-lt"/>
                <a:ea typeface="+mj-ea"/>
                <a:cs typeface="+mj-cs"/>
              </a:rPr>
              <a:t>työstymisvaihe</a:t>
            </a:r>
            <a:endParaRPr lang="en-US" sz="4400" b="1" dirty="0">
              <a:latin typeface="+mj-lt"/>
              <a:ea typeface="+mj-ea"/>
              <a:cs typeface="+mj-cs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5E49557A-1737-4E66-A564-0E8929986989}"/>
              </a:ext>
            </a:extLst>
          </p:cNvPr>
          <p:cNvSpPr txBox="1"/>
          <p:nvPr/>
        </p:nvSpPr>
        <p:spPr>
          <a:xfrm>
            <a:off x="3549592" y="2116821"/>
            <a:ext cx="7140379" cy="423309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800" dirty="0"/>
              <a:t>tapahtuneen ymmärrys lisääntyy</a:t>
            </a:r>
            <a:endParaRPr lang="fi-FI" sz="2800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800" dirty="0"/>
              <a:t>hyviä ja huonoja päiviä</a:t>
            </a:r>
            <a:endParaRPr lang="fi-FI" sz="2800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800" dirty="0"/>
              <a:t>trauman työstäminen väsyttää</a:t>
            </a:r>
            <a:endParaRPr lang="fi-FI" sz="2800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800" dirty="0"/>
              <a:t>keskittymis- ja muistivaikeudet tyypillisiä, samoin ärtyneisyys ja halu olla yksin</a:t>
            </a:r>
            <a:endParaRPr lang="fi-FI" sz="2800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800" dirty="0"/>
              <a:t>elämänilo ja arjenhallinta palautuvat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fi-FI" sz="2800" dirty="0"/>
              <a:t>   hiljalleen</a:t>
            </a:r>
            <a:endParaRPr lang="fi-FI" sz="2800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800" dirty="0"/>
              <a:t>monet löytävät itsestään uusia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fi-FI" sz="2800" dirty="0"/>
              <a:t>   voimavaroja ja selviytymisen keinoja</a:t>
            </a:r>
            <a:endParaRPr lang="fi-FI" sz="2800" dirty="0">
              <a:cs typeface="Calibri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5D69CE4-C014-4A4A-82FA-5C1FB9EC5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947" y="6201901"/>
            <a:ext cx="2000239" cy="51434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34AA1D5A-66DC-4FD0-B48C-31D1997942AE}"/>
              </a:ext>
            </a:extLst>
          </p:cNvPr>
          <p:cNvSpPr txBox="1"/>
          <p:nvPr/>
        </p:nvSpPr>
        <p:spPr>
          <a:xfrm>
            <a:off x="400827" y="6349920"/>
            <a:ext cx="3378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kuva: </a:t>
            </a:r>
            <a:r>
              <a:rPr lang="fi-FI" dirty="0" err="1">
                <a:solidFill>
                  <a:schemeClr val="bg1"/>
                </a:solidFill>
              </a:rPr>
              <a:t>Unsplash</a:t>
            </a:r>
            <a:r>
              <a:rPr lang="fi-FI" dirty="0">
                <a:solidFill>
                  <a:schemeClr val="bg1"/>
                </a:solidFill>
              </a:rPr>
              <a:t> </a:t>
            </a:r>
            <a:r>
              <a:rPr lang="fi-FI" dirty="0" err="1">
                <a:solidFill>
                  <a:schemeClr val="bg1"/>
                </a:solidFill>
              </a:rPr>
              <a:t>Kilian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Seiler</a:t>
            </a:r>
            <a:endParaRPr lang="fi-FI" dirty="0" err="1">
              <a:solidFill>
                <a:schemeClr val="bg1"/>
              </a:solidFill>
              <a:cs typeface="Calibri"/>
            </a:endParaRPr>
          </a:p>
        </p:txBody>
      </p:sp>
      <p:pic>
        <p:nvPicPr>
          <p:cNvPr id="13" name="Kuva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8502" y="1040129"/>
            <a:ext cx="2276662" cy="559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1"/>
            <a:ext cx="5418667" cy="6857999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733" y="947954"/>
            <a:ext cx="4673599" cy="398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9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wo women lying on hammock">
            <a:extLst>
              <a:ext uri="{FF2B5EF4-FFF2-40B4-BE49-F238E27FC236}">
                <a16:creationId xmlns:a16="http://schemas.microsoft.com/office/drawing/2014/main" id="{F4513424-25B1-4DC0-A7CE-0E814D005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279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AE546D58-DF24-401F-B381-29D02C7E65C2}"/>
              </a:ext>
            </a:extLst>
          </p:cNvPr>
          <p:cNvSpPr txBox="1"/>
          <p:nvPr/>
        </p:nvSpPr>
        <p:spPr>
          <a:xfrm>
            <a:off x="171450" y="6329363"/>
            <a:ext cx="3689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rgbClr val="EAF6FE"/>
                </a:solidFill>
              </a:rPr>
              <a:t>Kuva: </a:t>
            </a:r>
            <a:r>
              <a:rPr lang="fi-FI" sz="1600">
                <a:solidFill>
                  <a:srgbClr val="EAF6FE"/>
                </a:solidFill>
              </a:rPr>
              <a:t>Unsplash</a:t>
            </a:r>
            <a:r>
              <a:rPr lang="fi-FI" sz="1600" dirty="0">
                <a:solidFill>
                  <a:srgbClr val="EAF6FE"/>
                </a:solidFill>
              </a:rPr>
              <a:t> Janko </a:t>
            </a:r>
            <a:r>
              <a:rPr lang="fi-FI" sz="1600" dirty="0" err="1">
                <a:solidFill>
                  <a:srgbClr val="EAF6FE"/>
                </a:solidFill>
              </a:rPr>
              <a:t>Ferlic</a:t>
            </a:r>
            <a:endParaRPr lang="fi-FI" sz="1600" dirty="0">
              <a:solidFill>
                <a:srgbClr val="EAF6FE"/>
              </a:solidFill>
            </a:endParaRP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99527712-248B-442F-A613-07EC89845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720" y="365125"/>
            <a:ext cx="4831080" cy="1325563"/>
          </a:xfrm>
        </p:spPr>
        <p:txBody>
          <a:bodyPr>
            <a:normAutofit/>
          </a:bodyPr>
          <a:lstStyle/>
          <a:p>
            <a:r>
              <a:rPr lang="fi-FI" sz="6000" dirty="0"/>
              <a:t>Kriisiapu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DD88D15B-80C7-45B3-B9BE-825A71382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7460" y="1896745"/>
            <a:ext cx="552796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800" b="0" i="0" u="none" strike="noStrike" baseline="0" dirty="0">
                <a:solidFill>
                  <a:srgbClr val="000000"/>
                </a:solidFill>
                <a:latin typeface="KAGITY+SourceSerifPro-Regular"/>
              </a:rPr>
              <a:t>pyritään helpottamaan tunteiden tunnistamista ja ilmaisemista</a:t>
            </a:r>
          </a:p>
          <a:p>
            <a:r>
              <a:rPr lang="fi-FI" dirty="0">
                <a:solidFill>
                  <a:srgbClr val="000000"/>
                </a:solidFill>
                <a:latin typeface="KAGITY+SourceSerifPro-Regular"/>
              </a:rPr>
              <a:t>t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KAGITY+SourceSerifPro-Regular"/>
              </a:rPr>
              <a:t>avoitteena </a:t>
            </a:r>
            <a:r>
              <a:rPr lang="fi-FI" dirty="0">
                <a:solidFill>
                  <a:srgbClr val="000000"/>
                </a:solidFill>
                <a:latin typeface="KAGITY+SourceSerifPro-Regular"/>
              </a:rPr>
              <a:t>yrittää yhdessä 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KAGITY+SourceSerifPro-Regular"/>
              </a:rPr>
              <a:t>ymmärtää koettua</a:t>
            </a:r>
          </a:p>
          <a:p>
            <a:r>
              <a:rPr lang="fi-FI" sz="2800" b="0" i="0" u="none" strike="noStrike" baseline="0" dirty="0">
                <a:solidFill>
                  <a:srgbClr val="000000"/>
                </a:solidFill>
                <a:latin typeface="KAGITY+SourceSerifPro-Regular"/>
              </a:rPr>
              <a:t>periaatteena ihmisen olemassa olevien 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Calibri"/>
                <a:cs typeface="Calibri"/>
              </a:rPr>
              <a:t>luonteenvahvuuksien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KAGITY+SourceSerifPro-Regular"/>
              </a:rPr>
              <a:t> ja selviytymiskeinojen säilyttäminen ja parantaminen.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0362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38d79207e22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01" y="1394251"/>
            <a:ext cx="8242465" cy="463916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38d79207e22_0_15"/>
          <p:cNvSpPr txBox="1">
            <a:spLocks noGrp="1"/>
          </p:cNvSpPr>
          <p:nvPr>
            <p:ph type="title"/>
          </p:nvPr>
        </p:nvSpPr>
        <p:spPr>
          <a:xfrm>
            <a:off x="754067" y="515049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0000"/>
          </a:bodyPr>
          <a:lstStyle/>
          <a:p>
            <a:pPr>
              <a:buSzPct val="100000"/>
            </a:pPr>
            <a:r>
              <a:rPr lang="fi-FI"/>
              <a:t>Traumaattisen kriisin läpikäyminen on prosessi</a:t>
            </a:r>
            <a:endParaRPr/>
          </a:p>
          <a:p>
            <a:pPr>
              <a:buSzPct val="100000"/>
            </a:pPr>
            <a:endParaRPr/>
          </a:p>
        </p:txBody>
      </p:sp>
      <p:sp>
        <p:nvSpPr>
          <p:cNvPr id="149" name="Google Shape;149;g38d79207e22_0_15"/>
          <p:cNvSpPr txBox="1"/>
          <p:nvPr/>
        </p:nvSpPr>
        <p:spPr>
          <a:xfrm>
            <a:off x="8905833" y="1992200"/>
            <a:ext cx="3062000" cy="28736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fi-FI" sz="28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Kriisistä selviytymiseen tarvitaan aikaa, sosiaalista tukea ja joskus myös ammattiapua.</a:t>
            </a: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iskaus">
  <a:themeElements>
    <a:clrScheme name="Kuiskaus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Kuiskau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uiskau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3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F703FA-0D0E-42C1-9479-D90953A086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C2E782-6BC6-46B9-A2C4-999B7A261D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DDE38B-DE32-4E1E-8F51-2AB0ACEBFD9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48e8df33-a090-4ce7-a58b-5234ff1e67e3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579</Words>
  <Application>Microsoft Office PowerPoint</Application>
  <PresentationFormat>Laajakuva</PresentationFormat>
  <Paragraphs>106</Paragraphs>
  <Slides>19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10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19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Comic Sans MS</vt:lpstr>
      <vt:lpstr>KAGITY+SourceSerifPro-Regular</vt:lpstr>
      <vt:lpstr>Open Sans</vt:lpstr>
      <vt:lpstr>Source Sans Pro</vt:lpstr>
      <vt:lpstr>Wingdings</vt:lpstr>
      <vt:lpstr>Wingdings 3</vt:lpstr>
      <vt:lpstr>Office-teema</vt:lpstr>
      <vt:lpstr>Kuiskaus</vt:lpstr>
      <vt:lpstr>1_Office-teema</vt:lpstr>
      <vt:lpstr>Studeo Layouts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Kriisiapu</vt:lpstr>
      <vt:lpstr>Traumaattisen kriisin läpikäyminen on prosessi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Pirjo Orkovaara</dc:creator>
  <cp:lastModifiedBy>Löfström Leena</cp:lastModifiedBy>
  <cp:revision>247</cp:revision>
  <dcterms:created xsi:type="dcterms:W3CDTF">2020-12-10T17:56:20Z</dcterms:created>
  <dcterms:modified xsi:type="dcterms:W3CDTF">2026-09-20T16:24:01Z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