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0" r:id="rId6"/>
    <p:sldId id="256" r:id="rId7"/>
    <p:sldId id="293" r:id="rId8"/>
    <p:sldId id="258" r:id="rId9"/>
    <p:sldId id="257" r:id="rId10"/>
    <p:sldId id="289" r:id="rId11"/>
    <p:sldId id="275" r:id="rId12"/>
    <p:sldId id="290" r:id="rId13"/>
    <p:sldId id="279" r:id="rId14"/>
    <p:sldId id="288" r:id="rId15"/>
    <p:sldId id="271" r:id="rId16"/>
    <p:sldId id="277" r:id="rId17"/>
    <p:sldId id="291" r:id="rId18"/>
    <p:sldId id="284" r:id="rId19"/>
    <p:sldId id="272" r:id="rId20"/>
    <p:sldId id="292" r:id="rId21"/>
    <p:sldId id="285" r:id="rId22"/>
    <p:sldId id="286" r:id="rId23"/>
    <p:sldId id="259" r:id="rId24"/>
    <p:sldId id="276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38B"/>
    <a:srgbClr val="FF0965"/>
    <a:srgbClr val="FDEA8F"/>
    <a:srgbClr val="1285D4"/>
    <a:srgbClr val="DADBDD"/>
    <a:srgbClr val="30338A"/>
    <a:srgbClr val="D7EBE8"/>
    <a:srgbClr val="E8A7EB"/>
    <a:srgbClr val="283CB1"/>
    <a:srgbClr val="EBC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8C6C1-BFCB-920F-9A20-0BE57803EF11}" v="4" dt="2021-01-14T21:04:08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jo Orkovaara" userId="S::pirjo.orkovaara_gmail.com#ext#@sanoma.onmicrosoft.com::40f43856-3511-43a1-9884-86a3689dc2a9" providerId="AD" clId="Web-{60D8C6C1-BFCB-920F-9A20-0BE57803EF11}"/>
    <pc:docChg chg="modSld">
      <pc:chgData name="Pirjo Orkovaara" userId="S::pirjo.orkovaara_gmail.com#ext#@sanoma.onmicrosoft.com::40f43856-3511-43a1-9884-86a3689dc2a9" providerId="AD" clId="Web-{60D8C6C1-BFCB-920F-9A20-0BE57803EF11}" dt="2021-01-14T21:04:08.078" v="1" actId="20577"/>
      <pc:docMkLst>
        <pc:docMk/>
      </pc:docMkLst>
      <pc:sldChg chg="modSp">
        <pc:chgData name="Pirjo Orkovaara" userId="S::pirjo.orkovaara_gmail.com#ext#@sanoma.onmicrosoft.com::40f43856-3511-43a1-9884-86a3689dc2a9" providerId="AD" clId="Web-{60D8C6C1-BFCB-920F-9A20-0BE57803EF11}" dt="2021-01-14T21:04:08.078" v="1" actId="20577"/>
        <pc:sldMkLst>
          <pc:docMk/>
          <pc:sldMk cId="913657821" sldId="256"/>
        </pc:sldMkLst>
        <pc:spChg chg="mod">
          <ac:chgData name="Pirjo Orkovaara" userId="S::pirjo.orkovaara_gmail.com#ext#@sanoma.onmicrosoft.com::40f43856-3511-43a1-9884-86a3689dc2a9" providerId="AD" clId="Web-{60D8C6C1-BFCB-920F-9A20-0BE57803EF11}" dt="2021-01-14T21:04:08.078" v="1" actId="20577"/>
          <ac:spMkLst>
            <pc:docMk/>
            <pc:sldMk cId="913657821" sldId="256"/>
            <ac:spMk id="9" creationId="{B6955011-D390-4AC1-9732-A72CF38508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EF690F-A983-4E69-9821-F3E6A9546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4AF1D2-1AA1-4E2D-BFD2-FEAA07506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D52877-74B3-4C18-A3F9-76BC278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5EC55C-586C-4F32-8DAC-938AE93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877F1B-0C6F-42AB-89BF-1BA99848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70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DFC20-F90E-45A6-8FDD-62C07C55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3381CB8-8144-42BC-BC61-E582CDAD5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82F7C4-2A02-458F-83F4-89BE0FCC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5718AB-B7C9-4F87-9C25-22D48409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E2F14A-BF4F-4389-93E7-405F7F7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53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7BE2914-E714-4F84-858D-E56C26BBD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509D460-545C-41C4-8984-BDFC5EB78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E79288-30AE-4622-8101-3B9A9E92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1BE3D0-AB68-4B22-83C7-38909405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090F0E-331F-4D0E-927F-6F060DD5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50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17" name="Alaotsikk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i-FI" smtClean="0"/>
              <a:t>Muokkaa alaotsikon perustyyliä napsautt.</a:t>
            </a:r>
            <a:endParaRPr lang="en-US"/>
          </a:p>
        </p:txBody>
      </p:sp>
      <p:sp>
        <p:nvSpPr>
          <p:cNvPr id="4" name="Päivämäärän paikkamerkki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924CED3-F152-4BB7-9E60-376DBF6FC0B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75393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16C2B-75F0-4172-8A78-86DF896AD19C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772269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55B9792-C061-4050-BEA4-5625D431BF3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33068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55195-8A66-432A-B766-62BC8C8D2C74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4174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7CCA3-81C9-4CBF-A2AC-AE3A2600834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32382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C96E-0E77-4949-B489-3DE8330B879D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3842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0163-0234-4F8E-A37D-A4FCAE359FD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76681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0C53B-5B17-4798-96B8-5E2FF3AAD98B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988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A22521-C164-432F-A3B9-C658A81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822BE9-28AB-4A0D-A8C0-5EB9AFE92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63B9E-3446-4717-9E64-81761BED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7CAE66-7127-47A2-B48A-7BC28975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4D2D10-6A76-48E0-8CE1-E79962F2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611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hdestä kulmasta leikattu ja pyöristetty suorakulmio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Suorakulmainen kolmi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Puolivapaa piirto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Puolivapaa piirto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i-FI" noProof="0" smtClean="0"/>
              <a:t>Lisää kuva napsauttamalla kuvaketta</a:t>
            </a:r>
            <a:endParaRPr lang="en-US" noProof="0" dirty="0"/>
          </a:p>
        </p:txBody>
      </p:sp>
      <p:sp>
        <p:nvSpPr>
          <p:cNvPr id="9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7A4B8-D516-4E53-ABE0-4D51F521803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40676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CBCB-B646-49C2-B663-07A390FF4323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14987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66906-2E54-4200-A562-41ADAA05BA8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3691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0CB99-7E5B-4F6D-809D-4B699B91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FCF4F5-1F4E-4548-A238-0F46851D5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1DF7F4-D0B0-4175-BEEB-70DA11FE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84040-F8B1-44FE-B8E9-D0050C87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56276-2E91-4AE2-B96F-986404C2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334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38008D-7C5B-461A-AC8A-41D8806D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DA827D-C553-4E2F-B56B-C0903F1F8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8D3E6F-4C60-414F-9A64-CC38D2EBA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CE2A5C-604A-44C8-80A3-7BD2C824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8F11D7-5A9D-46B0-90D7-E63A2032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E28507-9256-4DFA-9CD0-3A0DD3A1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89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E2FE38-E805-44F8-98A0-32F43D89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D83ADC-FC6A-4D85-BAE3-D3C38B99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AF01C62-BF8E-48EA-9A56-BB0DE021E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233AD1-C720-4F10-B281-26824A07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75631D-4C46-4E82-8275-A528F451A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4E8AF0-BAD6-45EA-93BD-27BBAB47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369AB3C-9010-47AC-A546-FB64AE17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6DA735-14AB-4394-A26A-37B17B13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41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AEBBEB-52AC-48A3-A11F-802A9C34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997326C-73FD-4EF7-9B54-0D6BE7F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7FBC16-1047-472E-ADC6-2F241881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5BF53F-6009-4FF3-A08F-1551AC2D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77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5F95E9D-69C3-4B3F-8481-72A41A94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AD9B3F-83C3-400A-B0F7-7B7F21A7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41FEDFF-A853-4D33-B276-E752FF48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06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08D5E4-C1E5-4834-B271-0F269C94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03B57C-0255-49DA-9644-ED91938A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B525643-2055-4FC4-A0AF-AF7E48F62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2D9DC9-60F6-4D8C-8F58-822F7C4B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B5B340A-1945-42BC-930B-D1CA2BBB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0E9E234-9EF7-46AA-9326-F17951EB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8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F005A-1A99-4EEA-B42B-A2F14749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8A774CC-B4A8-44F6-A853-A3172164A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B67E70-37BE-47CB-930C-F385E71C7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64B32F-8DA4-47A6-9F40-DF227C1E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BC9E2-979E-4C57-9788-0B2AD235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FA5190-9921-462F-BF79-6B1003B0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13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67482CC-D446-4CC4-B08A-91572DD0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398845-404F-46AA-AF41-95BB4FC7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5A6368-8F33-4DE8-A330-EA5F9CF83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A3DD-6811-4EE5-9AF9-AE4BDAA16680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56B424-672E-4EB5-A518-389A60780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926D9A-2CD3-49D7-AA63-07F98AC70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04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uolivapaa piirto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Puolivapaa piirto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Otsikon paikkamerkki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  <a:endParaRPr lang="en-US" altLang="fi-FI" smtClean="0"/>
          </a:p>
        </p:txBody>
      </p:sp>
      <p:sp>
        <p:nvSpPr>
          <p:cNvPr id="1029" name="Tekstin paikkamerkki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  <a:endParaRPr lang="en-US" altLang="fi-FI" smtClean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22" name="Alatunnisteen paikkamerkki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1318E0BE-3493-4B53-925F-BC1FDD78A95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  <p:grpSp>
        <p:nvGrpSpPr>
          <p:cNvPr id="1033" name="Ryhmä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Puolivapaa piirt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  <p:sp>
          <p:nvSpPr>
            <p:cNvPr id="13" name="Puolivapaa piirt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052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283CB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uorakulmio 2">
            <a:extLst>
              <a:ext uri="{FF2B5EF4-FFF2-40B4-BE49-F238E27FC236}">
                <a16:creationId xmlns:a16="http://schemas.microsoft.com/office/drawing/2014/main" id="{F651CF63-CE90-4799-BC15-F8A12CC5D24E}"/>
              </a:ext>
            </a:extLst>
          </p:cNvPr>
          <p:cNvSpPr/>
          <p:nvPr/>
        </p:nvSpPr>
        <p:spPr>
          <a:xfrm>
            <a:off x="1236624" y="2134215"/>
            <a:ext cx="9718751" cy="156966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2941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son holding rectangular multicolored paint palette">
            <a:extLst>
              <a:ext uri="{FF2B5EF4-FFF2-40B4-BE49-F238E27FC236}">
                <a16:creationId xmlns:a16="http://schemas.microsoft.com/office/drawing/2014/main" id="{912EB685-6CE4-4300-8D6F-F5F093F0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" y="71901"/>
            <a:ext cx="5130799" cy="36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5891DDDB-4A5C-411C-A890-170FED3722DC}"/>
              </a:ext>
            </a:extLst>
          </p:cNvPr>
          <p:cNvSpPr txBox="1"/>
          <p:nvPr/>
        </p:nvSpPr>
        <p:spPr>
          <a:xfrm>
            <a:off x="0" y="3390440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Markus </a:t>
            </a:r>
            <a:r>
              <a:rPr lang="fi-FI" sz="1200" dirty="0" err="1">
                <a:latin typeface="-apple-system"/>
              </a:rPr>
              <a:t>Spiske</a:t>
            </a:r>
            <a:r>
              <a:rPr lang="fi-FI" sz="1200" dirty="0">
                <a:latin typeface="-apple-system"/>
              </a:rPr>
              <a:t> </a:t>
            </a:r>
            <a:endParaRPr lang="fi-FI" sz="1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8423AE2-1006-450D-8650-88E48E517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82894"/>
            <a:ext cx="5130800" cy="317510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13605FF-9206-4F8E-854C-D8FC4AF00A0E}"/>
              </a:ext>
            </a:extLst>
          </p:cNvPr>
          <p:cNvSpPr txBox="1"/>
          <p:nvPr/>
        </p:nvSpPr>
        <p:spPr>
          <a:xfrm>
            <a:off x="345954" y="6350948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Sarah </a:t>
            </a:r>
            <a:r>
              <a:rPr lang="fi-FI" sz="1200" dirty="0" err="1">
                <a:latin typeface="-apple-system"/>
              </a:rPr>
              <a:t>Kilian</a:t>
            </a:r>
            <a:endParaRPr lang="fi-FI" sz="1200" dirty="0"/>
          </a:p>
        </p:txBody>
      </p:sp>
      <p:pic>
        <p:nvPicPr>
          <p:cNvPr id="6148" name="Picture 4" descr="woman meditating on rock in bank of lake">
            <a:extLst>
              <a:ext uri="{FF2B5EF4-FFF2-40B4-BE49-F238E27FC236}">
                <a16:creationId xmlns:a16="http://schemas.microsoft.com/office/drawing/2014/main" id="{E4EFD107-6DFC-4774-9B3D-0D094B3A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1" y="-21178"/>
            <a:ext cx="7061200" cy="68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CF939A1-00EF-4929-8E9A-EDA3AD6E0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375396A-486A-4467-BA01-BFD25AD42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70B61785-F1A1-4881-BEA5-CC4FF5A3F6A9}"/>
              </a:ext>
            </a:extLst>
          </p:cNvPr>
          <p:cNvSpPr txBox="1"/>
          <p:nvPr/>
        </p:nvSpPr>
        <p:spPr>
          <a:xfrm>
            <a:off x="5125594" y="6499607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Priscilla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De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Preez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DFAF9AFD-E053-4888-9A0B-DC566285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395" y="943506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>
                <a:solidFill>
                  <a:schemeClr val="bg1"/>
                </a:solidFill>
              </a:rPr>
              <a:t>Vaikeuksista selviytymisen keinoja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A15693C-E9E4-4899-863C-4AB6B793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18" y="707010"/>
            <a:ext cx="11029362" cy="551468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A9BA11F-8DAE-4FD6-866E-303D8ACDE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5F07756-B3B5-43BD-89AF-85276276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7588ABB1-FB4E-49A6-B044-3A5A7990528B}"/>
              </a:ext>
            </a:extLst>
          </p:cNvPr>
          <p:cNvSpPr txBox="1">
            <a:spLocks/>
          </p:cNvSpPr>
          <p:nvPr/>
        </p:nvSpPr>
        <p:spPr>
          <a:xfrm>
            <a:off x="7041822" y="365125"/>
            <a:ext cx="43119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Koherenssi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=elämänhallinta 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C735C5A-8BA0-4C0E-B5C8-CF8AB1B18771}"/>
              </a:ext>
            </a:extLst>
          </p:cNvPr>
          <p:cNvSpPr txBox="1">
            <a:spLocks/>
          </p:cNvSpPr>
          <p:nvPr/>
        </p:nvSpPr>
        <p:spPr>
          <a:xfrm>
            <a:off x="7268066" y="1825625"/>
            <a:ext cx="4085734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Ihminen ohjaa itse oman elämänsä kulkua ja pystyy vaikuttamaan itseään koskeviin päätöksiin.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uskoa siihen, että omat voimavarat riittävät.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ehkäisee mm. haitallista stressiä, ahdistuneisuutta ja masentunutta mieltä.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hyödyllinen terveyttä ja mielen hyvinvointia vahvistava </a:t>
            </a:r>
          </a:p>
          <a:p>
            <a:endParaRPr lang="fi-FI" sz="1800" dirty="0">
              <a:solidFill>
                <a:srgbClr val="000000"/>
              </a:solidFill>
              <a:latin typeface="KAGITY+SourceSerifPro-Regular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58F6F62-ECB3-4E23-9BA4-C02971F6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"/>
            <a:ext cx="5624660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3804854-FEC3-4FF6-8D24-7E6AEAA4B653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10411"/>
                </a:solidFill>
              </a:rPr>
              <a:t>Valokuva: P .Orkovaara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1902A62-7A53-4605-88AC-E3B78060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864DF43-8A24-494B-A72B-484B1893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19288" y="1268414"/>
            <a:ext cx="8229600" cy="5113337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fi-FI" altLang="fi-FI" sz="3200"/>
              <a:t>MIELENTERVEYTEEN LIITTYVIÄ KYKYJÄ:</a:t>
            </a:r>
          </a:p>
          <a:p>
            <a:pPr lvl="1" eaLnBrk="1" hangingPunct="1">
              <a:lnSpc>
                <a:spcPct val="90000"/>
              </a:lnSpc>
            </a:pPr>
            <a:r>
              <a:rPr lang="fi-FI" altLang="fi-FI" sz="3200" b="1" u="sng"/>
              <a:t>SOSIAALISET TAIDOT</a:t>
            </a:r>
            <a:r>
              <a:rPr lang="fi-FI" altLang="fi-FI" sz="3200"/>
              <a:t> eli kyky ihmissuhteisiin, vuorovaikutukseen</a:t>
            </a:r>
          </a:p>
          <a:p>
            <a:pPr lvl="2" eaLnBrk="1" hangingPunct="1">
              <a:lnSpc>
                <a:spcPct val="90000"/>
              </a:lnSpc>
            </a:pPr>
            <a:r>
              <a:rPr lang="fi-FI" altLang="fi-FI" sz="3200" b="1"/>
              <a:t>yhteistyötaidot </a:t>
            </a:r>
          </a:p>
          <a:p>
            <a:pPr lvl="2" eaLnBrk="1" hangingPunct="1">
              <a:lnSpc>
                <a:spcPct val="90000"/>
              </a:lnSpc>
            </a:pPr>
            <a:r>
              <a:rPr lang="fi-FI" altLang="fi-FI" sz="3200" b="1"/>
              <a:t>assertiivisuus eli jämäkkyys </a:t>
            </a:r>
          </a:p>
          <a:p>
            <a:pPr lvl="2" eaLnBrk="1" hangingPunct="1">
              <a:lnSpc>
                <a:spcPct val="90000"/>
              </a:lnSpc>
            </a:pPr>
            <a:r>
              <a:rPr lang="fi-FI" altLang="fi-FI" sz="3200" b="1"/>
              <a:t>empatia </a:t>
            </a:r>
          </a:p>
          <a:p>
            <a:pPr lvl="2" eaLnBrk="1" hangingPunct="1">
              <a:lnSpc>
                <a:spcPct val="90000"/>
              </a:lnSpc>
            </a:pPr>
            <a:r>
              <a:rPr lang="fi-FI" altLang="fi-FI" sz="3200" b="1"/>
              <a:t>vastuullisuus</a:t>
            </a:r>
          </a:p>
          <a:p>
            <a:endParaRPr lang="fi-FI" altLang="fi-FI" smtClean="0"/>
          </a:p>
        </p:txBody>
      </p:sp>
      <p:sp>
        <p:nvSpPr>
          <p:cNvPr id="17411" name="Otsikko 3"/>
          <p:cNvSpPr>
            <a:spLocks noGrp="1"/>
          </p:cNvSpPr>
          <p:nvPr>
            <p:ph type="title"/>
          </p:nvPr>
        </p:nvSpPr>
        <p:spPr>
          <a:xfrm>
            <a:off x="1981200" y="704851"/>
            <a:ext cx="8229600" cy="347663"/>
          </a:xfrm>
        </p:spPr>
        <p:txBody>
          <a:bodyPr/>
          <a:lstStyle/>
          <a:p>
            <a:r>
              <a:rPr lang="fi-FI" altLang="fi-FI" sz="2400"/>
              <a:t>…jatkuu</a:t>
            </a:r>
          </a:p>
        </p:txBody>
      </p:sp>
    </p:spTree>
    <p:extLst>
      <p:ext uri="{BB962C8B-B14F-4D97-AF65-F5344CB8AC3E}">
        <p14:creationId xmlns:p14="http://schemas.microsoft.com/office/powerpoint/2010/main" val="30887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ree women sitting on brown wooden bench">
            <a:extLst>
              <a:ext uri="{FF2B5EF4-FFF2-40B4-BE49-F238E27FC236}">
                <a16:creationId xmlns:a16="http://schemas.microsoft.com/office/drawing/2014/main" id="{6507140D-EBAD-4674-B960-6847A0CF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6683" r="27051"/>
          <a:stretch/>
        </p:blipFill>
        <p:spPr bwMode="auto">
          <a:xfrm>
            <a:off x="0" y="-154344"/>
            <a:ext cx="683768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D5A96519-6F43-4E38-B320-2CD4367A826C}"/>
              </a:ext>
            </a:extLst>
          </p:cNvPr>
          <p:cNvSpPr txBox="1">
            <a:spLocks/>
          </p:cNvSpPr>
          <p:nvPr/>
        </p:nvSpPr>
        <p:spPr>
          <a:xfrm>
            <a:off x="6837680" y="1529768"/>
            <a:ext cx="5354320" cy="4434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/>
              <a:t>Kykyä vaihtaa ajatuksia ja toimia yhdessä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rohkaisu ja kannustaminen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aito läsnäolo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myönteinen palaute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arvostava ja asiallinen korjaava palaute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tuki ja kuunteleminen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empatia</a:t>
            </a:r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461A985-37C9-438C-8A4B-6E4E15D6C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F040166-EC41-47D5-87A5-27F2D36B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56007E4-09D0-4677-B311-3769381D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75" y="0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/>
              <a:t>Vuorovaikutus taidot</a:t>
            </a:r>
            <a:endParaRPr lang="fi-FI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1D068AB-C3B8-4C8F-AE6E-350596595190}"/>
              </a:ext>
            </a:extLst>
          </p:cNvPr>
          <p:cNvSpPr txBox="1"/>
          <p:nvPr/>
        </p:nvSpPr>
        <p:spPr>
          <a:xfrm>
            <a:off x="-162560" y="6598484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B</a:t>
            </a:r>
            <a:r>
              <a:rPr lang="fi-FI" b="0" i="0" u="none" strike="noStrike" dirty="0">
                <a:effectLst/>
                <a:latin typeface="-apple-system"/>
              </a:rPr>
              <a:t>en </a:t>
            </a:r>
            <a:r>
              <a:rPr lang="fi-FI" dirty="0">
                <a:latin typeface="-apple-system"/>
              </a:rPr>
              <a:t>W</a:t>
            </a:r>
            <a:r>
              <a:rPr lang="fi-FI" b="0" i="0" u="none" strike="noStrike" dirty="0">
                <a:effectLst/>
                <a:latin typeface="-apple-system"/>
              </a:rPr>
              <a:t>hite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00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9D9473F9-91D7-4DD9-869E-98003AE4129B}"/>
              </a:ext>
            </a:extLst>
          </p:cNvPr>
          <p:cNvSpPr txBox="1"/>
          <p:nvPr/>
        </p:nvSpPr>
        <p:spPr>
          <a:xfrm>
            <a:off x="7171409" y="705177"/>
            <a:ext cx="478881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sz="2800" dirty="0"/>
          </a:p>
          <a:p>
            <a:r>
              <a:rPr lang="fi-FI" sz="3200" dirty="0"/>
              <a:t>• empaattinen</a:t>
            </a:r>
          </a:p>
          <a:p>
            <a:r>
              <a:rPr lang="fi-FI" sz="3200" dirty="0"/>
              <a:t>• kuuntelee toisia</a:t>
            </a:r>
          </a:p>
          <a:p>
            <a:r>
              <a:rPr lang="fi-FI" sz="3200" dirty="0"/>
              <a:t>• tuo esiin omat toiveensa</a:t>
            </a:r>
          </a:p>
          <a:p>
            <a:r>
              <a:rPr lang="fi-FI" sz="3200" dirty="0"/>
              <a:t>• pystyy muuttamaan mielipiteitään</a:t>
            </a:r>
          </a:p>
          <a:p>
            <a:r>
              <a:rPr lang="fi-FI" sz="3200" dirty="0"/>
              <a:t>• arvostaa omaa osaamistaan</a:t>
            </a:r>
          </a:p>
          <a:p>
            <a:r>
              <a:rPr lang="fi-FI" sz="3200" dirty="0"/>
              <a:t>• antaa kehuja myös muille</a:t>
            </a:r>
          </a:p>
          <a:p>
            <a:r>
              <a:rPr lang="fi-FI" sz="3200" dirty="0"/>
              <a:t>• ratkaisut ovat tärkeämpiä kuin omat saavutukset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937681-B1ED-4649-8105-D4FF6879A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238" y="144144"/>
            <a:ext cx="2020563" cy="56103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DBF1533-F2DA-4261-B12B-23C7853F1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9" y="6208714"/>
            <a:ext cx="2000251" cy="51435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57A5C9D-D856-40E8-8B14-A8D69A15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297"/>
            <a:ext cx="6929120" cy="68294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66CF3FA9-941B-40AF-97AF-7E507262FA63}"/>
              </a:ext>
            </a:extLst>
          </p:cNvPr>
          <p:cNvSpPr/>
          <p:nvPr/>
        </p:nvSpPr>
        <p:spPr>
          <a:xfrm>
            <a:off x="2037382" y="14297"/>
            <a:ext cx="4764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Assertiivinen eli</a:t>
            </a:r>
          </a:p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jämäkkä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53B69F7-BE5D-4D68-AC0F-1E5982EE9CF4}"/>
              </a:ext>
            </a:extLst>
          </p:cNvPr>
          <p:cNvSpPr txBox="1"/>
          <p:nvPr/>
        </p:nvSpPr>
        <p:spPr>
          <a:xfrm>
            <a:off x="0" y="648866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Headway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Depere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kstiruutu 1"/>
          <p:cNvSpPr txBox="1">
            <a:spLocks noChangeArrowheads="1"/>
          </p:cNvSpPr>
          <p:nvPr/>
        </p:nvSpPr>
        <p:spPr bwMode="auto">
          <a:xfrm>
            <a:off x="2566988" y="1196976"/>
            <a:ext cx="69850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fi-FI" sz="3200" b="1" u="sng">
                <a:solidFill>
                  <a:prstClr val="black"/>
                </a:solidFill>
              </a:rPr>
              <a:t>TUNNETAIDOT</a:t>
            </a:r>
            <a:r>
              <a:rPr lang="fi-FI" altLang="fi-FI" sz="3200">
                <a:solidFill>
                  <a:prstClr val="black"/>
                </a:solidFill>
              </a:rPr>
              <a:t> eli kyky kohdata, ymmärtää, ilmaista ja kanavoida tunteita, kyky välittää ja rakastaa (tunneäly)</a:t>
            </a: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altLang="fi-FI" sz="3200" b="1">
                <a:solidFill>
                  <a:prstClr val="black"/>
                </a:solidFill>
              </a:rPr>
              <a:t>tunteiden tunnistaminen</a:t>
            </a: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altLang="fi-FI" sz="3200" b="1">
                <a:solidFill>
                  <a:prstClr val="black"/>
                </a:solidFill>
              </a:rPr>
              <a:t>tunteiden säätely ja ilmaiseminen</a:t>
            </a: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altLang="fi-FI" sz="3200" b="1">
                <a:solidFill>
                  <a:prstClr val="black"/>
                </a:solidFill>
              </a:rPr>
              <a:t>tunteiden ymmärtäminen ja hyödyntäminen</a:t>
            </a:r>
          </a:p>
        </p:txBody>
      </p:sp>
    </p:spTree>
    <p:extLst>
      <p:ext uri="{BB962C8B-B14F-4D97-AF65-F5344CB8AC3E}">
        <p14:creationId xmlns:p14="http://schemas.microsoft.com/office/powerpoint/2010/main" val="23784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171CCB-35B6-42D1-9676-6B2DD1C1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44" y="365125"/>
            <a:ext cx="5113755" cy="1325563"/>
          </a:xfrm>
        </p:spPr>
        <p:txBody>
          <a:bodyPr/>
          <a:lstStyle/>
          <a:p>
            <a:r>
              <a:rPr lang="fi-FI" sz="6000" b="1" dirty="0"/>
              <a:t>Tunnetaidot</a:t>
            </a:r>
            <a:endParaRPr lang="fi-FI" b="1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BC5A93-AB33-4045-BA75-C6780C19D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3146" cy="4351338"/>
          </a:xfrm>
        </p:spPr>
        <p:txBody>
          <a:bodyPr>
            <a:normAutofit/>
          </a:bodyPr>
          <a:lstStyle/>
          <a:p>
            <a:r>
              <a:rPr lang="fi-FI" sz="3200" dirty="0"/>
              <a:t>tunnistaa omia tunteita</a:t>
            </a:r>
          </a:p>
          <a:p>
            <a:r>
              <a:rPr lang="fi-FI" sz="3200" dirty="0"/>
              <a:t>tunnistaa myös toisen tunteita</a:t>
            </a:r>
          </a:p>
          <a:p>
            <a:r>
              <a:rPr lang="fi-FI" sz="3200" dirty="0"/>
              <a:t>antaa tunteelle nimi</a:t>
            </a:r>
          </a:p>
          <a:p>
            <a:r>
              <a:rPr lang="fi-FI" sz="3200" dirty="0"/>
              <a:t>ilmaista tunteita tilanteeseen sopivalla tavalla</a:t>
            </a:r>
          </a:p>
          <a:p>
            <a:r>
              <a:rPr lang="fi-FI" sz="3200" dirty="0"/>
              <a:t>hallita ja kyky hillitä liian voimakkaita tunteita</a:t>
            </a:r>
          </a:p>
          <a:p>
            <a:r>
              <a:rPr lang="fi-FI" sz="3200" dirty="0"/>
              <a:t>säädellä tunteita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11902D-910B-4750-9FED-1AF7D2D1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2674D86-C2C2-44DD-BA62-79B2C665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pic>
        <p:nvPicPr>
          <p:cNvPr id="4102" name="Picture 6" descr="green and pink rubber ball">
            <a:extLst>
              <a:ext uri="{FF2B5EF4-FFF2-40B4-BE49-F238E27FC236}">
                <a16:creationId xmlns:a16="http://schemas.microsoft.com/office/drawing/2014/main" id="{97B21A9B-AA75-4722-BC6D-605F0F9A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1" y="1138236"/>
            <a:ext cx="5718328" cy="51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89FDB55-0109-497E-B72D-BBEAAB5D96D4}"/>
              </a:ext>
            </a:extLst>
          </p:cNvPr>
          <p:cNvSpPr txBox="1"/>
          <p:nvPr/>
        </p:nvSpPr>
        <p:spPr>
          <a:xfrm>
            <a:off x="154940" y="6264831"/>
            <a:ext cx="343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11111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rgbClr val="111111"/>
                </a:solidFill>
                <a:latin typeface="-apple-system"/>
              </a:rPr>
              <a:t>Unslash</a:t>
            </a:r>
            <a:r>
              <a:rPr lang="fi-FI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fi-FI" dirty="0" err="1"/>
              <a:t>Massimo</a:t>
            </a:r>
            <a:r>
              <a:rPr lang="fi-FI" dirty="0"/>
              <a:t> </a:t>
            </a:r>
            <a:r>
              <a:rPr lang="fi-FI" dirty="0" err="1"/>
              <a:t>Negrello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18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90DF69C-F745-45C4-A0BC-B4F74B02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94"/>
            <a:ext cx="12263120" cy="69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A9E9DB7-4B94-4A6E-8AC0-9D4DEFF9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11F7621-2941-4C0E-8B17-59F02700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10EC070-72D9-4646-857C-7A4334A24A04}"/>
              </a:ext>
            </a:extLst>
          </p:cNvPr>
          <p:cNvSpPr txBox="1"/>
          <p:nvPr/>
        </p:nvSpPr>
        <p:spPr>
          <a:xfrm>
            <a:off x="0" y="6488668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Mi </a:t>
            </a:r>
            <a:r>
              <a:rPr lang="fi-FI" dirty="0" err="1">
                <a:latin typeface="-apple-system"/>
              </a:rPr>
              <a:t>Pham</a:t>
            </a:r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9941873-3EF3-442C-B0E3-557BAE7C313A}"/>
              </a:ext>
            </a:extLst>
          </p:cNvPr>
          <p:cNvSpPr txBox="1"/>
          <p:nvPr/>
        </p:nvSpPr>
        <p:spPr>
          <a:xfrm>
            <a:off x="5933440" y="1243786"/>
            <a:ext cx="6553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Tunnista kuvan tunne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Mikä saa tunteen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keho reagoi?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vaikuttaa ajatuksiin?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Minkälaista toimintaa saa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 viestin välittää muille?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Mitä myönteistä saa aikaan muissa?</a:t>
            </a:r>
          </a:p>
        </p:txBody>
      </p:sp>
    </p:spTree>
    <p:extLst>
      <p:ext uri="{BB962C8B-B14F-4D97-AF65-F5344CB8AC3E}">
        <p14:creationId xmlns:p14="http://schemas.microsoft.com/office/powerpoint/2010/main" val="3562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05B6F2A-BD36-4DA3-BCF5-4FE5917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0" y="1762576"/>
            <a:ext cx="10535606" cy="284123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CC3A87A-F9D4-424C-8FD1-4B08F56D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A2CE922-044A-493C-9490-6F698F4E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B6955011-D390-4AC1-9732-A72CF385081B}"/>
              </a:ext>
            </a:extLst>
          </p:cNvPr>
          <p:cNvSpPr txBox="1"/>
          <p:nvPr/>
        </p:nvSpPr>
        <p:spPr>
          <a:xfrm>
            <a:off x="6328164" y="1740398"/>
            <a:ext cx="454278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Minkälaiset tekijät tukevat mielen hyvinvointia?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Mihin tarvitaan joustamisen taitoa? </a:t>
            </a:r>
          </a:p>
          <a:p>
            <a:endParaRPr lang="fi-FI" sz="2400" b="0" i="0" u="none" strike="noStrike" baseline="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Mitä elämänhallinta tarkoittaa?</a:t>
            </a:r>
            <a:r>
              <a:rPr lang="fi-FI" sz="2400" dirty="0">
                <a:solidFill>
                  <a:srgbClr val="000000"/>
                </a:solidFill>
                <a:latin typeface="Museo Sans 100"/>
              </a:rPr>
              <a:t> </a:t>
            </a:r>
            <a:endParaRPr lang="fi-FI" sz="24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Miten voin vahvistaa oman mieleni hyvinvointia?</a:t>
            </a:r>
            <a:endParaRPr lang="fi-FI" sz="2400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859BA57-AF42-4D16-B33B-A903FD15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1"/>
            <a:ext cx="5171200" cy="685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9339CB4-FF34-4A38-9895-AFF08B8DAD10}"/>
              </a:ext>
            </a:extLst>
          </p:cNvPr>
          <p:cNvSpPr txBox="1"/>
          <p:nvPr/>
        </p:nvSpPr>
        <p:spPr>
          <a:xfrm>
            <a:off x="182880" y="6615926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unsplash.com/@gianviphotos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822C561-0A2F-4A12-8785-83BDBB26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383B40D-A5F9-4E76-A730-E2F5E3EF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FBA65BC0-4348-4415-9986-1528E0416826}"/>
              </a:ext>
            </a:extLst>
          </p:cNvPr>
          <p:cNvSpPr/>
          <p:nvPr/>
        </p:nvSpPr>
        <p:spPr>
          <a:xfrm>
            <a:off x="5368896" y="667490"/>
            <a:ext cx="5375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9136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D926A91-EB61-47C8-B275-FA7AFB1C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0" y="0"/>
            <a:ext cx="1216201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4700E4E0-ED52-48E1-A59D-BE2E8C9BF8C1}"/>
              </a:ext>
            </a:extLst>
          </p:cNvPr>
          <p:cNvSpPr/>
          <p:nvPr/>
        </p:nvSpPr>
        <p:spPr>
          <a:xfrm>
            <a:off x="292231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FB8E888-0705-4689-B5E1-A2E9E8030728}"/>
              </a:ext>
            </a:extLst>
          </p:cNvPr>
          <p:cNvSpPr/>
          <p:nvPr/>
        </p:nvSpPr>
        <p:spPr>
          <a:xfrm>
            <a:off x="8457415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88C1DF2-451C-4F79-A270-68117B19816A}"/>
              </a:ext>
            </a:extLst>
          </p:cNvPr>
          <p:cNvSpPr/>
          <p:nvPr/>
        </p:nvSpPr>
        <p:spPr>
          <a:xfrm>
            <a:off x="339365" y="5780202"/>
            <a:ext cx="4157221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7DDC4AB-779A-4318-A167-7F1DEC5CBC3C}"/>
              </a:ext>
            </a:extLst>
          </p:cNvPr>
          <p:cNvSpPr/>
          <p:nvPr/>
        </p:nvSpPr>
        <p:spPr>
          <a:xfrm>
            <a:off x="6656895" y="5780202"/>
            <a:ext cx="540155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B0D0F23-1105-410A-9F2A-5D04985D906D}"/>
              </a:ext>
            </a:extLst>
          </p:cNvPr>
          <p:cNvSpPr/>
          <p:nvPr/>
        </p:nvSpPr>
        <p:spPr>
          <a:xfrm>
            <a:off x="963106" y="2470608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D36253E-4AA6-4E05-B037-8FC3BF7CD791}"/>
              </a:ext>
            </a:extLst>
          </p:cNvPr>
          <p:cNvSpPr/>
          <p:nvPr/>
        </p:nvSpPr>
        <p:spPr>
          <a:xfrm>
            <a:off x="1266335" y="4248347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6FD88C7D-D1CA-41F9-8F65-B63AEBC3760F}"/>
              </a:ext>
            </a:extLst>
          </p:cNvPr>
          <p:cNvSpPr/>
          <p:nvPr/>
        </p:nvSpPr>
        <p:spPr>
          <a:xfrm>
            <a:off x="3893270" y="1351175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92D2014-4696-4879-897B-FB244AB88796}"/>
              </a:ext>
            </a:extLst>
          </p:cNvPr>
          <p:cNvSpPr/>
          <p:nvPr/>
        </p:nvSpPr>
        <p:spPr>
          <a:xfrm>
            <a:off x="6922418" y="2500460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4C172068-6A9E-4B27-B0A3-401EF8366FBF}"/>
              </a:ext>
            </a:extLst>
          </p:cNvPr>
          <p:cNvSpPr/>
          <p:nvPr/>
        </p:nvSpPr>
        <p:spPr>
          <a:xfrm>
            <a:off x="7557154" y="4211424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896182C-8949-4D73-A581-972533EC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E1292D39-6295-448B-BF8F-0F885674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C44B7BD-1BCA-4410-B27E-2A56217B3E0C}"/>
              </a:ext>
            </a:extLst>
          </p:cNvPr>
          <p:cNvSpPr txBox="1"/>
          <p:nvPr/>
        </p:nvSpPr>
        <p:spPr>
          <a:xfrm>
            <a:off x="292231" y="304800"/>
            <a:ext cx="246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TÄSSÄ DIASSA ON VAIHEISTUS</a:t>
            </a:r>
          </a:p>
        </p:txBody>
      </p:sp>
    </p:spTree>
    <p:extLst>
      <p:ext uri="{BB962C8B-B14F-4D97-AF65-F5344CB8AC3E}">
        <p14:creationId xmlns:p14="http://schemas.microsoft.com/office/powerpoint/2010/main" val="11021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1703388" y="2420938"/>
            <a:ext cx="7561262" cy="4081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i-FI" sz="3600" dirty="0">
                <a:solidFill>
                  <a:srgbClr val="0F6FC6">
                    <a:lumMod val="50000"/>
                  </a:srgbClr>
                </a:solidFill>
                <a:latin typeface="Times New Roman" panose="02020603050405020304" pitchFamily="18" charset="0"/>
              </a:rPr>
              <a:t>psyykkisen, älyllisen ja sosiaalisen hyvinvoinnin tila, jossa yksilö ymmärtää omat kykynsä, pystyy toimimaan elämän normaalistressissä, pystyy työskentelemään tuottavasti ja tuloksellisesti ja pystyy toimimaan yhteisönsä jäsenenä</a:t>
            </a:r>
          </a:p>
        </p:txBody>
      </p:sp>
      <p:sp>
        <p:nvSpPr>
          <p:cNvPr id="11267" name="Tekstikehys 2"/>
          <p:cNvSpPr txBox="1">
            <a:spLocks noChangeArrowheads="1"/>
          </p:cNvSpPr>
          <p:nvPr/>
        </p:nvSpPr>
        <p:spPr bwMode="auto">
          <a:xfrm>
            <a:off x="2927350" y="1196976"/>
            <a:ext cx="612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altLang="fi-FI" sz="4800">
                <a:solidFill>
                  <a:prstClr val="black"/>
                </a:solidFill>
              </a:rPr>
              <a:t>Mielenterveys on</a:t>
            </a:r>
          </a:p>
        </p:txBody>
      </p:sp>
      <p:pic>
        <p:nvPicPr>
          <p:cNvPr id="11268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611314"/>
            <a:ext cx="1905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2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675CD11-D737-4D17-8DCF-9C447E91CE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3681" cy="693928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D92E06A-F351-4EAE-9C3E-674C8D511294}"/>
              </a:ext>
            </a:extLst>
          </p:cNvPr>
          <p:cNvSpPr txBox="1"/>
          <p:nvPr/>
        </p:nvSpPr>
        <p:spPr>
          <a:xfrm>
            <a:off x="6398180" y="1583402"/>
            <a:ext cx="59703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jolloin ihminen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pystyy näkemään omat kykynsä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selviytyy elämään kuuluvista haasteista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kykenee työskentelemään</a:t>
            </a:r>
          </a:p>
          <a:p>
            <a:pPr marL="285750" indent="-285750">
              <a:buFontTx/>
              <a:buChar char="-"/>
            </a:pPr>
            <a:r>
              <a:rPr lang="fi-FI" sz="320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osallistuu oman yht</a:t>
            </a: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eisönsä toimintaan</a:t>
            </a:r>
            <a:endParaRPr lang="fi-FI" sz="3200" dirty="0">
              <a:solidFill>
                <a:srgbClr val="1B7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C8B767A-4F11-46A6-8B20-BCE12D6899DC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9FDCFF"/>
                </a:solidFill>
              </a:rPr>
              <a:t>Valokuva: P .Orkovaara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31A1FC8-15A9-4D30-A9F9-E667CF120BC8}"/>
              </a:ext>
            </a:extLst>
          </p:cNvPr>
          <p:cNvSpPr txBox="1"/>
          <p:nvPr/>
        </p:nvSpPr>
        <p:spPr>
          <a:xfrm>
            <a:off x="5439370" y="261935"/>
            <a:ext cx="5506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Mielenterveys on hyvinvoinnin tila</a:t>
            </a:r>
          </a:p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67F1F54-A115-47CF-947C-66A2C677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DD6B170-A272-406F-B613-6D07808B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D20348F-7D75-4EDA-BCDA-FC1B32841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3659559-7E36-4E4A-B52B-BF30CC7B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DA0796-2131-4362-8E8B-5B671D1DA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61EF9E1-3634-4775-B0D6-F303B1286889}"/>
              </a:ext>
            </a:extLst>
          </p:cNvPr>
          <p:cNvSpPr txBox="1"/>
          <p:nvPr/>
        </p:nvSpPr>
        <p:spPr>
          <a:xfrm>
            <a:off x="9444600" y="1763972"/>
            <a:ext cx="2608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Identiteetti 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ihmisen laaja käsitys itsestä ja hänelle ominaisista piirteistä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6E160F9-A061-4652-AD27-365056F8E5ED}"/>
              </a:ext>
            </a:extLst>
          </p:cNvPr>
          <p:cNvSpPr txBox="1"/>
          <p:nvPr/>
        </p:nvSpPr>
        <p:spPr>
          <a:xfrm>
            <a:off x="375450" y="1763972"/>
            <a:ext cx="34447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Itsetunto </a:t>
            </a:r>
            <a:r>
              <a:rPr lang="fi-FI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itseluottamusta, itsensä arvostamista myönteistä suhtautumista itseen</a:t>
            </a:r>
          </a:p>
          <a:p>
            <a:endParaRPr lang="fi-FI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yvä itsetunto ei edellytä jatkuvaa onnistumista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A5224B-0E1D-485E-8810-C69EA4F2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58" y="378283"/>
            <a:ext cx="4348984" cy="61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A4DA5D8-02F9-49F4-A7EE-A0C840E77360}"/>
              </a:ext>
            </a:extLst>
          </p:cNvPr>
          <p:cNvSpPr txBox="1"/>
          <p:nvPr/>
        </p:nvSpPr>
        <p:spPr>
          <a:xfrm>
            <a:off x="4110086" y="6411398"/>
            <a:ext cx="3242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Kuva Unspalsh  Steve Halama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32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/>
          <p:cNvSpPr>
            <a:spLocks noGrp="1"/>
          </p:cNvSpPr>
          <p:nvPr>
            <p:ph type="title"/>
          </p:nvPr>
        </p:nvSpPr>
        <p:spPr>
          <a:xfrm>
            <a:off x="1847850" y="333376"/>
            <a:ext cx="8426450" cy="492125"/>
          </a:xfrm>
        </p:spPr>
        <p:txBody>
          <a:bodyPr/>
          <a:lstStyle/>
          <a:p>
            <a:r>
              <a:rPr lang="fi-FI" altLang="fi-FI" sz="2800" b="1">
                <a:solidFill>
                  <a:schemeClr val="tx1"/>
                </a:solidFill>
              </a:rPr>
              <a:t>Mielenterveyttä suojaavia sisäisiä ja ulkoisia tekijöitä</a:t>
            </a:r>
          </a:p>
        </p:txBody>
      </p:sp>
      <p:sp>
        <p:nvSpPr>
          <p:cNvPr id="10243" name="Sisällön paikkamerkki 2"/>
          <p:cNvSpPr>
            <a:spLocks noGrp="1"/>
          </p:cNvSpPr>
          <p:nvPr>
            <p:ph sz="half" idx="1"/>
          </p:nvPr>
        </p:nvSpPr>
        <p:spPr>
          <a:xfrm>
            <a:off x="6024563" y="901701"/>
            <a:ext cx="4392612" cy="4398963"/>
          </a:xfrm>
        </p:spPr>
        <p:txBody>
          <a:bodyPr/>
          <a:lstStyle/>
          <a:p>
            <a:r>
              <a:rPr lang="fi-FI" altLang="fi-FI" sz="2400">
                <a:solidFill>
                  <a:srgbClr val="C00000"/>
                </a:solidFill>
              </a:rPr>
              <a:t>ULKOISIA: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Sosiaalinen tuki, ystävät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Koulutusmahdollisuudet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Työ tai muu toimeentulo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Kuulluksi tuleminen ja vaikuttamismahdollisuudet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Turvallinen elinympäristö</a:t>
            </a:r>
          </a:p>
          <a:p>
            <a:pPr lvl="1"/>
            <a:r>
              <a:rPr lang="fi-FI" altLang="fi-FI" smtClean="0">
                <a:solidFill>
                  <a:srgbClr val="C00000"/>
                </a:solidFill>
              </a:rPr>
              <a:t>Lähellä olevat ja helposti tavoitettavat yhteiskunnan tukipalvelut</a:t>
            </a:r>
          </a:p>
        </p:txBody>
      </p:sp>
      <p:sp>
        <p:nvSpPr>
          <p:cNvPr id="10244" name="Sisällön paikkamerkki 3"/>
          <p:cNvSpPr>
            <a:spLocks noGrp="1"/>
          </p:cNvSpPr>
          <p:nvPr>
            <p:ph sz="half" idx="2"/>
          </p:nvPr>
        </p:nvSpPr>
        <p:spPr>
          <a:xfrm>
            <a:off x="1524001" y="901701"/>
            <a:ext cx="4932363" cy="5084763"/>
          </a:xfrm>
        </p:spPr>
        <p:txBody>
          <a:bodyPr/>
          <a:lstStyle/>
          <a:p>
            <a:r>
              <a:rPr lang="fi-FI" altLang="fi-FI" sz="2400">
                <a:solidFill>
                  <a:srgbClr val="002060"/>
                </a:solidFill>
              </a:rPr>
              <a:t>SISÄISIÄ: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Hyvä fyysinen terveys ja perimä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Myönteiset varhaiset ihmissuhteet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Riittävän hyvä minäkuva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Hyväksytyksi tulemisen tunne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Ongelmanratkaisutaidot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Ristiriitojen käsittelytaidot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Vuorovaikutustaidot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Kyky luoda ja ylläpitää tyydyttäviä ihmissuhteita</a:t>
            </a:r>
          </a:p>
          <a:p>
            <a:pPr lvl="1"/>
            <a:r>
              <a:rPr lang="fi-FI" altLang="fi-FI" smtClean="0">
                <a:solidFill>
                  <a:srgbClr val="002060"/>
                </a:solidFill>
              </a:rPr>
              <a:t>Mahdollisuus toteuttaa itseään</a:t>
            </a:r>
          </a:p>
        </p:txBody>
      </p:sp>
      <p:sp>
        <p:nvSpPr>
          <p:cNvPr id="10245" name="Tekstikehys 4"/>
          <p:cNvSpPr txBox="1">
            <a:spLocks noChangeArrowheads="1"/>
          </p:cNvSpPr>
          <p:nvPr/>
        </p:nvSpPr>
        <p:spPr bwMode="auto">
          <a:xfrm>
            <a:off x="6634164" y="5664201"/>
            <a:ext cx="4033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altLang="fi-FI">
                <a:solidFill>
                  <a:prstClr val="black"/>
                </a:solidFill>
              </a:rPr>
              <a:t>RISKITEKIJÄT?</a:t>
            </a:r>
          </a:p>
        </p:txBody>
      </p:sp>
    </p:spTree>
    <p:extLst>
      <p:ext uri="{BB962C8B-B14F-4D97-AF65-F5344CB8AC3E}">
        <p14:creationId xmlns:p14="http://schemas.microsoft.com/office/powerpoint/2010/main" val="22832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10244" grpId="0" build="p"/>
      <p:bldP spid="102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9325727-10D7-4790-89EC-7F685559C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32" y="433632"/>
            <a:ext cx="10077254" cy="619760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EDF5CB4-47C2-4E4C-B2D7-39068AAB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391949E-8EB4-4234-8A64-0206525A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tsikko 1"/>
          <p:cNvSpPr>
            <a:spLocks noGrp="1"/>
          </p:cNvSpPr>
          <p:nvPr>
            <p:ph type="title"/>
          </p:nvPr>
        </p:nvSpPr>
        <p:spPr>
          <a:xfrm>
            <a:off x="2135189" y="188913"/>
            <a:ext cx="8353425" cy="2239962"/>
          </a:xfrm>
        </p:spPr>
        <p:txBody>
          <a:bodyPr/>
          <a:lstStyle/>
          <a:p>
            <a:pPr eaLnBrk="1" hangingPunct="1"/>
            <a:r>
              <a:rPr lang="fi-FI" altLang="fi-FI" sz="2800"/>
              <a:t>MIELENTERVEYS kuluu ja uusiutuu kuten muutkin terveyden ulottuvuudet</a:t>
            </a:r>
            <a:br>
              <a:rPr lang="fi-FI" altLang="fi-FI" sz="2800"/>
            </a:br>
            <a:r>
              <a:rPr lang="fi-FI" altLang="fi-FI" sz="2800"/>
              <a:t/>
            </a:r>
            <a:br>
              <a:rPr lang="fi-FI" altLang="fi-FI" sz="2800"/>
            </a:br>
            <a:endParaRPr lang="fi-FI" altLang="fi-FI" sz="2800" b="1"/>
          </a:p>
        </p:txBody>
      </p:sp>
      <p:sp>
        <p:nvSpPr>
          <p:cNvPr id="6147" name="Sisällön paikkamerkki 2"/>
          <p:cNvSpPr>
            <a:spLocks noGrp="1"/>
          </p:cNvSpPr>
          <p:nvPr>
            <p:ph idx="1"/>
          </p:nvPr>
        </p:nvSpPr>
        <p:spPr>
          <a:xfrm>
            <a:off x="1981200" y="2492376"/>
            <a:ext cx="8229600" cy="383222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fi-FI" sz="2800" u="sng" dirty="0"/>
              <a:t>toimintakyky</a:t>
            </a:r>
            <a:r>
              <a:rPr lang="fi-FI" sz="2800" dirty="0"/>
              <a:t> eli kyky opiskella, tehdä työtä, osallistua, uusia voimavaroja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i-FI" sz="2800" u="sng" dirty="0"/>
              <a:t>haasteiden otto</a:t>
            </a:r>
            <a:r>
              <a:rPr lang="fi-FI" sz="2800" dirty="0"/>
              <a:t> eli kyky kohdata vaikeudet, sietää menetyksiä, kokea vaatimukset haasteina, valvoa omaa etuaan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i-FI" sz="2800" u="sng" dirty="0"/>
              <a:t>joustavuus</a:t>
            </a:r>
            <a:r>
              <a:rPr lang="fi-FI" sz="2800" dirty="0"/>
              <a:t> eli kyky muuttua, vaihtaa toimintatapoja, muuttaa mielipidettä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i-FI" sz="2800" u="sng" dirty="0"/>
              <a:t>sisäinen tasapaino</a:t>
            </a:r>
            <a:r>
              <a:rPr lang="fi-FI" sz="2800" dirty="0"/>
              <a:t> eli kyky tulla toimeen itsensä kanssa, hyväksyä omat puutteensa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fi-FI" sz="800" dirty="0"/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fi-F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fi-FI" dirty="0" smtClean="0"/>
          </a:p>
        </p:txBody>
      </p:sp>
      <p:sp>
        <p:nvSpPr>
          <p:cNvPr id="4" name="Tekstikehys 3"/>
          <p:cNvSpPr txBox="1">
            <a:spLocks noChangeArrowheads="1"/>
          </p:cNvSpPr>
          <p:nvPr/>
        </p:nvSpPr>
        <p:spPr bwMode="auto">
          <a:xfrm>
            <a:off x="2063751" y="1844675"/>
            <a:ext cx="734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altLang="fi-FI" sz="3200">
                <a:solidFill>
                  <a:prstClr val="black"/>
                </a:solidFill>
              </a:rPr>
              <a:t>Mielenterveyteen liittyviä kykyjä:</a:t>
            </a:r>
          </a:p>
        </p:txBody>
      </p:sp>
    </p:spTree>
    <p:extLst>
      <p:ext uri="{BB962C8B-B14F-4D97-AF65-F5344CB8AC3E}">
        <p14:creationId xmlns:p14="http://schemas.microsoft.com/office/powerpoint/2010/main" val="29346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5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A4BE0CF3-3FC2-46E2-B7EB-1CD50672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5827" cy="6858000"/>
          </a:xfrm>
          <a:prstGeom prst="rect">
            <a:avLst/>
          </a:prstGeom>
          <a:solidFill>
            <a:srgbClr val="2E667A"/>
          </a:solidFill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6BC70453-3DE5-4DEC-8A92-7E4A3133F599}"/>
              </a:ext>
            </a:extLst>
          </p:cNvPr>
          <p:cNvSpPr txBox="1">
            <a:spLocks/>
          </p:cNvSpPr>
          <p:nvPr/>
        </p:nvSpPr>
        <p:spPr>
          <a:xfrm>
            <a:off x="5495827" y="853126"/>
            <a:ext cx="6547703" cy="1575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Resilienssi</a:t>
            </a:r>
            <a:r>
              <a:rPr 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selviytymis- ja joustamiskykyä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9571857-E842-4833-865C-BFE9F79E9B5C}"/>
              </a:ext>
            </a:extLst>
          </p:cNvPr>
          <p:cNvSpPr txBox="1">
            <a:spLocks/>
          </p:cNvSpPr>
          <p:nvPr/>
        </p:nvSpPr>
        <p:spPr>
          <a:xfrm>
            <a:off x="5812411" y="2364138"/>
            <a:ext cx="5744852" cy="3640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toisilla on resilienssikykyä luonnostaan enemmän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myös elämänkokemukset ja kasvatus lisäävät ja vahvistavat. 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Jokainen voi itse vahvistaa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miettimällä, miten on toiminut hankalissa tilanteissa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kokeilemalla erilaisia  selviytymiskeinoja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korostamalla yksilön tai yhteisön vahvuuksia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DC14FD3-B231-41A8-A919-93767F86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5073" y="0"/>
            <a:ext cx="2276662" cy="63214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F24C805-7774-46E3-8C1D-F1F35201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194" y="6127176"/>
            <a:ext cx="2000251" cy="514351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5BEF2C28-8099-4A23-AFB6-2FA200299CC9}"/>
              </a:ext>
            </a:extLst>
          </p:cNvPr>
          <p:cNvSpPr txBox="1"/>
          <p:nvPr/>
        </p:nvSpPr>
        <p:spPr>
          <a:xfrm>
            <a:off x="78555" y="650302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505050"/>
                </a:solidFill>
              </a:rPr>
              <a:t>Valokuva: P .Orkovaara</a:t>
            </a:r>
          </a:p>
        </p:txBody>
      </p:sp>
    </p:spTree>
    <p:extLst>
      <p:ext uri="{BB962C8B-B14F-4D97-AF65-F5344CB8AC3E}">
        <p14:creationId xmlns:p14="http://schemas.microsoft.com/office/powerpoint/2010/main" val="31218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rta">
  <a:themeElements>
    <a:clrScheme name="Virta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irta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irt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rta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Virta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FA0A3B0D7763A428C603A9965B631F3" ma:contentTypeVersion="6" ma:contentTypeDescription="Luo uusi asiakirja." ma:contentTypeScope="" ma:versionID="4a8bbc26c5cc5824105f433547159ee9">
  <xsd:schema xmlns:xsd="http://www.w3.org/2001/XMLSchema" xmlns:xs="http://www.w3.org/2001/XMLSchema" xmlns:p="http://schemas.microsoft.com/office/2006/metadata/properties" xmlns:ns2="48e8df33-a090-4ce7-a58b-5234ff1e67e3" targetNamespace="http://schemas.microsoft.com/office/2006/metadata/properties" ma:root="true" ma:fieldsID="b7d92d9d93991043241f38e60141b2fa" ns2:_="">
    <xsd:import namespace="48e8df33-a090-4ce7-a58b-5234ff1e6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8df33-a090-4ce7-a58b-5234ff1e6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2EFB4C-8293-4282-9239-892271936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e8df33-a090-4ce7-a58b-5234ff1e6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77AD6-D58E-4362-B59F-13DB7360D557}">
  <ds:schemaRefs>
    <ds:schemaRef ds:uri="http://purl.org/dc/elements/1.1/"/>
    <ds:schemaRef ds:uri="http://schemas.microsoft.com/office/2006/metadata/properties"/>
    <ds:schemaRef ds:uri="48e8df33-a090-4ce7-a58b-5234ff1e67e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35C2B3-E408-401A-AD89-64C9F54E90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535</Words>
  <Application>Microsoft Office PowerPoint</Application>
  <PresentationFormat>Laajakuva</PresentationFormat>
  <Paragraphs>116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Constantia</vt:lpstr>
      <vt:lpstr>KAGITY+SourceSerifPro-Regular</vt:lpstr>
      <vt:lpstr>Museo Sans 100</vt:lpstr>
      <vt:lpstr>sofia-light</vt:lpstr>
      <vt:lpstr>Times New Roman</vt:lpstr>
      <vt:lpstr>Wingdings</vt:lpstr>
      <vt:lpstr>Wingdings 2</vt:lpstr>
      <vt:lpstr>Office-teema</vt:lpstr>
      <vt:lpstr>Virta</vt:lpstr>
      <vt:lpstr>PowerPoint-esitys</vt:lpstr>
      <vt:lpstr>PowerPoint-esitys</vt:lpstr>
      <vt:lpstr>PowerPoint-esitys</vt:lpstr>
      <vt:lpstr>PowerPoint-esitys</vt:lpstr>
      <vt:lpstr>PowerPoint-esitys</vt:lpstr>
      <vt:lpstr>Mielenterveyttä suojaavia sisäisiä ja ulkoisia tekijöitä</vt:lpstr>
      <vt:lpstr>PowerPoint-esitys</vt:lpstr>
      <vt:lpstr>MIELENTERVEYS kuluu ja uusiutuu kuten muutkin terveyden ulottuvuudet  </vt:lpstr>
      <vt:lpstr>PowerPoint-esitys</vt:lpstr>
      <vt:lpstr>Vaikeuksista selviytymisen keinoja</vt:lpstr>
      <vt:lpstr>PowerPoint-esitys</vt:lpstr>
      <vt:lpstr>PowerPoint-esitys</vt:lpstr>
      <vt:lpstr>…jatkuu</vt:lpstr>
      <vt:lpstr>Vuorovaikutus taidot</vt:lpstr>
      <vt:lpstr>PowerPoint-esitys</vt:lpstr>
      <vt:lpstr>PowerPoint-esitys</vt:lpstr>
      <vt:lpstr>Tunnetaidot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Pirjo Orkovaara</dc:creator>
  <cp:lastModifiedBy>Löfström Leena</cp:lastModifiedBy>
  <cp:revision>43</cp:revision>
  <dcterms:created xsi:type="dcterms:W3CDTF">2020-12-09T10:40:48Z</dcterms:created>
  <dcterms:modified xsi:type="dcterms:W3CDTF">2021-11-08T19:47:55Z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0x010100BFA0A3B0D7763A428C603A9965B631F3</vt:lpwstr>
  </property>
</Properties>
</file>