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71" r:id="rId3"/>
    <p:sldId id="276" r:id="rId4"/>
    <p:sldId id="262" r:id="rId5"/>
    <p:sldId id="272" r:id="rId6"/>
    <p:sldId id="269" r:id="rId7"/>
    <p:sldId id="264" r:id="rId8"/>
    <p:sldId id="273" r:id="rId9"/>
    <p:sldId id="274" r:id="rId10"/>
    <p:sldId id="279" r:id="rId11"/>
    <p:sldId id="277" r:id="rId12"/>
    <p:sldId id="267" r:id="rId13"/>
    <p:sldId id="265" r:id="rId14"/>
    <p:sldId id="266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3BFB16-6605-4D4A-9986-332D04BE5395}" v="12" dt="2026-08-27T11:01:44.8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55" d="100"/>
          <a:sy n="55" d="100"/>
        </p:scale>
        <p:origin x="7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öfström Leena" userId="1a386c4d-4ebf-4de0-8ffe-0d74508ed4b6" providerId="ADAL" clId="{2102CA33-7896-4CF4-856F-E57AD453801F}"/>
    <pc:docChg chg="custSel modSld sldOrd">
      <pc:chgData name="Löfström Leena" userId="1a386c4d-4ebf-4de0-8ffe-0d74508ed4b6" providerId="ADAL" clId="{2102CA33-7896-4CF4-856F-E57AD453801F}" dt="2026-08-27T11:01:44.888" v="43" actId="113"/>
      <pc:docMkLst>
        <pc:docMk/>
      </pc:docMkLst>
      <pc:sldChg chg="addSp modSp mod">
        <pc:chgData name="Löfström Leena" userId="1a386c4d-4ebf-4de0-8ffe-0d74508ed4b6" providerId="ADAL" clId="{2102CA33-7896-4CF4-856F-E57AD453801F}" dt="2026-08-27T10:57:08.172" v="33" actId="1076"/>
        <pc:sldMkLst>
          <pc:docMk/>
          <pc:sldMk cId="2854598783" sldId="262"/>
        </pc:sldMkLst>
        <pc:spChg chg="mod">
          <ac:chgData name="Löfström Leena" userId="1a386c4d-4ebf-4de0-8ffe-0d74508ed4b6" providerId="ADAL" clId="{2102CA33-7896-4CF4-856F-E57AD453801F}" dt="2026-08-27T10:57:08.172" v="33" actId="1076"/>
          <ac:spMkLst>
            <pc:docMk/>
            <pc:sldMk cId="2854598783" sldId="262"/>
            <ac:spMk id="3" creationId="{49A89956-D703-44C5-BE41-28B2ED858816}"/>
          </ac:spMkLst>
        </pc:spChg>
        <pc:spChg chg="mod">
          <ac:chgData name="Löfström Leena" userId="1a386c4d-4ebf-4de0-8ffe-0d74508ed4b6" providerId="ADAL" clId="{2102CA33-7896-4CF4-856F-E57AD453801F}" dt="2026-08-27T10:52:09.557" v="4" actId="1076"/>
          <ac:spMkLst>
            <pc:docMk/>
            <pc:sldMk cId="2854598783" sldId="262"/>
            <ac:spMk id="4" creationId="{00000000-0000-0000-0000-000000000000}"/>
          </ac:spMkLst>
        </pc:spChg>
        <pc:spChg chg="add mod">
          <ac:chgData name="Löfström Leena" userId="1a386c4d-4ebf-4de0-8ffe-0d74508ed4b6" providerId="ADAL" clId="{2102CA33-7896-4CF4-856F-E57AD453801F}" dt="2026-08-27T10:57:04.954" v="31" actId="113"/>
          <ac:spMkLst>
            <pc:docMk/>
            <pc:sldMk cId="2854598783" sldId="262"/>
            <ac:spMk id="7" creationId="{72A888CB-ADAF-D562-F96A-7FA0DFB41EBD}"/>
          </ac:spMkLst>
        </pc:spChg>
        <pc:picChg chg="mod">
          <ac:chgData name="Löfström Leena" userId="1a386c4d-4ebf-4de0-8ffe-0d74508ed4b6" providerId="ADAL" clId="{2102CA33-7896-4CF4-856F-E57AD453801F}" dt="2026-08-27T10:57:06.368" v="32" actId="1076"/>
          <ac:picMkLst>
            <pc:docMk/>
            <pc:sldMk cId="2854598783" sldId="262"/>
            <ac:picMk id="8" creationId="{0F1DD8DE-81BB-4466-8D43-1DD7187ADD5F}"/>
          </ac:picMkLst>
        </pc:picChg>
      </pc:sldChg>
      <pc:sldChg chg="addSp modSp mod">
        <pc:chgData name="Löfström Leena" userId="1a386c4d-4ebf-4de0-8ffe-0d74508ed4b6" providerId="ADAL" clId="{2102CA33-7896-4CF4-856F-E57AD453801F}" dt="2026-08-27T10:56:02.580" v="30" actId="113"/>
        <pc:sldMkLst>
          <pc:docMk/>
          <pc:sldMk cId="946430920" sldId="264"/>
        </pc:sldMkLst>
        <pc:spChg chg="add mod">
          <ac:chgData name="Löfström Leena" userId="1a386c4d-4ebf-4de0-8ffe-0d74508ed4b6" providerId="ADAL" clId="{2102CA33-7896-4CF4-856F-E57AD453801F}" dt="2026-08-27T10:56:02.580" v="30" actId="113"/>
          <ac:spMkLst>
            <pc:docMk/>
            <pc:sldMk cId="946430920" sldId="264"/>
            <ac:spMk id="4" creationId="{A6EBE328-C258-F81C-BDE1-A9F83727D40F}"/>
          </ac:spMkLst>
        </pc:spChg>
      </pc:sldChg>
      <pc:sldChg chg="addSp delSp modSp mod">
        <pc:chgData name="Löfström Leena" userId="1a386c4d-4ebf-4de0-8ffe-0d74508ed4b6" providerId="ADAL" clId="{2102CA33-7896-4CF4-856F-E57AD453801F}" dt="2026-08-27T10:54:37.776" v="19" actId="255"/>
        <pc:sldMkLst>
          <pc:docMk/>
          <pc:sldMk cId="1131776080" sldId="269"/>
        </pc:sldMkLst>
        <pc:spChg chg="add mod">
          <ac:chgData name="Löfström Leena" userId="1a386c4d-4ebf-4de0-8ffe-0d74508ed4b6" providerId="ADAL" clId="{2102CA33-7896-4CF4-856F-E57AD453801F}" dt="2026-08-27T10:54:37.776" v="19" actId="255"/>
          <ac:spMkLst>
            <pc:docMk/>
            <pc:sldMk cId="1131776080" sldId="269"/>
            <ac:spMk id="3" creationId="{F6F81D14-4C4F-1576-F081-E75CB892AA4B}"/>
          </ac:spMkLst>
        </pc:spChg>
        <pc:spChg chg="mod">
          <ac:chgData name="Löfström Leena" userId="1a386c4d-4ebf-4de0-8ffe-0d74508ed4b6" providerId="ADAL" clId="{2102CA33-7896-4CF4-856F-E57AD453801F}" dt="2026-08-27T10:53:40.931" v="11" actId="1076"/>
          <ac:spMkLst>
            <pc:docMk/>
            <pc:sldMk cId="1131776080" sldId="269"/>
            <ac:spMk id="4" creationId="{A47F2540-8242-4E65-AC55-33ED2C9D6FE3}"/>
          </ac:spMkLst>
        </pc:spChg>
        <pc:picChg chg="del">
          <ac:chgData name="Löfström Leena" userId="1a386c4d-4ebf-4de0-8ffe-0d74508ed4b6" providerId="ADAL" clId="{2102CA33-7896-4CF4-856F-E57AD453801F}" dt="2026-08-27T10:53:32.054" v="10" actId="478"/>
          <ac:picMkLst>
            <pc:docMk/>
            <pc:sldMk cId="1131776080" sldId="269"/>
            <ac:picMk id="10" creationId="{36EBBBC5-0A36-47CA-9EC0-5C6C04B7A76F}"/>
          </ac:picMkLst>
        </pc:picChg>
        <pc:picChg chg="del">
          <ac:chgData name="Löfström Leena" userId="1a386c4d-4ebf-4de0-8ffe-0d74508ed4b6" providerId="ADAL" clId="{2102CA33-7896-4CF4-856F-E57AD453801F}" dt="2026-08-27T10:54:21.001" v="17" actId="478"/>
          <ac:picMkLst>
            <pc:docMk/>
            <pc:sldMk cId="1131776080" sldId="269"/>
            <ac:picMk id="11" creationId="{B6439712-C0E8-409C-92C2-D46DB3D4485B}"/>
          </ac:picMkLst>
        </pc:picChg>
        <pc:picChg chg="mod">
          <ac:chgData name="Löfström Leena" userId="1a386c4d-4ebf-4de0-8ffe-0d74508ed4b6" providerId="ADAL" clId="{2102CA33-7896-4CF4-856F-E57AD453801F}" dt="2026-08-27T10:54:15.756" v="16" actId="1076"/>
          <ac:picMkLst>
            <pc:docMk/>
            <pc:sldMk cId="1131776080" sldId="269"/>
            <ac:picMk id="17" creationId="{16EC63AB-C0F2-4178-B6E3-8EE8CB250E61}"/>
          </ac:picMkLst>
        </pc:picChg>
      </pc:sldChg>
      <pc:sldChg chg="ord">
        <pc:chgData name="Löfström Leena" userId="1a386c4d-4ebf-4de0-8ffe-0d74508ed4b6" providerId="ADAL" clId="{2102CA33-7896-4CF4-856F-E57AD453801F}" dt="2026-08-27T10:57:53.163" v="35"/>
        <pc:sldMkLst>
          <pc:docMk/>
          <pc:sldMk cId="2866971740" sldId="271"/>
        </pc:sldMkLst>
      </pc:sldChg>
      <pc:sldChg chg="modSp mod">
        <pc:chgData name="Löfström Leena" userId="1a386c4d-4ebf-4de0-8ffe-0d74508ed4b6" providerId="ADAL" clId="{2102CA33-7896-4CF4-856F-E57AD453801F}" dt="2026-08-27T11:01:44.888" v="43" actId="113"/>
        <pc:sldMkLst>
          <pc:docMk/>
          <pc:sldMk cId="3010914330" sldId="274"/>
        </pc:sldMkLst>
        <pc:spChg chg="mod">
          <ac:chgData name="Löfström Leena" userId="1a386c4d-4ebf-4de0-8ffe-0d74508ed4b6" providerId="ADAL" clId="{2102CA33-7896-4CF4-856F-E57AD453801F}" dt="2026-08-27T11:00:45.441" v="37" actId="115"/>
          <ac:spMkLst>
            <pc:docMk/>
            <pc:sldMk cId="3010914330" sldId="274"/>
            <ac:spMk id="2" creationId="{00000000-0000-0000-0000-000000000000}"/>
          </ac:spMkLst>
        </pc:spChg>
        <pc:spChg chg="mod">
          <ac:chgData name="Löfström Leena" userId="1a386c4d-4ebf-4de0-8ffe-0d74508ed4b6" providerId="ADAL" clId="{2102CA33-7896-4CF4-856F-E57AD453801F}" dt="2026-08-27T11:00:34.311" v="36" actId="115"/>
          <ac:spMkLst>
            <pc:docMk/>
            <pc:sldMk cId="3010914330" sldId="274"/>
            <ac:spMk id="3" creationId="{E7810BDF-6960-A3E5-21F6-AA8C05867E4F}"/>
          </ac:spMkLst>
        </pc:spChg>
        <pc:spChg chg="mod">
          <ac:chgData name="Löfström Leena" userId="1a386c4d-4ebf-4de0-8ffe-0d74508ed4b6" providerId="ADAL" clId="{2102CA33-7896-4CF4-856F-E57AD453801F}" dt="2026-08-27T11:00:54.450" v="38" actId="113"/>
          <ac:spMkLst>
            <pc:docMk/>
            <pc:sldMk cId="3010914330" sldId="274"/>
            <ac:spMk id="128017" creationId="{00000000-0000-0000-0000-000000000000}"/>
          </ac:spMkLst>
        </pc:spChg>
        <pc:spChg chg="mod">
          <ac:chgData name="Löfström Leena" userId="1a386c4d-4ebf-4de0-8ffe-0d74508ed4b6" providerId="ADAL" clId="{2102CA33-7896-4CF4-856F-E57AD453801F}" dt="2026-08-27T11:01:44.888" v="43" actId="113"/>
          <ac:spMkLst>
            <pc:docMk/>
            <pc:sldMk cId="3010914330" sldId="274"/>
            <ac:spMk id="128018" creationId="{00000000-0000-0000-0000-000000000000}"/>
          </ac:spMkLst>
        </pc:spChg>
        <pc:spChg chg="mod">
          <ac:chgData name="Löfström Leena" userId="1a386c4d-4ebf-4de0-8ffe-0d74508ed4b6" providerId="ADAL" clId="{2102CA33-7896-4CF4-856F-E57AD453801F}" dt="2026-08-27T11:01:35.130" v="42" actId="115"/>
          <ac:spMkLst>
            <pc:docMk/>
            <pc:sldMk cId="3010914330" sldId="274"/>
            <ac:spMk id="1280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C54C9-2F85-4CD0-9B9D-7DFAC4AF5D22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87CFB-51D8-402F-917C-123B64398A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1762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15364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EED102-A7D6-4C92-97EE-81CCC24741AB}" type="slidenum">
              <a:rPr kumimoji="0" lang="fi-FI" alt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alt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231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8ddddea31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g38ddddea317_0_3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25848C-0FA6-173B-A5A7-31E3B12212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B9F872C-3EED-824D-B873-1F2CA565C2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6E315C-6A1B-5E8B-BD99-90457E629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809A3C5-0830-14E7-69A1-BCAEA1F06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68A5B3D-77F0-8AE7-C674-70EA1F92F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7926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E52666-6774-58FF-3F8B-706E5005F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744752D-26FF-FEAE-BA97-81C7366E3A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2EE3A8-3F3E-D662-0075-0402D749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1FDC58F-7768-E2F2-E797-268FD2CFA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5D8C605-0664-6791-630A-D23266942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3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97176901-B192-E7AB-7977-BFD43F8ED1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65D82F1-DD9F-1848-8980-54459125B4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0B95725-492E-E06B-B036-80D71140A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FADFE57-E9E5-00F8-8DAD-E583643F9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BEAA47C-26C5-FF18-F03D-E49789323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3742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Paragraph with Title">
  <p:cSld name="Two Paragraph with 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8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8"/>
          <p:cNvSpPr txBox="1">
            <a:spLocks noGrp="1"/>
          </p:cNvSpPr>
          <p:nvPr>
            <p:ph type="body" idx="1"/>
          </p:nvPr>
        </p:nvSpPr>
        <p:spPr>
          <a:xfrm>
            <a:off x="6306783" y="1828909"/>
            <a:ext cx="5130000" cy="4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body" idx="2"/>
          </p:nvPr>
        </p:nvSpPr>
        <p:spPr>
          <a:xfrm>
            <a:off x="805873" y="719451"/>
            <a:ext cx="10630800" cy="9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body" idx="3"/>
          </p:nvPr>
        </p:nvSpPr>
        <p:spPr>
          <a:xfrm>
            <a:off x="805872" y="1828909"/>
            <a:ext cx="5130000" cy="4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9435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C9C347-CE5C-111C-3D94-9AE557826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A6FAE9-AC9D-E954-F7EF-31C68D34B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D50065-CBFA-3013-5BB1-88D1C785B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19EBA76-FBED-6C73-4CF8-24719ED29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0D42E02-06BC-7632-4422-D2E6CA130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8319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DCD0F3-F889-AA40-F926-4B8BFDBC2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7BE1805-BDFC-CEFE-6970-186EF4AAE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F51077A-958D-21E1-34D0-5917317B0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DAA27BE-22F4-E1D0-129C-F95AB89F8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CA22CAC-5828-110B-B429-7EFF15CA1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6723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8BCC9B-2AE8-590F-8027-DE1D86221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B39DFA7-EF8B-155A-89FB-0BA05C559C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1670CC0-6733-74DB-73B9-413E5C1B2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971B9A4-38B3-926F-B7D3-1E61DE323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A85C7EA-CB9B-E7AE-9700-0299945D6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13DBD5E-4402-5956-F4CD-0A9B5C88F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7718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26FFA2-1EAC-F6B7-F0A4-135A24A15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420EADD-1A3A-A482-BE41-0211722BD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DE27E94-A9E5-13E5-F016-4EE49C6BF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6AA7384-30A5-48E8-9DA6-7E2139E97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88F4620-01F9-E49B-1943-C71935D08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2C9D521-AE9C-1848-4EE7-3D221D970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C7D74BE-EBF4-DE7E-0150-FAA7FA603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61A25E4-0E27-BCE2-91A7-FCE3084B5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2362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CF8CED-4613-A470-A06F-0C33BE04D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AA7A6BD-94A7-AF9F-16A3-E7632450B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344A2E3-3297-8639-ED59-432592E76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7715C58-0BF5-4F0E-58C7-F4085723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122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18F5AD0-CA96-21E1-8C9C-5B9DC5272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23B5A94-03B3-4BB5-4190-34B5A07B3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F97BD06-04D0-3BB3-E1D0-FE2DCE960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762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12329B-2C27-7429-3B8F-F1D8C65DA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4409EF-8460-E2C1-9C64-E7B0D3391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EDC064E-1F21-7010-4E92-BE779601B5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AF32089-26D4-B1C5-560F-C4EEDDB60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62B58AF-D221-A613-23BF-3F2F33998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DC9915A-0C97-7EB4-7460-485EBA483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3302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86B6C0-E767-FFB1-A6C1-82B0B01CE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FB4E02F7-9B6D-601B-EF60-402CD2067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86077F4-23E6-73A9-D186-1A5BD8F79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273B21D-B8DE-0330-B8A8-1AE6559D6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154B73A-EA9D-EA1F-2EF8-30141BC28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E209A9C-300F-19F5-7249-A5C73FD5C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2929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1B8FAC3-86C5-1284-8474-C5E7E5105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2A5B24B-D116-B8DA-D96B-C1D306958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FE01412-E42C-BEC9-925D-2D3A727275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121738-505A-4306-8C5A-92F45ECBE5B8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F1BACB6-A34B-7600-2458-973CEC4284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D59926D-3FF4-A9FD-71F1-A59A33A3E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271429-E756-4BE0-81F0-EE504A0D5D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529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Henkilö juoksemassa betoniseinän vieressä">
            <a:extLst>
              <a:ext uri="{FF2B5EF4-FFF2-40B4-BE49-F238E27FC236}">
                <a16:creationId xmlns:a16="http://schemas.microsoft.com/office/drawing/2014/main" id="{357570BB-1C95-39AD-73FE-CFE59FCB6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>
            <a:fillRect/>
          </a:stretch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D882E002-B33F-AE6A-F129-86FFD9166FE4}"/>
              </a:ext>
            </a:extLst>
          </p:cNvPr>
          <p:cNvSpPr txBox="1"/>
          <p:nvPr/>
        </p:nvSpPr>
        <p:spPr>
          <a:xfrm>
            <a:off x="643466" y="643467"/>
            <a:ext cx="5452529" cy="35692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FYYSISEN KUNNON KEHITTÄMINEN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37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g38ddddea317_0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3803" y="1029727"/>
            <a:ext cx="6146105" cy="552154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g38ddddea317_0_30"/>
          <p:cNvSpPr txBox="1">
            <a:spLocks noGrp="1"/>
          </p:cNvSpPr>
          <p:nvPr>
            <p:ph type="body" idx="1"/>
          </p:nvPr>
        </p:nvSpPr>
        <p:spPr>
          <a:xfrm>
            <a:off x="468000" y="400167"/>
            <a:ext cx="11256000" cy="1172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ctr">
              <a:lnSpc>
                <a:spcPct val="80000"/>
              </a:lnSpc>
              <a:buClr>
                <a:schemeClr val="dk1"/>
              </a:buClr>
              <a:buSzPts val="2800"/>
            </a:pPr>
            <a:r>
              <a:rPr lang="fi-FI" sz="3733" b="1">
                <a:solidFill>
                  <a:srgbClr val="333333"/>
                </a:solidFill>
              </a:rPr>
              <a:t>Liikuntaharjoittelun pääperiaatteet</a:t>
            </a:r>
            <a:endParaRPr sz="3733" b="1"/>
          </a:p>
          <a:p>
            <a:pPr marL="0" indent="0" algn="ctr">
              <a:lnSpc>
                <a:spcPct val="80000"/>
              </a:lnSpc>
              <a:buSzPts val="2800"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/>
          <p:cNvSpPr txBox="1"/>
          <p:nvPr/>
        </p:nvSpPr>
        <p:spPr>
          <a:xfrm>
            <a:off x="621792" y="1060704"/>
            <a:ext cx="10991088" cy="5632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108" y="0"/>
            <a:ext cx="5934456" cy="687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235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D40C74-63BD-4770-8974-0CACF1328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934" y="802784"/>
            <a:ext cx="6806266" cy="95409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b="1" err="1"/>
              <a:t>Liiallinen</a:t>
            </a:r>
            <a:r>
              <a:rPr lang="en-US" sz="3600" b="1"/>
              <a:t> </a:t>
            </a:r>
            <a:r>
              <a:rPr lang="en-US" sz="3600" b="1" err="1"/>
              <a:t>istuminen</a:t>
            </a:r>
            <a:r>
              <a:rPr lang="en-US" sz="3600" b="1"/>
              <a:t> </a:t>
            </a:r>
            <a:r>
              <a:rPr lang="en-US" sz="3600" b="1" err="1"/>
              <a:t>heikentää</a:t>
            </a:r>
            <a:r>
              <a:rPr lang="en-US" sz="3600" b="1"/>
              <a:t> </a:t>
            </a:r>
            <a:r>
              <a:rPr lang="en-US" sz="3600" b="1" err="1"/>
              <a:t>terveyttä</a:t>
            </a:r>
            <a:endParaRPr lang="en-US" sz="3600" b="1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A223A4B3-1F39-47D2-A159-A3DBD531A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E2078B-6FAC-455A-A106-EDC922417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80934" y="2473357"/>
            <a:ext cx="6806266" cy="367050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400" b="1" err="1"/>
              <a:t>Alaspäin</a:t>
            </a:r>
            <a:r>
              <a:rPr lang="en-US" sz="2400" b="1"/>
              <a:t> </a:t>
            </a:r>
            <a:r>
              <a:rPr lang="en-US" sz="2400" b="1" err="1"/>
              <a:t>taivutettu</a:t>
            </a:r>
            <a:r>
              <a:rPr lang="en-US" sz="2400" b="1"/>
              <a:t> </a:t>
            </a:r>
            <a:r>
              <a:rPr lang="en-US" sz="2400" b="1" err="1"/>
              <a:t>pää</a:t>
            </a:r>
            <a:r>
              <a:rPr lang="en-US" sz="2400" b="1"/>
              <a:t> ja kumara </a:t>
            </a:r>
            <a:r>
              <a:rPr lang="en-US" sz="2400" b="1" err="1"/>
              <a:t>istuma-asento</a:t>
            </a:r>
            <a:endParaRPr lang="en-US" sz="2400" b="1"/>
          </a:p>
          <a:p>
            <a:r>
              <a:rPr lang="en-US" sz="2400"/>
              <a:t>Jäykistävät </a:t>
            </a:r>
            <a:r>
              <a:rPr lang="en-US" sz="2400" err="1"/>
              <a:t>niska</a:t>
            </a:r>
            <a:r>
              <a:rPr lang="en-US" sz="2400"/>
              <a:t>- ,</a:t>
            </a:r>
            <a:r>
              <a:rPr lang="en-US" sz="2400" err="1"/>
              <a:t>hartia</a:t>
            </a:r>
            <a:r>
              <a:rPr lang="en-US" sz="2400"/>
              <a:t>- ja </a:t>
            </a:r>
            <a:r>
              <a:rPr lang="en-US" sz="2400" err="1"/>
              <a:t>selkälihaksia</a:t>
            </a:r>
            <a:endParaRPr lang="en-US" sz="2400"/>
          </a:p>
          <a:p>
            <a:r>
              <a:rPr lang="en-US" sz="2400" err="1"/>
              <a:t>Aiheuttavat</a:t>
            </a:r>
            <a:r>
              <a:rPr lang="en-US" sz="2400"/>
              <a:t> </a:t>
            </a:r>
            <a:r>
              <a:rPr lang="en-US" sz="2400" err="1"/>
              <a:t>päänsärkyä</a:t>
            </a:r>
            <a:r>
              <a:rPr lang="en-US" sz="2400"/>
              <a:t> ja </a:t>
            </a:r>
            <a:r>
              <a:rPr lang="en-US" sz="2400" err="1"/>
              <a:t>selkäkipuja</a:t>
            </a:r>
            <a:endParaRPr lang="en-US" sz="2400"/>
          </a:p>
          <a:p>
            <a:pPr marL="0" indent="0">
              <a:buNone/>
            </a:pPr>
            <a:r>
              <a:rPr lang="en-US" sz="2400" b="1" err="1"/>
              <a:t>Istuva</a:t>
            </a:r>
            <a:r>
              <a:rPr lang="en-US" sz="2400" b="1"/>
              <a:t> </a:t>
            </a:r>
            <a:r>
              <a:rPr lang="en-US" sz="2400" b="1" err="1"/>
              <a:t>elämäntapa</a:t>
            </a:r>
            <a:endParaRPr lang="en-US" sz="2400" b="1"/>
          </a:p>
          <a:p>
            <a:r>
              <a:rPr lang="en-US" sz="2400" err="1"/>
              <a:t>Pienentää</a:t>
            </a:r>
            <a:r>
              <a:rPr lang="en-US" sz="2400"/>
              <a:t> </a:t>
            </a:r>
            <a:r>
              <a:rPr lang="en-US" sz="2400" err="1"/>
              <a:t>lihasmassaa</a:t>
            </a:r>
            <a:r>
              <a:rPr lang="en-US" sz="2400"/>
              <a:t>, </a:t>
            </a:r>
            <a:r>
              <a:rPr lang="en-US" sz="2400" err="1"/>
              <a:t>haurastuttaa</a:t>
            </a:r>
            <a:r>
              <a:rPr lang="en-US" sz="2400"/>
              <a:t> </a:t>
            </a:r>
            <a:r>
              <a:rPr lang="en-US" sz="2400" err="1"/>
              <a:t>luustoa</a:t>
            </a:r>
            <a:endParaRPr lang="en-US" sz="2400"/>
          </a:p>
          <a:p>
            <a:r>
              <a:rPr lang="en-US" sz="2400" err="1"/>
              <a:t>Muuttaa</a:t>
            </a:r>
            <a:r>
              <a:rPr lang="en-US" sz="2400"/>
              <a:t> </a:t>
            </a:r>
            <a:r>
              <a:rPr lang="en-US" sz="2400" err="1"/>
              <a:t>kehon</a:t>
            </a:r>
            <a:r>
              <a:rPr lang="en-US" sz="2400"/>
              <a:t> </a:t>
            </a:r>
            <a:r>
              <a:rPr lang="en-US" sz="2400" err="1"/>
              <a:t>lihastasapainoa</a:t>
            </a:r>
            <a:r>
              <a:rPr lang="en-US" sz="2400"/>
              <a:t>: </a:t>
            </a:r>
            <a:r>
              <a:rPr lang="en-US" sz="2400" err="1"/>
              <a:t>etureisien</a:t>
            </a:r>
            <a:r>
              <a:rPr lang="en-US" sz="2400"/>
              <a:t> </a:t>
            </a:r>
            <a:r>
              <a:rPr lang="en-US" sz="2400" err="1"/>
              <a:t>lihakset</a:t>
            </a:r>
            <a:r>
              <a:rPr lang="en-US" sz="2400"/>
              <a:t> </a:t>
            </a:r>
            <a:r>
              <a:rPr lang="en-US" sz="2400" err="1"/>
              <a:t>lyhenevät</a:t>
            </a:r>
            <a:r>
              <a:rPr lang="en-US" sz="2400"/>
              <a:t> ja </a:t>
            </a:r>
            <a:r>
              <a:rPr lang="en-US" sz="2400" err="1"/>
              <a:t>takareisien</a:t>
            </a:r>
            <a:r>
              <a:rPr lang="en-US" sz="2400"/>
              <a:t> </a:t>
            </a:r>
            <a:r>
              <a:rPr lang="en-US" sz="2400" err="1"/>
              <a:t>pitenevät</a:t>
            </a:r>
            <a:endParaRPr lang="en-US" sz="2400"/>
          </a:p>
          <a:p>
            <a:r>
              <a:rPr lang="en-US" sz="2400" err="1"/>
              <a:t>Vaikeuttaa</a:t>
            </a:r>
            <a:r>
              <a:rPr lang="en-US" sz="2400"/>
              <a:t> </a:t>
            </a:r>
            <a:r>
              <a:rPr lang="en-US" sz="2400" err="1"/>
              <a:t>painonhallintaa</a:t>
            </a:r>
            <a:endParaRPr lang="en-US" sz="2400"/>
          </a:p>
        </p:txBody>
      </p:sp>
      <p:pic>
        <p:nvPicPr>
          <p:cNvPr id="8" name="Sisällön paikkamerkki 7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FBA3B85E-8EBD-4186-B2A4-4CD8B0A431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8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9714433-BEA2-454B-BF72-8BE300E58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337" y="261937"/>
            <a:ext cx="1947863" cy="540847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AAB86177-0DA4-423E-B257-E3427BB98C51}"/>
              </a:ext>
            </a:extLst>
          </p:cNvPr>
          <p:cNvSpPr txBox="1"/>
          <p:nvPr/>
        </p:nvSpPr>
        <p:spPr>
          <a:xfrm>
            <a:off x="4186730" y="6543434"/>
            <a:ext cx="6149082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>
                <a:latin typeface="Abadi Extra Light" panose="020B0604020202020204" pitchFamily="34" charset="0"/>
              </a:rPr>
              <a:t>Kuva: Unsplash.com/ </a:t>
            </a:r>
            <a:r>
              <a:rPr lang="en-US" sz="1400" err="1">
                <a:latin typeface="Abadi Extra Light" panose="020B0604020202020204" pitchFamily="34" charset="0"/>
              </a:rPr>
              <a:t>Sunyu</a:t>
            </a:r>
            <a:r>
              <a:rPr lang="en-US" sz="1400">
                <a:latin typeface="Abadi Extra Light" panose="020B0604020202020204" pitchFamily="34" charset="0"/>
              </a:rPr>
              <a:t> Kim</a:t>
            </a:r>
          </a:p>
        </p:txBody>
      </p:sp>
    </p:spTree>
    <p:extLst>
      <p:ext uri="{BB962C8B-B14F-4D97-AF65-F5344CB8AC3E}">
        <p14:creationId xmlns:p14="http://schemas.microsoft.com/office/powerpoint/2010/main" val="3793631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89CE0F-2A8A-47F1-98D6-D8E818E80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28" y="509571"/>
            <a:ext cx="4527116" cy="147467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err="1"/>
              <a:t>Lisää</a:t>
            </a:r>
            <a:r>
              <a:rPr lang="en-US" sz="4000" b="1"/>
              <a:t> </a:t>
            </a:r>
            <a:r>
              <a:rPr lang="en-US" sz="4000" b="1" err="1"/>
              <a:t>liikkumista</a:t>
            </a:r>
            <a:r>
              <a:rPr lang="en-US" sz="4000" b="1"/>
              <a:t> </a:t>
            </a:r>
            <a:r>
              <a:rPr lang="en-US" sz="4000" b="1" err="1"/>
              <a:t>koulupäivään</a:t>
            </a:r>
            <a:endParaRPr lang="en-US" sz="4000" b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6EA882-7E10-4D44-A652-80AF017DC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027" y="2224322"/>
            <a:ext cx="4527117" cy="4124107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endParaRPr lang="en-US" sz="900"/>
          </a:p>
          <a:p>
            <a:pPr marL="0" indent="0">
              <a:buNone/>
            </a:pPr>
            <a:r>
              <a:rPr lang="en-US"/>
              <a:t>Jo </a:t>
            </a:r>
            <a:r>
              <a:rPr lang="en-US" err="1"/>
              <a:t>muutamassa</a:t>
            </a:r>
            <a:r>
              <a:rPr lang="en-US"/>
              <a:t> </a:t>
            </a:r>
            <a:r>
              <a:rPr lang="en-US" err="1"/>
              <a:t>minuutissa</a:t>
            </a:r>
            <a:endParaRPr lang="en-US"/>
          </a:p>
          <a:p>
            <a:pPr marL="0" indent="0" algn="ctr">
              <a:buNone/>
            </a:pPr>
            <a:endParaRPr lang="en-US" sz="800"/>
          </a:p>
          <a:p>
            <a:pPr lvl="1"/>
            <a:r>
              <a:rPr lang="en-US" sz="2800" err="1"/>
              <a:t>Aineenvaihdunta</a:t>
            </a:r>
            <a:r>
              <a:rPr lang="en-US" sz="2800"/>
              <a:t> </a:t>
            </a:r>
            <a:r>
              <a:rPr lang="en-US" sz="2800" err="1"/>
              <a:t>vilkastuu</a:t>
            </a:r>
            <a:endParaRPr lang="en-US" sz="2800"/>
          </a:p>
          <a:p>
            <a:pPr marL="457200" lvl="1" indent="0">
              <a:buNone/>
            </a:pPr>
            <a:endParaRPr lang="en-US" sz="800"/>
          </a:p>
          <a:p>
            <a:pPr lvl="1"/>
            <a:r>
              <a:rPr lang="en-US" sz="2800" err="1"/>
              <a:t>Veren</a:t>
            </a:r>
            <a:r>
              <a:rPr lang="en-US" sz="2800"/>
              <a:t> </a:t>
            </a:r>
            <a:r>
              <a:rPr lang="en-US" sz="2800" err="1"/>
              <a:t>sokeri</a:t>
            </a:r>
            <a:r>
              <a:rPr lang="en-US" sz="2800"/>
              <a:t>- ja </a:t>
            </a:r>
            <a:r>
              <a:rPr lang="en-US" sz="2800" err="1"/>
              <a:t>rasva-arvot</a:t>
            </a:r>
            <a:r>
              <a:rPr lang="en-US" sz="2800"/>
              <a:t> </a:t>
            </a:r>
            <a:r>
              <a:rPr lang="en-US" sz="2800" err="1"/>
              <a:t>paranevat</a:t>
            </a:r>
            <a:endParaRPr lang="en-US" sz="2800"/>
          </a:p>
          <a:p>
            <a:pPr marL="457200" lvl="1" indent="0">
              <a:buNone/>
            </a:pPr>
            <a:endParaRPr lang="en-US" sz="800"/>
          </a:p>
          <a:p>
            <a:pPr lvl="1"/>
            <a:r>
              <a:rPr lang="en-US" sz="2800" err="1"/>
              <a:t>Verenkierto</a:t>
            </a:r>
            <a:r>
              <a:rPr lang="en-US" sz="2800"/>
              <a:t> </a:t>
            </a:r>
            <a:r>
              <a:rPr lang="en-US" sz="2800" err="1"/>
              <a:t>vilkastuu</a:t>
            </a:r>
            <a:endParaRPr lang="en-US" sz="2800"/>
          </a:p>
          <a:p>
            <a:pPr marL="457200" lvl="1" indent="0">
              <a:buNone/>
            </a:pPr>
            <a:endParaRPr lang="en-US" sz="800"/>
          </a:p>
          <a:p>
            <a:pPr lvl="1"/>
            <a:r>
              <a:rPr lang="en-US" sz="2800" err="1"/>
              <a:t>Tuki</a:t>
            </a:r>
            <a:r>
              <a:rPr lang="en-US" sz="2800"/>
              <a:t>- ja </a:t>
            </a:r>
            <a:r>
              <a:rPr lang="en-US" sz="2800" err="1"/>
              <a:t>liikuntaelimistö</a:t>
            </a:r>
            <a:r>
              <a:rPr lang="en-US" sz="2800"/>
              <a:t> </a:t>
            </a:r>
            <a:r>
              <a:rPr lang="en-US" sz="2800" err="1"/>
              <a:t>vahvistuvat</a:t>
            </a:r>
            <a:endParaRPr lang="en-US" sz="2800"/>
          </a:p>
          <a:p>
            <a:endParaRPr lang="en-US" sz="200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97E9260-2B2F-4452-B73A-89D28702BA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6802" r="-2" b="2075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354745E-FD3D-4CAA-8BE7-E7A78CC24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337" y="261937"/>
            <a:ext cx="1947863" cy="54084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1D45472-D841-4C12-9E04-98F620C3D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65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FC660A-5225-488E-899C-91DB21CD9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917" y="847827"/>
            <a:ext cx="4709345" cy="116958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b="1" err="1"/>
              <a:t>Tauota</a:t>
            </a:r>
            <a:r>
              <a:rPr lang="en-US" sz="4000" b="1"/>
              <a:t> </a:t>
            </a:r>
            <a:r>
              <a:rPr lang="en-US" sz="4000" b="1" err="1"/>
              <a:t>paikallaanoloa</a:t>
            </a:r>
            <a:endParaRPr lang="en-US" sz="4000" b="1"/>
          </a:p>
        </p:txBody>
      </p:sp>
      <p:pic>
        <p:nvPicPr>
          <p:cNvPr id="6" name="Sisällön paikkamerkki 5" descr="Kuva, joka sisältää kohteen henkilö, sisä, työskenteleminen, pöytä&#10;&#10;Kuvaus luotu automaattisesti">
            <a:extLst>
              <a:ext uri="{FF2B5EF4-FFF2-40B4-BE49-F238E27FC236}">
                <a16:creationId xmlns:a16="http://schemas.microsoft.com/office/drawing/2014/main" id="{EC90A2B1-8F1F-4E15-B6EF-63CC22E369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89"/>
          <a:stretch/>
        </p:blipFill>
        <p:spPr>
          <a:xfrm>
            <a:off x="853120" y="490540"/>
            <a:ext cx="4929098" cy="5289986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33C8DA8-8E72-4E37-B5D3-54EDFD5D8B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95228" y="2347342"/>
            <a:ext cx="4709345" cy="3793257"/>
          </a:xfr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/>
            <a:endParaRPr lang="en-US" sz="800"/>
          </a:p>
          <a:p>
            <a:endParaRPr lang="en-US"/>
          </a:p>
          <a:p>
            <a:r>
              <a:rPr lang="en-US" sz="3100" err="1"/>
              <a:t>Vaihtele</a:t>
            </a:r>
            <a:r>
              <a:rPr lang="en-US" sz="3100"/>
              <a:t> </a:t>
            </a:r>
            <a:r>
              <a:rPr lang="en-US" sz="3100" err="1"/>
              <a:t>työasentoja</a:t>
            </a:r>
            <a:endParaRPr lang="en-US" sz="3100"/>
          </a:p>
          <a:p>
            <a:pPr marL="0" indent="0">
              <a:buNone/>
            </a:pPr>
            <a:endParaRPr lang="en-US" sz="1300"/>
          </a:p>
          <a:p>
            <a:r>
              <a:rPr lang="en-US" sz="3100" err="1"/>
              <a:t>Vähennä</a:t>
            </a:r>
            <a:r>
              <a:rPr lang="en-US" sz="3100"/>
              <a:t> </a:t>
            </a:r>
            <a:r>
              <a:rPr lang="en-US" sz="3100" err="1"/>
              <a:t>istumisaikaa</a:t>
            </a:r>
            <a:endParaRPr lang="en-US" sz="3100"/>
          </a:p>
          <a:p>
            <a:pPr marL="0" indent="0">
              <a:buNone/>
            </a:pPr>
            <a:endParaRPr lang="en-US" sz="1200"/>
          </a:p>
          <a:p>
            <a:r>
              <a:rPr lang="en-US" sz="3000" err="1"/>
              <a:t>Istuessa</a:t>
            </a:r>
            <a:r>
              <a:rPr lang="en-US" sz="3000"/>
              <a:t> ja </a:t>
            </a:r>
            <a:r>
              <a:rPr lang="en-US" sz="3000" err="1"/>
              <a:t>seistessä</a:t>
            </a:r>
            <a:r>
              <a:rPr lang="en-US" sz="3000"/>
              <a:t> </a:t>
            </a:r>
            <a:r>
              <a:rPr lang="en-US" sz="3000" err="1"/>
              <a:t>kiinnitä</a:t>
            </a:r>
            <a:r>
              <a:rPr lang="en-US" sz="3000"/>
              <a:t> </a:t>
            </a:r>
            <a:r>
              <a:rPr lang="en-US" sz="3000" err="1"/>
              <a:t>huomiota</a:t>
            </a:r>
            <a:r>
              <a:rPr lang="en-US" sz="3000"/>
              <a:t> </a:t>
            </a:r>
            <a:r>
              <a:rPr lang="en-US" sz="3000" err="1"/>
              <a:t>oikeaan</a:t>
            </a:r>
            <a:r>
              <a:rPr lang="en-US" sz="3000"/>
              <a:t> </a:t>
            </a:r>
            <a:r>
              <a:rPr lang="en-US" sz="3000" err="1"/>
              <a:t>asentoon</a:t>
            </a:r>
            <a:endParaRPr lang="en-US" sz="3000"/>
          </a:p>
          <a:p>
            <a:pPr marL="0" indent="0">
              <a:buNone/>
            </a:pPr>
            <a:endParaRPr lang="en-US" sz="1200"/>
          </a:p>
          <a:p>
            <a:r>
              <a:rPr lang="en-US" sz="3000" err="1"/>
              <a:t>Jaloittele</a:t>
            </a:r>
            <a:r>
              <a:rPr lang="en-US" sz="3000"/>
              <a:t> ja </a:t>
            </a:r>
            <a:r>
              <a:rPr lang="en-US" sz="3000" err="1"/>
              <a:t>venyttele</a:t>
            </a:r>
            <a:r>
              <a:rPr lang="en-US" sz="3000"/>
              <a:t> </a:t>
            </a:r>
            <a:r>
              <a:rPr lang="en-US" sz="3000" err="1"/>
              <a:t>noin</a:t>
            </a:r>
            <a:r>
              <a:rPr lang="en-US" sz="3000"/>
              <a:t> </a:t>
            </a:r>
            <a:r>
              <a:rPr lang="en-US" sz="3000" err="1"/>
              <a:t>puolen</a:t>
            </a:r>
            <a:r>
              <a:rPr lang="en-US" sz="3000"/>
              <a:t> </a:t>
            </a:r>
            <a:r>
              <a:rPr lang="en-US" sz="3000" err="1"/>
              <a:t>tunnin</a:t>
            </a:r>
            <a:r>
              <a:rPr lang="en-US" sz="3000"/>
              <a:t> </a:t>
            </a:r>
            <a:r>
              <a:rPr lang="en-US" sz="3000" err="1"/>
              <a:t>välein</a:t>
            </a:r>
            <a:endParaRPr lang="en-US" sz="3000"/>
          </a:p>
          <a:p>
            <a:endParaRPr lang="en-US" sz="2000"/>
          </a:p>
          <a:p>
            <a:endParaRPr lang="en-US" sz="2000"/>
          </a:p>
        </p:txBody>
      </p:sp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8F36444-A101-4468-80E8-B17EED176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337" y="261937"/>
            <a:ext cx="1947863" cy="54084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C76CB5D1-0062-489D-90E8-98DB082332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19" name="Tekstiruutu 18">
            <a:extLst>
              <a:ext uri="{FF2B5EF4-FFF2-40B4-BE49-F238E27FC236}">
                <a16:creationId xmlns:a16="http://schemas.microsoft.com/office/drawing/2014/main" id="{90EA70C0-C94B-4762-95B4-BCB8ABCFC620}"/>
              </a:ext>
            </a:extLst>
          </p:cNvPr>
          <p:cNvSpPr txBox="1"/>
          <p:nvPr/>
        </p:nvSpPr>
        <p:spPr>
          <a:xfrm>
            <a:off x="1106920" y="5834094"/>
            <a:ext cx="4409219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>
                <a:latin typeface="Abadi Extra Light" panose="020B0604020202020204" pitchFamily="34" charset="0"/>
              </a:rPr>
              <a:t>Kuva: Unsplash.com/ LinkedIn Sales Navigator</a:t>
            </a:r>
          </a:p>
        </p:txBody>
      </p:sp>
    </p:spTree>
    <p:extLst>
      <p:ext uri="{BB962C8B-B14F-4D97-AF65-F5344CB8AC3E}">
        <p14:creationId xmlns:p14="http://schemas.microsoft.com/office/powerpoint/2010/main" val="3814981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791744" y="476672"/>
            <a:ext cx="6495256" cy="7920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i-FI" dirty="0"/>
              <a:t>Liikkeen perusta</a:t>
            </a:r>
          </a:p>
        </p:txBody>
      </p:sp>
      <p:sp>
        <p:nvSpPr>
          <p:cNvPr id="3" name="Tekstiruutu 2"/>
          <p:cNvSpPr txBox="1"/>
          <p:nvPr/>
        </p:nvSpPr>
        <p:spPr>
          <a:xfrm>
            <a:off x="2128838" y="1782764"/>
            <a:ext cx="8151812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Ajatus toiminnasta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Aivoista lähtee supistumiskäsky sähköisenä impulssina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Impulssi etenee selkäytimeen, josta selkäydinhermon liikehermosäiettä pitkin kohti lihassoluja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Lihassolujen luona liikehermosäie haarautuu useaan yksittäiseen lihassoluun (</a:t>
            </a:r>
            <a:r>
              <a:rPr lang="fi-FI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MOTORINEN YKSIKKÖ)</a:t>
            </a:r>
            <a:endParaRPr lang="fi-FI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Impulssi saa aikaan lihassolun </a:t>
            </a:r>
            <a:r>
              <a:rPr lang="fi-FI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aktiini- ja myosiinisäikeiden </a:t>
            </a: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liukumisen toistensa lomiin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Lihassupistus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endParaRPr lang="fi-FI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MOTORINEN YKSIKKÖ TOIMII ”KAIKKI TAI EI MITÄÄN PERIAATTEELLA</a:t>
            </a: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fi-FI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0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1"/>
            <a:ext cx="20955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6971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/>
          <p:cNvSpPr txBox="1"/>
          <p:nvPr/>
        </p:nvSpPr>
        <p:spPr>
          <a:xfrm>
            <a:off x="449304" y="383212"/>
            <a:ext cx="8359775" cy="58785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Kuntoliikunnan tavoitteena on kehittää jotakin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FYYSISEN KUNNON</a:t>
            </a:r>
            <a:r>
              <a:rPr lang="fi-FI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osa-aluetta: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KESTÄVYYS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Peruskestävyys (50-60%max)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Vauhtikestävyys (65-85%max)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Maksimikestävyys (90-95%max)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VOIMA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Kestovoima (0-50%max)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Nopeusvoima (30-80%max)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Maksimivoima (80-100%max)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NOPEUS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Maksiminopeus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Nopeuskestävyys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TAITAVUUS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NOTKEUS</a:t>
            </a:r>
          </a:p>
        </p:txBody>
      </p:sp>
      <p:pic>
        <p:nvPicPr>
          <p:cNvPr id="13315" name="Picture 2" descr="Kuvahaun tulos haulle fyysinen ku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715" y="4460250"/>
            <a:ext cx="2668587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oogle Shape;179;g38ddddea317_0_7">
            <a:extLst>
              <a:ext uri="{FF2B5EF4-FFF2-40B4-BE49-F238E27FC236}">
                <a16:creationId xmlns:a16="http://schemas.microsoft.com/office/drawing/2014/main" id="{A1E1A554-4A36-3D04-E422-04D0DC42E2F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0175" y="1650925"/>
            <a:ext cx="6091825" cy="3112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ACB78432-8CBB-F4FC-430C-47DE1E23FBC5}"/>
              </a:ext>
            </a:extLst>
          </p:cNvPr>
          <p:cNvSpPr txBox="1"/>
          <p:nvPr/>
        </p:nvSpPr>
        <p:spPr>
          <a:xfrm>
            <a:off x="7048982" y="4645843"/>
            <a:ext cx="46067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Kuntoliikunnassa terveyshyötyjen ja haittojen suhde on paras</a:t>
            </a:r>
          </a:p>
        </p:txBody>
      </p:sp>
    </p:spTree>
    <p:extLst>
      <p:ext uri="{BB962C8B-B14F-4D97-AF65-F5344CB8AC3E}">
        <p14:creationId xmlns:p14="http://schemas.microsoft.com/office/powerpoint/2010/main" val="392839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87053E-6768-4E0A-866C-8E762F1BB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369" y="888506"/>
            <a:ext cx="6586490" cy="9414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b="1" dirty="0" err="1"/>
              <a:t>Kestävyyskunto</a:t>
            </a:r>
            <a:r>
              <a:rPr lang="en-US" b="1" dirty="0"/>
              <a:t> – </a:t>
            </a:r>
            <a:r>
              <a:rPr lang="en-US" sz="3100" b="1" dirty="0" err="1"/>
              <a:t>hapenotto</a:t>
            </a:r>
            <a:r>
              <a:rPr lang="en-US" sz="3100" b="1" dirty="0"/>
              <a:t> </a:t>
            </a:r>
            <a:r>
              <a:rPr lang="en-US" sz="3100" b="1" dirty="0" err="1"/>
              <a:t>keuhkoihin</a:t>
            </a:r>
            <a:r>
              <a:rPr lang="en-US" sz="3100" b="1" dirty="0"/>
              <a:t> + </a:t>
            </a:r>
            <a:r>
              <a:rPr lang="en-US" sz="3100" b="1" dirty="0" err="1"/>
              <a:t>kulkeutuminen</a:t>
            </a:r>
            <a:r>
              <a:rPr lang="en-US" sz="3100" b="1" dirty="0"/>
              <a:t> </a:t>
            </a:r>
            <a:r>
              <a:rPr lang="en-US" sz="3100" b="1" dirty="0" err="1"/>
              <a:t>lihaksiin</a:t>
            </a:r>
            <a:endParaRPr lang="en-US" sz="31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A89956-D703-44C5-BE41-28B2ED8588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5431" y="2336282"/>
            <a:ext cx="6921769" cy="409574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/>
              <a:t>Hengitys</a:t>
            </a:r>
            <a:r>
              <a:rPr lang="en-US" dirty="0"/>
              <a:t>- ja </a:t>
            </a:r>
            <a:r>
              <a:rPr lang="en-US" dirty="0" err="1"/>
              <a:t>verenkiertoelimistön</a:t>
            </a:r>
            <a:r>
              <a:rPr lang="en-US" dirty="0"/>
              <a:t> </a:t>
            </a:r>
            <a:r>
              <a:rPr lang="en-US" dirty="0" err="1"/>
              <a:t>kunto</a:t>
            </a:r>
            <a:endParaRPr lang="en-US" sz="1000" dirty="0"/>
          </a:p>
          <a:p>
            <a:r>
              <a:rPr lang="en-US" dirty="0" err="1"/>
              <a:t>Tarkoittaa</a:t>
            </a:r>
            <a:r>
              <a:rPr lang="en-US" dirty="0"/>
              <a:t>, </a:t>
            </a:r>
            <a:r>
              <a:rPr lang="en-US" dirty="0" err="1"/>
              <a:t>että</a:t>
            </a:r>
            <a:r>
              <a:rPr lang="en-US" dirty="0"/>
              <a:t> </a:t>
            </a:r>
            <a:r>
              <a:rPr lang="en-US" dirty="0" err="1"/>
              <a:t>jaksaa</a:t>
            </a:r>
            <a:r>
              <a:rPr lang="en-US" dirty="0"/>
              <a:t> </a:t>
            </a:r>
            <a:r>
              <a:rPr lang="en-US" dirty="0" err="1"/>
              <a:t>tehdä</a:t>
            </a:r>
            <a:r>
              <a:rPr lang="en-US" dirty="0"/>
              <a:t> </a:t>
            </a:r>
            <a:r>
              <a:rPr lang="en-US" dirty="0" err="1"/>
              <a:t>koko</a:t>
            </a:r>
            <a:r>
              <a:rPr lang="en-US" dirty="0"/>
              <a:t> </a:t>
            </a:r>
            <a:r>
              <a:rPr lang="en-US" dirty="0" err="1"/>
              <a:t>kehoa</a:t>
            </a:r>
            <a:r>
              <a:rPr lang="en-US" dirty="0"/>
              <a:t> ja </a:t>
            </a:r>
            <a:r>
              <a:rPr lang="en-US" dirty="0" err="1"/>
              <a:t>suuria</a:t>
            </a:r>
            <a:r>
              <a:rPr lang="en-US" dirty="0"/>
              <a:t> </a:t>
            </a:r>
            <a:r>
              <a:rPr lang="en-US" dirty="0" err="1"/>
              <a:t>lihasryhmiä</a:t>
            </a:r>
            <a:r>
              <a:rPr lang="en-US" dirty="0"/>
              <a:t> </a:t>
            </a:r>
            <a:r>
              <a:rPr lang="en-US" dirty="0" err="1"/>
              <a:t>kuormittavaa</a:t>
            </a:r>
            <a:r>
              <a:rPr lang="en-US" dirty="0"/>
              <a:t> </a:t>
            </a:r>
            <a:r>
              <a:rPr lang="en-US" dirty="0" err="1"/>
              <a:t>liikuntaa</a:t>
            </a:r>
            <a:r>
              <a:rPr lang="en-US" dirty="0"/>
              <a:t> </a:t>
            </a:r>
            <a:r>
              <a:rPr lang="en-US" dirty="0" err="1"/>
              <a:t>pitkän</a:t>
            </a:r>
            <a:r>
              <a:rPr lang="en-US" dirty="0"/>
              <a:t> </a:t>
            </a:r>
            <a:r>
              <a:rPr lang="en-US" dirty="0" err="1"/>
              <a:t>aikaa</a:t>
            </a:r>
            <a:endParaRPr lang="en-US" sz="1100" dirty="0"/>
          </a:p>
          <a:p>
            <a:r>
              <a:rPr lang="en-US" dirty="0" err="1"/>
              <a:t>Fyysisen</a:t>
            </a:r>
            <a:r>
              <a:rPr lang="en-US" dirty="0"/>
              <a:t> </a:t>
            </a:r>
            <a:r>
              <a:rPr lang="en-US" dirty="0" err="1"/>
              <a:t>kunnon</a:t>
            </a:r>
            <a:r>
              <a:rPr lang="en-US" dirty="0"/>
              <a:t> </a:t>
            </a:r>
            <a:r>
              <a:rPr lang="en-US" dirty="0" err="1"/>
              <a:t>perusta</a:t>
            </a:r>
            <a:endParaRPr lang="en-US" sz="1000" dirty="0"/>
          </a:p>
          <a:p>
            <a:r>
              <a:rPr lang="en-US" dirty="0" err="1"/>
              <a:t>Auttaa</a:t>
            </a:r>
            <a:r>
              <a:rPr lang="en-US" dirty="0"/>
              <a:t> </a:t>
            </a:r>
            <a:r>
              <a:rPr lang="en-US" dirty="0" err="1"/>
              <a:t>painonhallinnassa</a:t>
            </a:r>
            <a:endParaRPr lang="en-US" dirty="0"/>
          </a:p>
          <a:p>
            <a:r>
              <a:rPr lang="en-US" dirty="0" err="1"/>
              <a:t>Kestävyyskunnon</a:t>
            </a:r>
            <a:r>
              <a:rPr lang="en-US" dirty="0"/>
              <a:t> </a:t>
            </a:r>
            <a:r>
              <a:rPr lang="en-US" dirty="0" err="1"/>
              <a:t>kehittymistä</a:t>
            </a:r>
            <a:r>
              <a:rPr lang="en-US" dirty="0"/>
              <a:t> </a:t>
            </a:r>
            <a:r>
              <a:rPr lang="en-US" dirty="0" err="1"/>
              <a:t>seurataan</a:t>
            </a:r>
            <a:r>
              <a:rPr lang="en-US" dirty="0"/>
              <a:t> </a:t>
            </a:r>
            <a:r>
              <a:rPr lang="en-US" dirty="0" err="1"/>
              <a:t>sydämen</a:t>
            </a:r>
            <a:r>
              <a:rPr lang="en-US" dirty="0"/>
              <a:t> </a:t>
            </a:r>
            <a:r>
              <a:rPr lang="en-US" dirty="0" err="1"/>
              <a:t>sykkeen</a:t>
            </a:r>
            <a:r>
              <a:rPr lang="en-US" dirty="0"/>
              <a:t> </a:t>
            </a:r>
            <a:r>
              <a:rPr lang="en-US" dirty="0" err="1"/>
              <a:t>avulla</a:t>
            </a:r>
            <a:endParaRPr lang="en-US" dirty="0"/>
          </a:p>
        </p:txBody>
      </p:sp>
      <p:pic>
        <p:nvPicPr>
          <p:cNvPr id="8" name="Sisällön paikkamerkki 7" descr="Kuva, joka sisältää kohteen ulko, lumi, luonto, hiihtäminen&#10;&#10;Kuvaus luotu automaattisesti">
            <a:extLst>
              <a:ext uri="{FF2B5EF4-FFF2-40B4-BE49-F238E27FC236}">
                <a16:creationId xmlns:a16="http://schemas.microsoft.com/office/drawing/2014/main" id="{0F1DD8DE-81BB-4466-8D43-1DD7187ADD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5" r="12147"/>
          <a:stretch/>
        </p:blipFill>
        <p:spPr>
          <a:xfrm>
            <a:off x="155064" y="57964"/>
            <a:ext cx="4480508" cy="6628586"/>
          </a:xfrm>
          <a:prstGeom prst="rect">
            <a:avLst/>
          </a:prstGeom>
          <a:effectLst/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464EDA1-8E8E-4089-8EF8-6E310CD0E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337" y="261937"/>
            <a:ext cx="1947863" cy="54084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DD7ABDA6-826A-4647-9D9C-453C9EC2E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31" name="Tekstiruutu 30">
            <a:extLst>
              <a:ext uri="{FF2B5EF4-FFF2-40B4-BE49-F238E27FC236}">
                <a16:creationId xmlns:a16="http://schemas.microsoft.com/office/drawing/2014/main" id="{6C68B391-ED15-4765-83CE-657963C086B8}"/>
              </a:ext>
            </a:extLst>
          </p:cNvPr>
          <p:cNvSpPr txBox="1"/>
          <p:nvPr/>
        </p:nvSpPr>
        <p:spPr>
          <a:xfrm>
            <a:off x="0" y="6400318"/>
            <a:ext cx="4635572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>
                <a:latin typeface="Abadi Extra Light" panose="020B0604020202020204" pitchFamily="34" charset="0"/>
              </a:rPr>
              <a:t>Kuva: Unsplash.com/ Hans-Jurgen </a:t>
            </a:r>
            <a:r>
              <a:rPr lang="en-US" sz="1400" err="1">
                <a:latin typeface="Abadi Extra Light" panose="020B0604020202020204" pitchFamily="34" charset="0"/>
              </a:rPr>
              <a:t>Mager</a:t>
            </a:r>
            <a:endParaRPr lang="en-US" sz="1400">
              <a:latin typeface="Abadi Extra Light" panose="020B0604020202020204" pitchFamily="34" charset="0"/>
            </a:endParaRPr>
          </a:p>
        </p:txBody>
      </p:sp>
      <p:sp>
        <p:nvSpPr>
          <p:cNvPr id="4" name="Sydän 3"/>
          <p:cNvSpPr/>
          <p:nvPr/>
        </p:nvSpPr>
        <p:spPr>
          <a:xfrm>
            <a:off x="304800" y="4690254"/>
            <a:ext cx="2508739" cy="185318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Hyvät keuhkot &amp; vahva sydän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72A888CB-ADAF-D562-F96A-7FA0DFB41EBD}"/>
              </a:ext>
            </a:extLst>
          </p:cNvPr>
          <p:cNvSpPr txBox="1"/>
          <p:nvPr/>
        </p:nvSpPr>
        <p:spPr>
          <a:xfrm>
            <a:off x="0" y="632048"/>
            <a:ext cx="5208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KESTÄVYYS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Peruskestävyys (50-60%max)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Vauhtikestävyys (65-85%max)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Maksimikestävyys (90-95%max)</a:t>
            </a:r>
          </a:p>
        </p:txBody>
      </p:sp>
    </p:spTree>
    <p:extLst>
      <p:ext uri="{BB962C8B-B14F-4D97-AF65-F5344CB8AC3E}">
        <p14:creationId xmlns:p14="http://schemas.microsoft.com/office/powerpoint/2010/main" val="2854598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/>
          </p:nvPr>
        </p:nvSpPr>
        <p:spPr>
          <a:xfrm>
            <a:off x="1774826" y="188913"/>
            <a:ext cx="8785225" cy="1079500"/>
          </a:xfrm>
        </p:spPr>
        <p:txBody>
          <a:bodyPr/>
          <a:lstStyle/>
          <a:p>
            <a:pPr eaLnBrk="1" hangingPunct="1"/>
            <a:r>
              <a:rPr lang="fi-FI" altLang="fi-FI" sz="3200">
                <a:latin typeface="Comic Sans MS" panose="030F0702030302020204" pitchFamily="66" charset="0"/>
              </a:rPr>
              <a:t>Säännöllisen harjoittelun vaikutukset kehossa</a:t>
            </a:r>
          </a:p>
        </p:txBody>
      </p:sp>
      <p:sp>
        <p:nvSpPr>
          <p:cNvPr id="8195" name="Sisällön paikkamerkki 2"/>
          <p:cNvSpPr>
            <a:spLocks noGrp="1"/>
          </p:cNvSpPr>
          <p:nvPr>
            <p:ph idx="1"/>
          </p:nvPr>
        </p:nvSpPr>
        <p:spPr>
          <a:xfrm>
            <a:off x="1981201" y="1700214"/>
            <a:ext cx="5051425" cy="4624387"/>
          </a:xfrm>
        </p:spPr>
        <p:txBody>
          <a:bodyPr/>
          <a:lstStyle/>
          <a:p>
            <a:pPr eaLnBrk="1" hangingPunct="1"/>
            <a:r>
              <a:rPr lang="fi-FI" altLang="fi-FI" sz="2800" b="1">
                <a:latin typeface="Comic Sans MS" panose="030F0702030302020204" pitchFamily="66" charset="0"/>
              </a:rPr>
              <a:t>HENGITYS- JA VERENKIERTOELIMISTÖ </a:t>
            </a:r>
            <a:r>
              <a:rPr lang="fi-FI" altLang="fi-FI" sz="4400">
                <a:solidFill>
                  <a:srgbClr val="FF0000"/>
                </a:solidFill>
                <a:latin typeface="Comic Sans MS" panose="030F0702030302020204" pitchFamily="66" charset="0"/>
              </a:rPr>
              <a:t>-&gt;</a:t>
            </a:r>
            <a:r>
              <a:rPr lang="fi-FI" altLang="fi-FI" sz="2800">
                <a:latin typeface="Comic Sans MS" panose="030F0702030302020204" pitchFamily="66" charset="0"/>
              </a:rPr>
              <a:t> keuhkot vahvistuvat ja hapenottokyky paranee, sydämen onteloiden tilavuus kasvaa ja sydänlihas voimistuu (iskutilavuus  ), uusia hiussuonia avautuu keuhkoissa ja lihaksissa.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fi-FI" altLang="fi-FI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3933826"/>
            <a:ext cx="240982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2060575"/>
            <a:ext cx="185420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uora nuoliyhdysviiva 6"/>
          <p:cNvCxnSpPr/>
          <p:nvPr/>
        </p:nvCxnSpPr>
        <p:spPr>
          <a:xfrm rot="5400000" flipH="1" flipV="1">
            <a:off x="6023770" y="4725195"/>
            <a:ext cx="28892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43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7FC878-0E4A-4233-BFA2-F44C9431F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6" y="802784"/>
            <a:ext cx="2990849" cy="7974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Lihaskunto</a:t>
            </a:r>
            <a:endParaRPr lang="en-US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7" name="Sisällön paikkamerkki 16">
            <a:extLst>
              <a:ext uri="{FF2B5EF4-FFF2-40B4-BE49-F238E27FC236}">
                <a16:creationId xmlns:a16="http://schemas.microsoft.com/office/drawing/2014/main" id="{16EC63AB-C0F2-4178-B6E3-8EE8CB250E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52" y="3008694"/>
            <a:ext cx="10675095" cy="3829050"/>
          </a:xfrm>
          <a:prstGeom prst="rect">
            <a:avLst/>
          </a:prstGeo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47F2540-8242-4E65-AC55-33ED2C9D6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83077" y="88408"/>
            <a:ext cx="8102727" cy="2940542"/>
          </a:xfrm>
        </p:spPr>
        <p:txBody>
          <a:bodyPr vert="horz" lIns="91440" tIns="45720" rIns="91440" bIns="45720" numCol="2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/>
              <a:t>Tuki ja </a:t>
            </a:r>
            <a:r>
              <a:rPr lang="en-US" sz="2400" b="1" dirty="0" err="1"/>
              <a:t>liikuntaelimistön</a:t>
            </a:r>
            <a:r>
              <a:rPr lang="en-US" sz="2400" b="1" dirty="0"/>
              <a:t> </a:t>
            </a:r>
            <a:r>
              <a:rPr lang="en-US" sz="2400" b="1" dirty="0" err="1"/>
              <a:t>kunto</a:t>
            </a:r>
            <a:endParaRPr lang="en-US" sz="2400" b="1" dirty="0"/>
          </a:p>
          <a:p>
            <a:r>
              <a:rPr lang="en-US" sz="2400" dirty="0" err="1"/>
              <a:t>Lihasvoima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Lihaskestävyys</a:t>
            </a:r>
            <a:endParaRPr lang="en-US" sz="2400" dirty="0"/>
          </a:p>
          <a:p>
            <a:r>
              <a:rPr lang="en-US" sz="2400" dirty="0" err="1"/>
              <a:t>Luuston</a:t>
            </a:r>
            <a:r>
              <a:rPr lang="en-US" sz="2400" dirty="0"/>
              <a:t> </a:t>
            </a:r>
            <a:r>
              <a:rPr lang="en-US" sz="2400" dirty="0" err="1"/>
              <a:t>lujuus</a:t>
            </a:r>
            <a:endParaRPr lang="en-US" sz="2400" dirty="0"/>
          </a:p>
          <a:p>
            <a:r>
              <a:rPr lang="en-US" sz="2400" dirty="0" err="1"/>
              <a:t>Nivelten</a:t>
            </a:r>
            <a:r>
              <a:rPr lang="en-US" sz="2400" dirty="0"/>
              <a:t> </a:t>
            </a:r>
            <a:r>
              <a:rPr lang="en-US" sz="2400" dirty="0" err="1"/>
              <a:t>liikkuvuus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1000" b="1" dirty="0"/>
          </a:p>
          <a:p>
            <a:pPr marL="0" indent="0">
              <a:buNone/>
            </a:pPr>
            <a:r>
              <a:rPr lang="en-US" sz="2400" b="1" dirty="0" err="1"/>
              <a:t>Harjoittelussa</a:t>
            </a:r>
            <a:r>
              <a:rPr lang="en-US" sz="2400" b="1" dirty="0"/>
              <a:t> </a:t>
            </a:r>
            <a:r>
              <a:rPr lang="en-US" sz="2400" b="1" dirty="0" err="1"/>
              <a:t>tärkeää</a:t>
            </a:r>
            <a:endParaRPr lang="en-US" sz="2400" b="1" dirty="0"/>
          </a:p>
          <a:p>
            <a:r>
              <a:rPr lang="en-US" sz="2400" dirty="0" err="1"/>
              <a:t>Oikeat</a:t>
            </a:r>
            <a:r>
              <a:rPr lang="en-US" sz="2400" dirty="0"/>
              <a:t> </a:t>
            </a:r>
            <a:r>
              <a:rPr lang="en-US" sz="2400" dirty="0" err="1"/>
              <a:t>liikeradat</a:t>
            </a:r>
            <a:endParaRPr lang="en-US" sz="2400" dirty="0"/>
          </a:p>
          <a:p>
            <a:r>
              <a:rPr lang="en-US" sz="2400" dirty="0"/>
              <a:t>Toistot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BB9446CA-6BAD-4943-8C22-09946C378E01}"/>
              </a:ext>
            </a:extLst>
          </p:cNvPr>
          <p:cNvSpPr txBox="1"/>
          <p:nvPr/>
        </p:nvSpPr>
        <p:spPr>
          <a:xfrm rot="5400000">
            <a:off x="9428996" y="5124209"/>
            <a:ext cx="447675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Unsplash.com/ Jonathan Borba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6F81D14-4C4F-1576-F081-E75CB892AA4B}"/>
              </a:ext>
            </a:extLst>
          </p:cNvPr>
          <p:cNvSpPr txBox="1"/>
          <p:nvPr/>
        </p:nvSpPr>
        <p:spPr>
          <a:xfrm>
            <a:off x="0" y="1600200"/>
            <a:ext cx="50963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VOIMA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Kestovoima (0-50%max)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Nopeusvoima (30-80%max)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Maksimivoima (80-100%max)</a:t>
            </a:r>
          </a:p>
        </p:txBody>
      </p:sp>
    </p:spTree>
    <p:extLst>
      <p:ext uri="{BB962C8B-B14F-4D97-AF65-F5344CB8AC3E}">
        <p14:creationId xmlns:p14="http://schemas.microsoft.com/office/powerpoint/2010/main" val="1131776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F11F027E-0BEB-43B5-BA11-F36B71441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" y="365124"/>
            <a:ext cx="6534363" cy="61277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50E706C-596A-4F56-A216-E74CAB020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49" y="365125"/>
            <a:ext cx="4457915" cy="1427481"/>
          </a:xfrm>
        </p:spPr>
        <p:txBody>
          <a:bodyPr>
            <a:normAutofit/>
          </a:bodyPr>
          <a:lstStyle/>
          <a:p>
            <a:r>
              <a:rPr lang="fi-FI" b="1"/>
              <a:t>Liikehallinta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4ED139-C195-408D-8C4F-14BB9C0C2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14234" y="1825625"/>
            <a:ext cx="4705565" cy="4351338"/>
          </a:xfrm>
        </p:spPr>
        <p:txBody>
          <a:bodyPr>
            <a:normAutofit lnSpcReduction="10000"/>
          </a:bodyPr>
          <a:lstStyle/>
          <a:p>
            <a:pPr marL="914400" lvl="2" indent="0">
              <a:buNone/>
            </a:pPr>
            <a:endParaRPr lang="fi-FI"/>
          </a:p>
          <a:p>
            <a:pPr marL="914400" lvl="2" indent="0">
              <a:buNone/>
            </a:pPr>
            <a:endParaRPr lang="fi-FI"/>
          </a:p>
          <a:p>
            <a:pPr marL="914400" lvl="2" indent="0">
              <a:buNone/>
            </a:pPr>
            <a:endParaRPr lang="fi-FI"/>
          </a:p>
          <a:p>
            <a:pPr lvl="2"/>
            <a:r>
              <a:rPr lang="fi-FI" sz="2800"/>
              <a:t>Tasapaino</a:t>
            </a:r>
          </a:p>
          <a:p>
            <a:pPr lvl="2"/>
            <a:r>
              <a:rPr lang="fi-FI" sz="2800"/>
              <a:t>Koordinaatiokyky</a:t>
            </a:r>
          </a:p>
          <a:p>
            <a:pPr lvl="2"/>
            <a:r>
              <a:rPr lang="fi-FI" sz="2800"/>
              <a:t>Ketteryys</a:t>
            </a:r>
          </a:p>
          <a:p>
            <a:pPr marL="914400" lvl="2" indent="0">
              <a:buNone/>
            </a:pPr>
            <a:endParaRPr lang="fi-FI" sz="1800"/>
          </a:p>
          <a:p>
            <a:pPr lvl="2"/>
            <a:r>
              <a:rPr lang="fi-FI" sz="2800"/>
              <a:t>Sujuvasti</a:t>
            </a:r>
          </a:p>
          <a:p>
            <a:pPr lvl="2"/>
            <a:r>
              <a:rPr lang="fi-FI" sz="2800"/>
              <a:t>Nopeasti</a:t>
            </a:r>
          </a:p>
          <a:p>
            <a:pPr lvl="2"/>
            <a:r>
              <a:rPr lang="fi-FI" sz="2800"/>
              <a:t>Tarkoituksenmukaisesti</a:t>
            </a:r>
          </a:p>
        </p:txBody>
      </p:sp>
      <p:pic>
        <p:nvPicPr>
          <p:cNvPr id="8" name="Sisällön paikkamerkki 7" descr="Kuva, joka sisältää kohteen ruoho, jalkapallo, pallo, soittaminen&#10;&#10;Kuvaus luotu automaattisesti">
            <a:extLst>
              <a:ext uri="{FF2B5EF4-FFF2-40B4-BE49-F238E27FC236}">
                <a16:creationId xmlns:a16="http://schemas.microsoft.com/office/drawing/2014/main" id="{DAD97425-AC11-4D8A-B468-97B5C1BA3D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9" y="365125"/>
            <a:ext cx="5029201" cy="6127749"/>
          </a:xfr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C40E500-DBF7-4EDA-A478-AD5486BAB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337" y="261937"/>
            <a:ext cx="1947863" cy="54084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8BD7D7F6-C1AC-4F80-BD54-DF807B25D8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0DE901A9-A8CF-432C-BAA4-2A0696606AF1}"/>
              </a:ext>
            </a:extLst>
          </p:cNvPr>
          <p:cNvSpPr txBox="1"/>
          <p:nvPr/>
        </p:nvSpPr>
        <p:spPr>
          <a:xfrm>
            <a:off x="-400050" y="6525893"/>
            <a:ext cx="6149082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>
                <a:latin typeface="Abadi Extra Light" panose="020B0604020202020204" pitchFamily="34" charset="0"/>
              </a:rPr>
              <a:t>Kuva: Unsplash.com/ </a:t>
            </a:r>
            <a:r>
              <a:rPr lang="en-US" sz="1400" err="1">
                <a:latin typeface="Abadi Extra Light" panose="020B0604020202020204" pitchFamily="34" charset="0"/>
              </a:rPr>
              <a:t>Aliaksei</a:t>
            </a:r>
            <a:r>
              <a:rPr lang="en-US" sz="1400">
                <a:latin typeface="Abadi Extra Light" panose="020B0604020202020204" pitchFamily="34" charset="0"/>
              </a:rPr>
              <a:t> </a:t>
            </a:r>
            <a:r>
              <a:rPr lang="en-US" sz="1400" err="1">
                <a:latin typeface="Abadi Extra Light" panose="020B0604020202020204" pitchFamily="34" charset="0"/>
              </a:rPr>
              <a:t>manlyx</a:t>
            </a:r>
            <a:endParaRPr lang="en-US" sz="1400">
              <a:latin typeface="Abadi Extra Light" panose="020B0604020202020204" pitchFamily="34" charset="0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F8D6F228-16C4-4B9F-88CB-7A1E7DBE7B59}"/>
              </a:ext>
            </a:extLst>
          </p:cNvPr>
          <p:cNvSpPr txBox="1"/>
          <p:nvPr/>
        </p:nvSpPr>
        <p:spPr>
          <a:xfrm>
            <a:off x="6353174" y="6525893"/>
            <a:ext cx="3767137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>
                <a:latin typeface="Abadi Extra Light" panose="020B0604020202020204" pitchFamily="34" charset="0"/>
              </a:rPr>
              <a:t>Kuva: Unsplash.com/ Jeffrey F Lin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A6EBE328-C258-F81C-BDE1-A9F83727D40F}"/>
              </a:ext>
            </a:extLst>
          </p:cNvPr>
          <p:cNvSpPr txBox="1"/>
          <p:nvPr/>
        </p:nvSpPr>
        <p:spPr>
          <a:xfrm>
            <a:off x="2801073" y="1574157"/>
            <a:ext cx="3371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sz="3600" b="1" dirty="0"/>
              <a:t>TAITO</a:t>
            </a:r>
          </a:p>
        </p:txBody>
      </p:sp>
    </p:spTree>
    <p:extLst>
      <p:ext uri="{BB962C8B-B14F-4D97-AF65-F5344CB8AC3E}">
        <p14:creationId xmlns:p14="http://schemas.microsoft.com/office/powerpoint/2010/main" val="946430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981200" y="476251"/>
            <a:ext cx="8229600" cy="7207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sz="3200" dirty="0">
                <a:latin typeface="Comic Sans MS" pitchFamily="66" charset="0"/>
              </a:rPr>
              <a:t>Säännöllisen harjoittelun vaikutukset kehossa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981200" y="1412876"/>
            <a:ext cx="6923088" cy="491172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i-FI" sz="2800" b="1" dirty="0">
                <a:latin typeface="Comic Sans MS" pitchFamily="66" charset="0"/>
              </a:rPr>
              <a:t>LIHAKSET</a:t>
            </a:r>
            <a:r>
              <a:rPr lang="fi-FI" sz="2800" dirty="0">
                <a:latin typeface="Comic Sans MS" pitchFamily="66" charset="0"/>
              </a:rPr>
              <a:t> </a:t>
            </a:r>
            <a:r>
              <a:rPr lang="fi-FI" sz="3600" dirty="0">
                <a:solidFill>
                  <a:srgbClr val="FF0000"/>
                </a:solidFill>
                <a:latin typeface="Comic Sans MS" pitchFamily="66" charset="0"/>
              </a:rPr>
              <a:t>-&gt;</a:t>
            </a:r>
            <a:r>
              <a:rPr lang="fi-FI" sz="3600" dirty="0">
                <a:latin typeface="Comic Sans MS" pitchFamily="66" charset="0"/>
              </a:rPr>
              <a:t> </a:t>
            </a:r>
            <a:r>
              <a:rPr lang="fi-FI" sz="2800" dirty="0">
                <a:latin typeface="Comic Sans MS" pitchFamily="66" charset="0"/>
              </a:rPr>
              <a:t>lihassolut kasvavat, lihasten ja hermojen yhteistoiminta paranee, lihasten verenkierto tehostuu (uusia hiussuonia), lihasten yhteistyö eli koordinaatio paranee, </a:t>
            </a:r>
            <a:r>
              <a:rPr lang="fi-FI" sz="2800" dirty="0" err="1">
                <a:latin typeface="Comic Sans MS" pitchFamily="66" charset="0"/>
              </a:rPr>
              <a:t>mitokondrioiden</a:t>
            </a:r>
            <a:r>
              <a:rPr lang="fi-FI" sz="2800" dirty="0">
                <a:latin typeface="Comic Sans MS" pitchFamily="66" charset="0"/>
              </a:rPr>
              <a:t> määrä kasvaa.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i-FI" sz="2800" b="1" dirty="0">
                <a:latin typeface="Comic Sans MS" pitchFamily="66" charset="0"/>
              </a:rPr>
              <a:t>LUUSTO</a:t>
            </a:r>
            <a:r>
              <a:rPr lang="fi-FI" sz="2800" dirty="0">
                <a:latin typeface="Comic Sans MS" pitchFamily="66" charset="0"/>
              </a:rPr>
              <a:t> </a:t>
            </a:r>
            <a:r>
              <a:rPr lang="fi-FI" sz="3600" dirty="0">
                <a:solidFill>
                  <a:srgbClr val="FF0000"/>
                </a:solidFill>
                <a:latin typeface="Comic Sans MS" pitchFamily="66" charset="0"/>
              </a:rPr>
              <a:t>-&gt;</a:t>
            </a:r>
            <a:r>
              <a:rPr lang="fi-FI" sz="2800" dirty="0">
                <a:latin typeface="Comic Sans MS" pitchFamily="66" charset="0"/>
              </a:rPr>
              <a:t> tiheys lisääntyy ja verenkierto paranee, massa ja kuorikerroksen paksuus lisääntyy, kalsium- ja sideainepitoisuus lisääntyy, verenkierto tehostuu </a:t>
            </a:r>
            <a:r>
              <a:rPr lang="fi-FI" sz="2800" dirty="0">
                <a:solidFill>
                  <a:srgbClr val="FF0000"/>
                </a:solidFill>
                <a:latin typeface="Comic Sans MS" pitchFamily="66" charset="0"/>
              </a:rPr>
              <a:t>-&gt;</a:t>
            </a:r>
            <a:r>
              <a:rPr lang="fi-FI" sz="2800" dirty="0">
                <a:latin typeface="Comic Sans MS" pitchFamily="66" charset="0"/>
              </a:rPr>
              <a:t> osteoporoosin ehkäisy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51" y="3644901"/>
            <a:ext cx="1584325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kstikehys 6"/>
          <p:cNvSpPr txBox="1">
            <a:spLocks noChangeArrowheads="1"/>
          </p:cNvSpPr>
          <p:nvPr/>
        </p:nvSpPr>
        <p:spPr bwMode="auto">
          <a:xfrm>
            <a:off x="8840789" y="1781175"/>
            <a:ext cx="1728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fi-FI" altLang="fi-FI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7414" name="Tekstikehys 7"/>
          <p:cNvSpPr txBox="1">
            <a:spLocks noChangeArrowheads="1"/>
          </p:cNvSpPr>
          <p:nvPr/>
        </p:nvSpPr>
        <p:spPr bwMode="auto">
          <a:xfrm>
            <a:off x="8399464" y="1916114"/>
            <a:ext cx="1728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fi-FI" altLang="fi-FI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74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6" y="1341438"/>
            <a:ext cx="1782763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904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16" name="Rectangle 16"/>
          <p:cNvSpPr>
            <a:spLocks noGrp="1" noChangeArrowheads="1"/>
          </p:cNvSpPr>
          <p:nvPr>
            <p:ph type="title"/>
          </p:nvPr>
        </p:nvSpPr>
        <p:spPr>
          <a:xfrm>
            <a:off x="2195513" y="-89694"/>
            <a:ext cx="8305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i-FI" dirty="0"/>
              <a:t>Harjoittelun periaatteet</a:t>
            </a:r>
          </a:p>
        </p:txBody>
      </p:sp>
      <p:sp>
        <p:nvSpPr>
          <p:cNvPr id="128017" name="AutoShape 17"/>
          <p:cNvSpPr>
            <a:spLocks noChangeArrowheads="1"/>
          </p:cNvSpPr>
          <p:nvPr/>
        </p:nvSpPr>
        <p:spPr bwMode="auto">
          <a:xfrm>
            <a:off x="1111171" y="1412875"/>
            <a:ext cx="2862344" cy="2808288"/>
          </a:xfrm>
          <a:prstGeom prst="wedgeRectCallout">
            <a:avLst>
              <a:gd name="adj1" fmla="val 73009"/>
              <a:gd name="adj2" fmla="val -5676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400" b="1" u="sng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SPESIFISYYS</a:t>
            </a:r>
            <a:r>
              <a:rPr lang="fi-FI" sz="2400" b="1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4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kehitystä vain siellä, mihin harjoitus kohdistuu -&gt; MONIPUOLISUUS</a:t>
            </a:r>
          </a:p>
        </p:txBody>
      </p:sp>
      <p:sp>
        <p:nvSpPr>
          <p:cNvPr id="128018" name="AutoShape 18"/>
          <p:cNvSpPr>
            <a:spLocks noChangeArrowheads="1"/>
          </p:cNvSpPr>
          <p:nvPr/>
        </p:nvSpPr>
        <p:spPr bwMode="auto">
          <a:xfrm>
            <a:off x="8578850" y="1341437"/>
            <a:ext cx="2089150" cy="2536081"/>
          </a:xfrm>
          <a:prstGeom prst="wedgeRectCallout">
            <a:avLst>
              <a:gd name="adj1" fmla="val -70213"/>
              <a:gd name="adj2" fmla="val -12662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b="1" u="sng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PALAUTUVUUS</a:t>
            </a:r>
            <a:r>
              <a:rPr lang="fi-FI" b="1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jos harjoittelu ei ole </a:t>
            </a:r>
            <a:r>
              <a:rPr lang="fi-FI" b="1" u="sng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SÄÄNNÖLLISTÄ</a:t>
            </a:r>
            <a:r>
              <a:rPr lang="fi-FI" b="1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fi-FI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ja </a:t>
            </a:r>
            <a:r>
              <a:rPr lang="fi-FI" u="sng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jatkuvaa</a:t>
            </a:r>
            <a:r>
              <a:rPr lang="fi-FI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fyysinen suorituskyky palautuu lähtötasolle</a:t>
            </a:r>
          </a:p>
        </p:txBody>
      </p:sp>
      <p:sp>
        <p:nvSpPr>
          <p:cNvPr id="128019" name="Oval 19"/>
          <p:cNvSpPr>
            <a:spLocks noChangeArrowheads="1"/>
          </p:cNvSpPr>
          <p:nvPr/>
        </p:nvSpPr>
        <p:spPr bwMode="auto">
          <a:xfrm>
            <a:off x="4295776" y="1628775"/>
            <a:ext cx="4176713" cy="30749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Tasapainotilan järkyttäminen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-&gt; elimistö rakentuu aiempaa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vahvemmaksi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4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= </a:t>
            </a:r>
            <a:r>
              <a:rPr lang="fi-FI" sz="2400" b="1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SUPERKOMPENSAATIO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000" u="sng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PALAUTUMINEN</a:t>
            </a:r>
            <a:r>
              <a:rPr lang="fi-FI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TÄRKEÄÄ: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uni, lepo, ravinto)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sz="2000" dirty="0">
              <a:solidFill>
                <a:srgbClr val="04617B"/>
              </a:solidFill>
              <a:latin typeface="Arial" charset="0"/>
              <a:cs typeface="Arial" panose="020B0604020202020204" pitchFamily="34" charset="0"/>
            </a:endParaRPr>
          </a:p>
        </p:txBody>
      </p:sp>
      <p:sp>
        <p:nvSpPr>
          <p:cNvPr id="128020" name="AutoShape 20"/>
          <p:cNvSpPr>
            <a:spLocks noChangeArrowheads="1"/>
          </p:cNvSpPr>
          <p:nvPr/>
        </p:nvSpPr>
        <p:spPr bwMode="auto">
          <a:xfrm>
            <a:off x="4511675" y="5034909"/>
            <a:ext cx="3455988" cy="1628774"/>
          </a:xfrm>
          <a:prstGeom prst="wedgeRectCallout">
            <a:avLst>
              <a:gd name="adj1" fmla="val -12523"/>
              <a:gd name="adj2" fmla="val -78116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000" b="1" u="sng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PROGRESSIIVISUUS</a:t>
            </a:r>
            <a:r>
              <a:rPr lang="fi-FI" sz="2000" u="sng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eli nousujohteisuus: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000" dirty="0">
                <a:solidFill>
                  <a:srgbClr val="000000"/>
                </a:solidFill>
                <a:latin typeface="Arial" charset="0"/>
                <a:cs typeface="Arial" panose="020B0604020202020204" pitchFamily="34" charset="0"/>
              </a:rPr>
              <a:t>harjoitusta tulee vaihdella ja lisätä asteittain, jos halutaan optimaalista kehitystä</a:t>
            </a:r>
          </a:p>
        </p:txBody>
      </p:sp>
      <p:sp>
        <p:nvSpPr>
          <p:cNvPr id="9" name="Tekstikehys 8"/>
          <p:cNvSpPr txBox="1">
            <a:spLocks noChangeArrowheads="1"/>
          </p:cNvSpPr>
          <p:nvPr/>
        </p:nvSpPr>
        <p:spPr bwMode="auto">
          <a:xfrm>
            <a:off x="1812927" y="4372921"/>
            <a:ext cx="216058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fi-FI" altLang="fi-FI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MOTIVAATIO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fi-FI" altLang="fi-FI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TOTUTTAMINEN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fi-FI" altLang="fi-FI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RYTMITTÄMINEN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fi-FI" altLang="fi-FI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LAJINOMAISUUS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fi-FI" altLang="fi-FI" sz="1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iruutu 1"/>
          <p:cNvSpPr txBox="1">
            <a:spLocks noChangeArrowheads="1"/>
          </p:cNvSpPr>
          <p:nvPr/>
        </p:nvSpPr>
        <p:spPr bwMode="auto">
          <a:xfrm>
            <a:off x="8505823" y="4703763"/>
            <a:ext cx="295311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i-FI" altLang="fi-FI" b="1" dirty="0">
                <a:solidFill>
                  <a:prstClr val="black"/>
                </a:solidFill>
              </a:rPr>
              <a:t>ANNOS-VASTE-SUHDE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i-FI" altLang="fi-FI" b="1" dirty="0">
                <a:solidFill>
                  <a:prstClr val="black"/>
                </a:solidFill>
              </a:rPr>
              <a:t>VÄHENEVÄ RAJAHYÖTY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i-FI" altLang="fi-FI" sz="2400" b="1" u="sng" dirty="0">
                <a:solidFill>
                  <a:prstClr val="black"/>
                </a:solidFill>
              </a:rPr>
              <a:t>YKSILÖLLISYYS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E7810BDF-6960-A3E5-21F6-AA8C05867E4F}"/>
              </a:ext>
            </a:extLst>
          </p:cNvPr>
          <p:cNvSpPr txBox="1"/>
          <p:nvPr/>
        </p:nvSpPr>
        <p:spPr>
          <a:xfrm>
            <a:off x="763929" y="5636871"/>
            <a:ext cx="2951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RAVINTO JA LEPO</a:t>
            </a:r>
          </a:p>
        </p:txBody>
      </p:sp>
    </p:spTree>
    <p:extLst>
      <p:ext uri="{BB962C8B-B14F-4D97-AF65-F5344CB8AC3E}">
        <p14:creationId xmlns:p14="http://schemas.microsoft.com/office/powerpoint/2010/main" val="301091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7" grpId="0" animBg="1"/>
      <p:bldP spid="128018" grpId="0" animBg="1"/>
      <p:bldP spid="128019" grpId="0" animBg="1"/>
      <p:bldP spid="128020" grpId="0" animBg="1"/>
      <p:bldP spid="9" grpId="0"/>
      <p:bldP spid="2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505</Words>
  <Application>Microsoft Office PowerPoint</Application>
  <PresentationFormat>Laajakuva</PresentationFormat>
  <Paragraphs>128</Paragraphs>
  <Slides>14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23" baseType="lpstr">
      <vt:lpstr>Abadi Extra Light</vt:lpstr>
      <vt:lpstr>Aptos</vt:lpstr>
      <vt:lpstr>Aptos Display</vt:lpstr>
      <vt:lpstr>Arial</vt:lpstr>
      <vt:lpstr>Comic Sans MS</vt:lpstr>
      <vt:lpstr>Open Sans</vt:lpstr>
      <vt:lpstr>Wingdings</vt:lpstr>
      <vt:lpstr>Wingdings 2</vt:lpstr>
      <vt:lpstr>Office-teema</vt:lpstr>
      <vt:lpstr>PowerPoint-esitys</vt:lpstr>
      <vt:lpstr>Liikkeen perusta</vt:lpstr>
      <vt:lpstr>PowerPoint-esitys</vt:lpstr>
      <vt:lpstr>Kestävyyskunto – hapenotto keuhkoihin + kulkeutuminen lihaksiin</vt:lpstr>
      <vt:lpstr>Säännöllisen harjoittelun vaikutukset kehossa</vt:lpstr>
      <vt:lpstr>Lihaskunto</vt:lpstr>
      <vt:lpstr>Liikehallinta</vt:lpstr>
      <vt:lpstr>Säännöllisen harjoittelun vaikutukset kehossa</vt:lpstr>
      <vt:lpstr>Harjoittelun periaatteet</vt:lpstr>
      <vt:lpstr>PowerPoint-esitys</vt:lpstr>
      <vt:lpstr>PowerPoint-esitys</vt:lpstr>
      <vt:lpstr>Liiallinen istuminen heikentää terveyttä</vt:lpstr>
      <vt:lpstr>Lisää liikkumista koulupäivään</vt:lpstr>
      <vt:lpstr>Tauota paikallaanoloa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Löfström Leena</dc:creator>
  <cp:lastModifiedBy>Löfström Leena</cp:lastModifiedBy>
  <cp:revision>1</cp:revision>
  <dcterms:created xsi:type="dcterms:W3CDTF">2026-08-26T09:23:23Z</dcterms:created>
  <dcterms:modified xsi:type="dcterms:W3CDTF">2026-08-27T11:01:50Z</dcterms:modified>
</cp:coreProperties>
</file>