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6" r:id="rId6"/>
    <p:sldId id="261" r:id="rId7"/>
    <p:sldId id="258" r:id="rId8"/>
    <p:sldId id="259" r:id="rId9"/>
    <p:sldId id="268" r:id="rId10"/>
    <p:sldId id="275" r:id="rId11"/>
    <p:sldId id="270" r:id="rId12"/>
    <p:sldId id="276" r:id="rId13"/>
    <p:sldId id="271" r:id="rId14"/>
    <p:sldId id="262" r:id="rId15"/>
    <p:sldId id="272" r:id="rId16"/>
    <p:sldId id="269" r:id="rId17"/>
    <p:sldId id="264" r:id="rId18"/>
    <p:sldId id="273" r:id="rId19"/>
    <p:sldId id="274" r:id="rId20"/>
    <p:sldId id="267" r:id="rId21"/>
    <p:sldId id="265" r:id="rId22"/>
    <p:sldId id="26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F2144-6227-383C-FB67-7B265A6923FD}" v="2" dt="2021-01-14T11:52:26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48EF2144-6227-383C-FB67-7B265A6923FD}"/>
    <pc:docChg chg="modSld">
      <pc:chgData name="Paula Reinikkala" userId="S::paula.reinikkala_kolumbus.fi#ext#@sanoma.onmicrosoft.com::74617740-c4c6-4708-b4d0-021b7f4c02f6" providerId="AD" clId="Web-{48EF2144-6227-383C-FB67-7B265A6923FD}" dt="2021-01-14T11:52:26.027" v="1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48EF2144-6227-383C-FB67-7B265A6923FD}" dt="2021-01-14T11:52:26.027" v="1" actId="20577"/>
        <pc:sldMkLst>
          <pc:docMk/>
          <pc:sldMk cId="3793631949" sldId="267"/>
        </pc:sldMkLst>
        <pc:spChg chg="mod">
          <ac:chgData name="Paula Reinikkala" userId="S::paula.reinikkala_kolumbus.fi#ext#@sanoma.onmicrosoft.com::74617740-c4c6-4708-b4d0-021b7f4c02f6" providerId="AD" clId="Web-{48EF2144-6227-383C-FB67-7B265A6923FD}" dt="2021-01-14T11:52:26.027" v="1" actId="20577"/>
          <ac:spMkLst>
            <pc:docMk/>
            <pc:sldMk cId="3793631949" sldId="267"/>
            <ac:spMk id="3" creationId="{5BE2078B-6FAC-455A-A106-EDC922417E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F487-E707-45DD-8896-89402EAB92ED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901C8-8682-42B6-BBA7-0AF554FDC8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3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1536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ED102-A7D6-4C92-97EE-81CCC24741AB}" type="slidenum">
              <a:rPr kumimoji="0" lang="fi-FI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altLang="fi-FI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3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5B16B-354B-48C6-A60C-C4660835D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ACEAE0-F1ED-4250-9910-56E0543B0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6EB364-FF96-4F6F-91D1-E841CE57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0903DA-ADF2-42BD-B70B-DEF4E086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7E5943-C328-4630-AB36-48008836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48811E-6411-40FC-91B3-672A529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0ED22E-58B1-4632-9994-07EA3CA48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01082D-D4F7-402F-99CE-C9DBE85C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EE855D-E2F8-4591-A312-132E304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6AD393-D41F-4DB6-8230-37326924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24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634683E-75B5-4010-86A2-0DFFCB43D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4060A8-1075-4950-9EB6-06F77090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4ECF5-B82F-44BB-BE69-9A953BDB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35644E-3ED2-4897-8DBD-3BFE7B58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D745C9-AC1D-4879-9EB2-7F826D27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4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9CA4-8E70-446B-BB2C-53585B05E328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5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B58FD54-146A-44B2-AA71-0CD785695C7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4579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97C5-7D92-4560-9C6D-696C7C27D877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5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1030-45CB-4B16-B4D0-AA7E24CF532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7233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623A4-1206-44A4-BD76-D2396737D86A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A90872C-A78C-46CA-BB39-73B47ABAA8F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4458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2677-009C-4915-9C18-506F4B6C5D38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6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E536-DA06-426D-8A8D-C418B45F354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243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C0B4-5A76-4084-8626-DD3430706143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8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1258-BB50-4380-8CFD-3EDE334CFB7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5496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E9E7-CF6C-4903-A41E-30F6CF4CCDB6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4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00E4-3CA6-4F0A-AC0D-B444E9D047E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3160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A176-5366-445A-8E94-8F3B72B5A2F4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3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2A6-C72B-442D-B7F0-2F942733817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7289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3E44-321D-48F5-A164-40192791A331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6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FC63-84B3-4F07-AAE8-BFCC71E8752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5475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570DE1-CAEB-49E6-A9BB-12B864BD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27D4B-055D-485E-9852-3E7902C6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047608-2DD8-4888-8495-80F118C3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BB9396-0A3C-4F5A-9AA2-D5F3E7C1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57B21-28AF-49E5-B329-2F1A1F16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605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hdestä kulmasta leikattu ja pyöristetty suorakulmio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uorakulmainen kolmi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Puolivapaa piirto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0342-52DA-4C41-8FCC-E96D055F48D6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E6E3D-20E3-42A3-88D4-4BE7EEF92F0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2304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0152-D8F3-4D90-A1B5-682BBFBB3EA5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5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D78C-E235-41EA-9FDA-D5F736AD0D6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02651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6743-17E9-483F-B16A-0291375768A9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5" name="Alatunnisteen paikkamerk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0D78-77FB-4E4D-8569-8DAFAE485A7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434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B6DD06-6DE4-4F92-A06A-4762C3BD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FC86A6-2335-4E48-A3A0-364EA0450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F3CE6F-2808-4512-BB35-90AA3F4D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D83674-CB6D-47DC-8990-458AEB9D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AF39EB-DF75-4C3A-AACC-299209C2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11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57C03-635F-4F2E-ACB0-E9CDB139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924782-7708-47FA-8FCF-41F2DC2F0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D63AA6-C0E1-4926-A250-31CE5D1E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2058F8-C282-4577-AEE4-B50F738B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1720F9-0120-4924-BF71-33D9FEA4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DC71AC-6163-4807-8CF7-D15C2739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2D181C-80C9-476E-A5D2-C05D26C6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5C40A4-BEBB-4871-942C-003C8CE07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9831DC-42DD-4AB2-B77D-1C824F898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F980D08-6AE3-4EA7-A2F9-19A61E4AF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8E8FA4D-E0D9-4212-AD17-BA2F6B3E8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6FF971E-F8F5-4B0E-B3EA-C2F56FA3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A6A341D-956D-4F5A-B275-0B49C00F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A2E78CC-57FC-43C0-A5DD-13E951D4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51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51361-66CA-4CB7-8F47-881A9DDB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CF93ED-8633-4940-9ABF-CC65211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0C08FC-21C4-4488-B5EF-70CD9808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59293D-0BB2-4CD3-A5F4-B90B99DE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7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432380-4952-450F-960A-951FD58D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C7FB40-B4BA-4F09-B9E0-177814DD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01234-DA17-46C2-8BF6-FC030FF7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43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099D8-E3FC-4221-9E3D-450B5BC0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1A751E-1168-4F02-87A7-BB5762AF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494468-BFD5-4B5A-B766-05A0081B9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DB3A3C-6E1F-4842-9F62-733FC5DE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81733B-C537-4A7E-A3C8-B16D708E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257BF4-4053-476F-B549-4F6E096C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95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E3C167-3AA9-4204-A4DE-3C4917CF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31EAC80-00B4-4A9E-83FB-7FCF2737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45E3C42-7940-4CE4-8FC3-D42E4C52D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3791B3-3288-4BA3-9B63-BDD8D9EE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01A217-9D36-43CC-8838-E3F3CE4A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C84481-CD83-4ED8-B3B9-20A59C29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26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9C8370-75E9-4BE1-B66B-DC2A01F7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7B50A4-D67E-45DC-BE87-BA7EE4242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0D313B-FCAD-4DBE-A61E-5378C182B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9720-4D4B-4ABE-B8B0-B5976C6152E1}" type="datetimeFigureOut">
              <a:rPr lang="fi-FI" smtClean="0"/>
              <a:t>19.10.2021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3F8F72-46BA-4FA6-96C8-3DE13777D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F5694E-9A16-4B18-9073-6232DF89F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33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Otsikon paikkamerkki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  <a:endParaRPr lang="en-US" altLang="fi-FI" smtClean="0"/>
          </a:p>
        </p:txBody>
      </p:sp>
      <p:sp>
        <p:nvSpPr>
          <p:cNvPr id="1029" name="Tekstin paikkamerkki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  <a:endParaRPr lang="en-US" altLang="fi-FI" smtClean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12525-A954-4D40-B384-8D32E1A976C7}" type="datetimeFigureOut">
              <a:rPr lang="fi-FI"/>
              <a:pPr>
                <a:defRPr/>
              </a:pPr>
              <a:t>19.10.2021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2602128C-3F6F-45B9-9D40-3A2CBEBCC1B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grpSp>
        <p:nvGrpSpPr>
          <p:cNvPr id="1033" name="Ryhmä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Puolivapaa piirt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Puolivapaa piirt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9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F28D52-1BB9-447C-8413-627FEC6D1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Liikunnasta 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7C1EBE-DDC4-4CFA-9B4F-CA7D2B45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l"/>
            <a:endParaRPr lang="fi-FI" sz="2000"/>
          </a:p>
        </p:txBody>
      </p:sp>
      <p:pic>
        <p:nvPicPr>
          <p:cNvPr id="7" name="Kuva 6" descr="Kuva, joka sisältää kohteen polkupyörä, ratsastus, ulko, henkilö&#10;&#10;Kuvaus luotu automaattisesti">
            <a:extLst>
              <a:ext uri="{FF2B5EF4-FFF2-40B4-BE49-F238E27FC236}">
                <a16:creationId xmlns:a16="http://schemas.microsoft.com/office/drawing/2014/main" id="{7CBB588B-8FDA-4D45-A4DD-F4A0B6F2D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10565" b="-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F57224-689C-429C-BE62-FD73C1CF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41A9481-035F-45FE-82D8-6C2E042FC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51E2E727-4068-4294-B0BA-E278E4413E4B}"/>
              </a:ext>
            </a:extLst>
          </p:cNvPr>
          <p:cNvSpPr txBox="1"/>
          <p:nvPr/>
        </p:nvSpPr>
        <p:spPr>
          <a:xfrm>
            <a:off x="4340353" y="53527"/>
            <a:ext cx="355282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Unsplash.com/Jack Alexander</a:t>
            </a:r>
          </a:p>
        </p:txBody>
      </p:sp>
    </p:spTree>
    <p:extLst>
      <p:ext uri="{BB962C8B-B14F-4D97-AF65-F5344CB8AC3E}">
        <p14:creationId xmlns:p14="http://schemas.microsoft.com/office/powerpoint/2010/main" val="11287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7053E-6768-4E0A-866C-8E762F1B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9" y="888506"/>
            <a:ext cx="6586490" cy="941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err="1" smtClean="0"/>
              <a:t>Kestävyyskunto</a:t>
            </a:r>
            <a:r>
              <a:rPr lang="en-US" b="1" dirty="0" smtClean="0"/>
              <a:t> – </a:t>
            </a:r>
            <a:r>
              <a:rPr lang="en-US" sz="3100" b="1" dirty="0" err="1" smtClean="0"/>
              <a:t>hapenotto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keuhkoihin</a:t>
            </a:r>
            <a:r>
              <a:rPr lang="en-US" sz="3100" b="1" dirty="0" smtClean="0"/>
              <a:t> + </a:t>
            </a:r>
            <a:r>
              <a:rPr lang="en-US" sz="3100" b="1" dirty="0" err="1" smtClean="0"/>
              <a:t>kulkeutuminen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lihaksiin</a:t>
            </a:r>
            <a:endParaRPr lang="en-US" sz="3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89956-D703-44C5-BE41-28B2ED858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00304"/>
            <a:ext cx="6921769" cy="40957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Hengitys</a:t>
            </a:r>
            <a:r>
              <a:rPr lang="en-US"/>
              <a:t>- ja </a:t>
            </a:r>
            <a:r>
              <a:rPr lang="en-US" err="1"/>
              <a:t>verenkiertoelimistön</a:t>
            </a:r>
            <a:r>
              <a:rPr lang="en-US"/>
              <a:t> </a:t>
            </a:r>
            <a:r>
              <a:rPr lang="en-US" err="1"/>
              <a:t>kunto</a:t>
            </a:r>
            <a:endParaRPr lang="en-US" sz="1000"/>
          </a:p>
          <a:p>
            <a:r>
              <a:rPr lang="en-US" err="1"/>
              <a:t>Tarkoittaa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jaksaa</a:t>
            </a:r>
            <a:r>
              <a:rPr lang="en-US"/>
              <a:t> </a:t>
            </a:r>
            <a:r>
              <a:rPr lang="en-US" err="1"/>
              <a:t>tehdä</a:t>
            </a:r>
            <a:r>
              <a:rPr lang="en-US"/>
              <a:t> </a:t>
            </a:r>
            <a:r>
              <a:rPr lang="en-US" err="1"/>
              <a:t>koko</a:t>
            </a:r>
            <a:r>
              <a:rPr lang="en-US"/>
              <a:t> </a:t>
            </a:r>
            <a:r>
              <a:rPr lang="en-US" err="1"/>
              <a:t>kehoa</a:t>
            </a:r>
            <a:r>
              <a:rPr lang="en-US"/>
              <a:t> ja </a:t>
            </a:r>
            <a:r>
              <a:rPr lang="en-US" err="1"/>
              <a:t>suuria</a:t>
            </a:r>
            <a:r>
              <a:rPr lang="en-US"/>
              <a:t> </a:t>
            </a:r>
            <a:r>
              <a:rPr lang="en-US" err="1"/>
              <a:t>lihasryhmiä</a:t>
            </a:r>
            <a:r>
              <a:rPr lang="en-US"/>
              <a:t> </a:t>
            </a:r>
            <a:r>
              <a:rPr lang="en-US" err="1"/>
              <a:t>kuormittavaa</a:t>
            </a:r>
            <a:r>
              <a:rPr lang="en-US"/>
              <a:t> </a:t>
            </a:r>
            <a:r>
              <a:rPr lang="en-US" err="1"/>
              <a:t>liikuntaa</a:t>
            </a:r>
            <a:r>
              <a:rPr lang="en-US"/>
              <a:t> </a:t>
            </a:r>
            <a:r>
              <a:rPr lang="en-US" err="1"/>
              <a:t>pitkän</a:t>
            </a:r>
            <a:r>
              <a:rPr lang="en-US"/>
              <a:t> </a:t>
            </a:r>
            <a:r>
              <a:rPr lang="en-US" err="1"/>
              <a:t>aikaa</a:t>
            </a:r>
            <a:endParaRPr lang="en-US" sz="1100"/>
          </a:p>
          <a:p>
            <a:r>
              <a:rPr lang="en-US" err="1"/>
              <a:t>Fyysisen</a:t>
            </a:r>
            <a:r>
              <a:rPr lang="en-US"/>
              <a:t> </a:t>
            </a:r>
            <a:r>
              <a:rPr lang="en-US" err="1"/>
              <a:t>kunnon</a:t>
            </a:r>
            <a:r>
              <a:rPr lang="en-US"/>
              <a:t> </a:t>
            </a:r>
            <a:r>
              <a:rPr lang="en-US" err="1"/>
              <a:t>perusta</a:t>
            </a:r>
            <a:endParaRPr lang="en-US" sz="1000"/>
          </a:p>
          <a:p>
            <a:r>
              <a:rPr lang="en-US" err="1"/>
              <a:t>Auttaa</a:t>
            </a:r>
            <a:r>
              <a:rPr lang="en-US"/>
              <a:t> </a:t>
            </a:r>
            <a:r>
              <a:rPr lang="en-US" err="1"/>
              <a:t>painonhallinnassa</a:t>
            </a:r>
            <a:endParaRPr lang="en-US"/>
          </a:p>
          <a:p>
            <a:r>
              <a:rPr lang="en-US" err="1"/>
              <a:t>Kestävyyskunnon</a:t>
            </a:r>
            <a:r>
              <a:rPr lang="en-US"/>
              <a:t> </a:t>
            </a:r>
            <a:r>
              <a:rPr lang="en-US" err="1"/>
              <a:t>kehittymistä</a:t>
            </a:r>
            <a:r>
              <a:rPr lang="en-US"/>
              <a:t> </a:t>
            </a:r>
            <a:r>
              <a:rPr lang="en-US" err="1"/>
              <a:t>seurataan</a:t>
            </a:r>
            <a:r>
              <a:rPr lang="en-US"/>
              <a:t> </a:t>
            </a:r>
            <a:r>
              <a:rPr lang="en-US" err="1"/>
              <a:t>sydämen</a:t>
            </a:r>
            <a:r>
              <a:rPr lang="en-US"/>
              <a:t> </a:t>
            </a:r>
            <a:r>
              <a:rPr lang="en-US" err="1"/>
              <a:t>sykkeen</a:t>
            </a:r>
            <a:r>
              <a:rPr lang="en-US"/>
              <a:t> </a:t>
            </a:r>
            <a:r>
              <a:rPr lang="en-US" err="1"/>
              <a:t>avulla</a:t>
            </a:r>
            <a:endParaRPr lang="en-US"/>
          </a:p>
        </p:txBody>
      </p:sp>
      <p:pic>
        <p:nvPicPr>
          <p:cNvPr id="8" name="Sisällön paikkamerkki 7" descr="Kuva, joka sisältää kohteen ulko, lumi, luonto, hiihtäminen&#10;&#10;Kuvaus luotu automaattisesti">
            <a:extLst>
              <a:ext uri="{FF2B5EF4-FFF2-40B4-BE49-F238E27FC236}">
                <a16:creationId xmlns:a16="http://schemas.microsoft.com/office/drawing/2014/main" id="{0F1DD8DE-81BB-4466-8D43-1DD7187AD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r="121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53" name="Straight Connector 4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3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4EDA1-8E8E-4089-8EF8-6E310CD0E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D7ABDA6-826A-4647-9D9C-453C9EC2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6C68B391-ED15-4765-83CE-657963C086B8}"/>
              </a:ext>
            </a:extLst>
          </p:cNvPr>
          <p:cNvSpPr txBox="1"/>
          <p:nvPr/>
        </p:nvSpPr>
        <p:spPr>
          <a:xfrm>
            <a:off x="0" y="6400318"/>
            <a:ext cx="463557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Hans-Jurgen </a:t>
            </a:r>
            <a:r>
              <a:rPr lang="en-US" sz="1400" err="1">
                <a:latin typeface="Abadi Extra Light" panose="020B0604020202020204" pitchFamily="34" charset="0"/>
              </a:rPr>
              <a:t>Mager</a:t>
            </a:r>
            <a:endParaRPr lang="en-US" sz="1400">
              <a:latin typeface="Abadi Extra Light" panose="020B0604020202020204" pitchFamily="34" charset="0"/>
            </a:endParaRPr>
          </a:p>
        </p:txBody>
      </p:sp>
      <p:sp>
        <p:nvSpPr>
          <p:cNvPr id="4" name="Sydän 3"/>
          <p:cNvSpPr/>
          <p:nvPr/>
        </p:nvSpPr>
        <p:spPr>
          <a:xfrm>
            <a:off x="1547446" y="261937"/>
            <a:ext cx="2508739" cy="18531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Hyvät keuhkot &amp; vahva sydän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1774826" y="188913"/>
            <a:ext cx="8785225" cy="1079500"/>
          </a:xfrm>
        </p:spPr>
        <p:txBody>
          <a:bodyPr/>
          <a:lstStyle/>
          <a:p>
            <a:pPr eaLnBrk="1" hangingPunct="1"/>
            <a:r>
              <a:rPr lang="fi-FI" altLang="fi-FI" sz="3200">
                <a:latin typeface="Comic Sans MS" panose="030F0702030302020204" pitchFamily="66" charset="0"/>
              </a:rPr>
              <a:t>Säännöllisen harjoittelun vaikutukset kehossa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1981201" y="1700214"/>
            <a:ext cx="5051425" cy="4624387"/>
          </a:xfrm>
        </p:spPr>
        <p:txBody>
          <a:bodyPr/>
          <a:lstStyle/>
          <a:p>
            <a:pPr eaLnBrk="1" hangingPunct="1"/>
            <a:r>
              <a:rPr lang="fi-FI" altLang="fi-FI" sz="2800" b="1">
                <a:latin typeface="Comic Sans MS" panose="030F0702030302020204" pitchFamily="66" charset="0"/>
              </a:rPr>
              <a:t>HENGITYS- JA VERENKIERTOELIMISTÖ </a:t>
            </a:r>
            <a:r>
              <a:rPr lang="fi-FI" altLang="fi-FI" sz="4400">
                <a:solidFill>
                  <a:srgbClr val="FF0000"/>
                </a:solidFill>
                <a:latin typeface="Comic Sans MS" panose="030F0702030302020204" pitchFamily="66" charset="0"/>
              </a:rPr>
              <a:t>-&gt;</a:t>
            </a:r>
            <a:r>
              <a:rPr lang="fi-FI" altLang="fi-FI" sz="2800">
                <a:latin typeface="Comic Sans MS" panose="030F0702030302020204" pitchFamily="66" charset="0"/>
              </a:rPr>
              <a:t> keuhkot vahvistuvat ja hapenottokyky paranee, sydämen onteloiden tilavuus kasvaa ja sydänlihas voimistuu (iskutilavuus  ), uusia hiussuonia avautuu keuhkoissa ja lihaksissa.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fi-FI" altLang="fi-FI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933826"/>
            <a:ext cx="2409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060575"/>
            <a:ext cx="1854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nuoliyhdysviiva 6"/>
          <p:cNvCxnSpPr/>
          <p:nvPr/>
        </p:nvCxnSpPr>
        <p:spPr>
          <a:xfrm rot="5400000" flipH="1" flipV="1">
            <a:off x="6023770" y="4725195"/>
            <a:ext cx="2889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7FC878-0E4A-4233-BFA2-F44C9431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" y="802784"/>
            <a:ext cx="2990849" cy="797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Lihaskunto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Sisällön paikkamerkki 16">
            <a:extLst>
              <a:ext uri="{FF2B5EF4-FFF2-40B4-BE49-F238E27FC236}">
                <a16:creationId xmlns:a16="http://schemas.microsoft.com/office/drawing/2014/main" id="{16EC63AB-C0F2-4178-B6E3-8EE8CB250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8" y="3028950"/>
            <a:ext cx="10675095" cy="3829050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EBBBC5-0A36-47CA-9EC0-5C6C04B7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6439712-C0E8-409C-92C2-D46DB3D4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7F2540-8242-4E65-AC55-33ED2C9D6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6224" y="802784"/>
            <a:ext cx="8102727" cy="2940542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pPr marL="0" indent="0">
              <a:buNone/>
            </a:pPr>
            <a:r>
              <a:rPr lang="en-US" sz="2400" b="1" err="1"/>
              <a:t>Tuki</a:t>
            </a:r>
            <a:r>
              <a:rPr lang="en-US" sz="2400" b="1"/>
              <a:t> ja </a:t>
            </a:r>
            <a:r>
              <a:rPr lang="en-US" sz="2400" b="1" err="1"/>
              <a:t>liikuntaelimistön</a:t>
            </a:r>
            <a:r>
              <a:rPr lang="en-US" sz="2400" b="1"/>
              <a:t> </a:t>
            </a:r>
            <a:r>
              <a:rPr lang="en-US" sz="2400" b="1" err="1"/>
              <a:t>kunto</a:t>
            </a:r>
            <a:endParaRPr lang="en-US" sz="2400" b="1"/>
          </a:p>
          <a:p>
            <a:r>
              <a:rPr lang="en-US" sz="2400" err="1"/>
              <a:t>Lihasvoima</a:t>
            </a:r>
            <a:r>
              <a:rPr lang="en-US" sz="2400"/>
              <a:t> </a:t>
            </a:r>
          </a:p>
          <a:p>
            <a:r>
              <a:rPr lang="en-US" sz="2400" err="1"/>
              <a:t>Lihaskestävyys</a:t>
            </a:r>
            <a:endParaRPr lang="en-US" sz="2400"/>
          </a:p>
          <a:p>
            <a:r>
              <a:rPr lang="en-US" sz="2400" err="1"/>
              <a:t>Luuston</a:t>
            </a:r>
            <a:r>
              <a:rPr lang="en-US" sz="2400"/>
              <a:t> </a:t>
            </a:r>
            <a:r>
              <a:rPr lang="en-US" sz="2400" err="1"/>
              <a:t>lujuus</a:t>
            </a:r>
            <a:endParaRPr lang="en-US" sz="2400"/>
          </a:p>
          <a:p>
            <a:r>
              <a:rPr lang="en-US" sz="2400" err="1"/>
              <a:t>Nivelten</a:t>
            </a:r>
            <a:r>
              <a:rPr lang="en-US" sz="2400"/>
              <a:t> </a:t>
            </a:r>
            <a:r>
              <a:rPr lang="en-US" sz="2400" err="1"/>
              <a:t>liikkuvuus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 b="1"/>
          </a:p>
          <a:p>
            <a:pPr marL="0" indent="0">
              <a:buNone/>
            </a:pPr>
            <a:endParaRPr lang="en-US" sz="1000" b="1"/>
          </a:p>
          <a:p>
            <a:pPr marL="0" indent="0">
              <a:buNone/>
            </a:pPr>
            <a:r>
              <a:rPr lang="en-US" sz="2400" b="1" err="1"/>
              <a:t>Harjoittelussa</a:t>
            </a:r>
            <a:r>
              <a:rPr lang="en-US" sz="2400" b="1"/>
              <a:t> </a:t>
            </a:r>
            <a:r>
              <a:rPr lang="en-US" sz="2400" b="1" err="1"/>
              <a:t>tärkeää</a:t>
            </a:r>
            <a:endParaRPr lang="en-US" sz="2400" b="1"/>
          </a:p>
          <a:p>
            <a:r>
              <a:rPr lang="en-US" sz="2400" err="1"/>
              <a:t>Oikeat</a:t>
            </a:r>
            <a:r>
              <a:rPr lang="en-US" sz="2400"/>
              <a:t> </a:t>
            </a:r>
            <a:r>
              <a:rPr lang="en-US" sz="2400" err="1"/>
              <a:t>liikeradat</a:t>
            </a:r>
            <a:endParaRPr lang="en-US" sz="2400"/>
          </a:p>
          <a:p>
            <a:r>
              <a:rPr lang="en-US" sz="2400" err="1"/>
              <a:t>Toistot</a:t>
            </a:r>
            <a:endParaRPr lang="en-US" sz="240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B9446CA-6BAD-4943-8C22-09946C378E01}"/>
              </a:ext>
            </a:extLst>
          </p:cNvPr>
          <p:cNvSpPr txBox="1"/>
          <p:nvPr/>
        </p:nvSpPr>
        <p:spPr>
          <a:xfrm rot="5400000">
            <a:off x="9428996" y="5124209"/>
            <a:ext cx="44767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Jonathan </a:t>
            </a:r>
            <a:r>
              <a:rPr lang="en-US" sz="1400" err="1">
                <a:latin typeface="Abadi Extra Light" panose="020B0604020202020204" pitchFamily="34" charset="0"/>
              </a:rPr>
              <a:t>Borba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11F027E-0BEB-43B5-BA11-F36B7144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" y="365124"/>
            <a:ext cx="6534363" cy="61277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50E706C-596A-4F56-A216-E74CAB02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49" y="365125"/>
            <a:ext cx="4457915" cy="1427481"/>
          </a:xfrm>
        </p:spPr>
        <p:txBody>
          <a:bodyPr>
            <a:normAutofit/>
          </a:bodyPr>
          <a:lstStyle/>
          <a:p>
            <a:r>
              <a:rPr lang="fi-FI" b="1"/>
              <a:t>Liikehallinta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ED139-C195-408D-8C4F-14BB9C0C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234" y="1825625"/>
            <a:ext cx="4705565" cy="4351338"/>
          </a:xfrm>
        </p:spPr>
        <p:txBody>
          <a:bodyPr/>
          <a:lstStyle/>
          <a:p>
            <a:pPr marL="914400" lvl="2" indent="0">
              <a:buNone/>
            </a:pPr>
            <a:endParaRPr lang="fi-FI"/>
          </a:p>
          <a:p>
            <a:pPr marL="914400" lvl="2" indent="0">
              <a:buNone/>
            </a:pPr>
            <a:endParaRPr lang="fi-FI"/>
          </a:p>
          <a:p>
            <a:pPr marL="914400" lvl="2" indent="0">
              <a:buNone/>
            </a:pPr>
            <a:endParaRPr lang="fi-FI"/>
          </a:p>
          <a:p>
            <a:pPr lvl="2"/>
            <a:r>
              <a:rPr lang="fi-FI" sz="2800"/>
              <a:t>Tasapaino</a:t>
            </a:r>
          </a:p>
          <a:p>
            <a:pPr lvl="2"/>
            <a:r>
              <a:rPr lang="fi-FI" sz="2800"/>
              <a:t>Koordinaatiokyky</a:t>
            </a:r>
          </a:p>
          <a:p>
            <a:pPr lvl="2"/>
            <a:r>
              <a:rPr lang="fi-FI" sz="2800"/>
              <a:t>Ketteryys</a:t>
            </a:r>
          </a:p>
          <a:p>
            <a:pPr marL="914400" lvl="2" indent="0">
              <a:buNone/>
            </a:pPr>
            <a:endParaRPr lang="fi-FI" sz="1800"/>
          </a:p>
          <a:p>
            <a:pPr lvl="2"/>
            <a:r>
              <a:rPr lang="fi-FI" sz="2800"/>
              <a:t>Sujuvasti</a:t>
            </a:r>
          </a:p>
          <a:p>
            <a:pPr lvl="2"/>
            <a:r>
              <a:rPr lang="fi-FI" sz="2800"/>
              <a:t>Nopeasti</a:t>
            </a:r>
          </a:p>
          <a:p>
            <a:pPr lvl="2"/>
            <a:r>
              <a:rPr lang="fi-FI" sz="2800"/>
              <a:t>Tarkoituksenmukaisesti</a:t>
            </a:r>
          </a:p>
        </p:txBody>
      </p:sp>
      <p:pic>
        <p:nvPicPr>
          <p:cNvPr id="8" name="Sisällön paikkamerkki 7" descr="Kuva, joka sisältää kohteen ruoho, jalkapallo, pallo, soittaminen&#10;&#10;Kuvaus luotu automaattisesti">
            <a:extLst>
              <a:ext uri="{FF2B5EF4-FFF2-40B4-BE49-F238E27FC236}">
                <a16:creationId xmlns:a16="http://schemas.microsoft.com/office/drawing/2014/main" id="{DAD97425-AC11-4D8A-B468-97B5C1BA3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65125"/>
            <a:ext cx="5029201" cy="6127749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40E500-DBF7-4EDA-A478-AD5486BAB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BD7D7F6-C1AC-4F80-BD54-DF807B25D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DE901A9-A8CF-432C-BAA4-2A0696606AF1}"/>
              </a:ext>
            </a:extLst>
          </p:cNvPr>
          <p:cNvSpPr txBox="1"/>
          <p:nvPr/>
        </p:nvSpPr>
        <p:spPr>
          <a:xfrm>
            <a:off x="-400050" y="6525893"/>
            <a:ext cx="614908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</a:t>
            </a:r>
            <a:r>
              <a:rPr lang="en-US" sz="1400" err="1">
                <a:latin typeface="Abadi Extra Light" panose="020B0604020202020204" pitchFamily="34" charset="0"/>
              </a:rPr>
              <a:t>Aliaksei</a:t>
            </a:r>
            <a:r>
              <a:rPr lang="en-US" sz="1400">
                <a:latin typeface="Abadi Extra Light" panose="020B0604020202020204" pitchFamily="34" charset="0"/>
              </a:rPr>
              <a:t> </a:t>
            </a:r>
            <a:r>
              <a:rPr lang="en-US" sz="1400" err="1">
                <a:latin typeface="Abadi Extra Light" panose="020B0604020202020204" pitchFamily="34" charset="0"/>
              </a:rPr>
              <a:t>manlyx</a:t>
            </a:r>
            <a:endParaRPr lang="en-US" sz="1400">
              <a:latin typeface="Abadi Extra Light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8D6F228-16C4-4B9F-88CB-7A1E7DBE7B59}"/>
              </a:ext>
            </a:extLst>
          </p:cNvPr>
          <p:cNvSpPr txBox="1"/>
          <p:nvPr/>
        </p:nvSpPr>
        <p:spPr>
          <a:xfrm>
            <a:off x="6353174" y="6525893"/>
            <a:ext cx="3767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Jeffrey F Lin</a:t>
            </a:r>
          </a:p>
        </p:txBody>
      </p:sp>
    </p:spTree>
    <p:extLst>
      <p:ext uri="{BB962C8B-B14F-4D97-AF65-F5344CB8AC3E}">
        <p14:creationId xmlns:p14="http://schemas.microsoft.com/office/powerpoint/2010/main" val="9464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476251"/>
            <a:ext cx="8229600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>
                <a:latin typeface="Comic Sans MS" pitchFamily="66" charset="0"/>
              </a:rPr>
              <a:t>Säännöllisen harjoittelun vaikutukset kehossa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412876"/>
            <a:ext cx="6923088" cy="49117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i-FI" sz="2800" b="1" dirty="0">
                <a:latin typeface="Comic Sans MS" pitchFamily="66" charset="0"/>
              </a:rPr>
              <a:t>LIHAKSET</a:t>
            </a:r>
            <a:r>
              <a:rPr lang="fi-FI" sz="2800" dirty="0">
                <a:latin typeface="Comic Sans MS" pitchFamily="66" charset="0"/>
              </a:rPr>
              <a:t> </a:t>
            </a:r>
            <a:r>
              <a:rPr lang="fi-FI" sz="3600" dirty="0">
                <a:solidFill>
                  <a:srgbClr val="FF0000"/>
                </a:solidFill>
                <a:latin typeface="Comic Sans MS" pitchFamily="66" charset="0"/>
              </a:rPr>
              <a:t>-&gt;</a:t>
            </a:r>
            <a:r>
              <a:rPr lang="fi-FI" sz="3600" dirty="0">
                <a:latin typeface="Comic Sans MS" pitchFamily="66" charset="0"/>
              </a:rPr>
              <a:t> </a:t>
            </a:r>
            <a:r>
              <a:rPr lang="fi-FI" sz="2800" dirty="0">
                <a:latin typeface="Comic Sans MS" pitchFamily="66" charset="0"/>
              </a:rPr>
              <a:t>lihassolut kasvavat, lihasten ja hermojen yhteistoiminta paranee, lihasten verenkierto tehostuu (uusia hiussuonia), lihasten yhteistyö eli koordinaatio paranee, </a:t>
            </a:r>
            <a:r>
              <a:rPr lang="fi-FI" sz="2800" dirty="0" err="1">
                <a:latin typeface="Comic Sans MS" pitchFamily="66" charset="0"/>
              </a:rPr>
              <a:t>mitokondrioiden</a:t>
            </a:r>
            <a:r>
              <a:rPr lang="fi-FI" sz="2800" dirty="0">
                <a:latin typeface="Comic Sans MS" pitchFamily="66" charset="0"/>
              </a:rPr>
              <a:t> määrä kasvaa.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i-FI" sz="2800" b="1" dirty="0">
                <a:latin typeface="Comic Sans MS" pitchFamily="66" charset="0"/>
              </a:rPr>
              <a:t>LUUSTO</a:t>
            </a:r>
            <a:r>
              <a:rPr lang="fi-FI" sz="2800" dirty="0">
                <a:latin typeface="Comic Sans MS" pitchFamily="66" charset="0"/>
              </a:rPr>
              <a:t> </a:t>
            </a:r>
            <a:r>
              <a:rPr lang="fi-FI" sz="3600" dirty="0">
                <a:solidFill>
                  <a:srgbClr val="FF0000"/>
                </a:solidFill>
                <a:latin typeface="Comic Sans MS" pitchFamily="66" charset="0"/>
              </a:rPr>
              <a:t>-&gt;</a:t>
            </a:r>
            <a:r>
              <a:rPr lang="fi-FI" sz="2800" dirty="0">
                <a:latin typeface="Comic Sans MS" pitchFamily="66" charset="0"/>
              </a:rPr>
              <a:t> tiheys lisääntyy ja verenkierto paranee, massa ja kuorikerroksen paksuus lisääntyy, kalsium- ja sideainepitoisuus lisääntyy, verenkierto tehostuu </a:t>
            </a:r>
            <a:r>
              <a:rPr lang="fi-FI" sz="2800" dirty="0">
                <a:solidFill>
                  <a:srgbClr val="FF0000"/>
                </a:solidFill>
                <a:latin typeface="Comic Sans MS" pitchFamily="66" charset="0"/>
              </a:rPr>
              <a:t>-&gt;</a:t>
            </a:r>
            <a:r>
              <a:rPr lang="fi-FI" sz="2800" dirty="0">
                <a:latin typeface="Comic Sans MS" pitchFamily="66" charset="0"/>
              </a:rPr>
              <a:t> osteoporoosin ehkäisy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3644901"/>
            <a:ext cx="15843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kstikehys 6"/>
          <p:cNvSpPr txBox="1">
            <a:spLocks noChangeArrowheads="1"/>
          </p:cNvSpPr>
          <p:nvPr/>
        </p:nvSpPr>
        <p:spPr bwMode="auto">
          <a:xfrm>
            <a:off x="8840789" y="1781175"/>
            <a:ext cx="172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414" name="Tekstikehys 7"/>
          <p:cNvSpPr txBox="1">
            <a:spLocks noChangeArrowheads="1"/>
          </p:cNvSpPr>
          <p:nvPr/>
        </p:nvSpPr>
        <p:spPr bwMode="auto">
          <a:xfrm>
            <a:off x="8399464" y="1916114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341438"/>
            <a:ext cx="17827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0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6" name="Rectangle 16"/>
          <p:cNvSpPr>
            <a:spLocks noGrp="1" noChangeArrowheads="1"/>
          </p:cNvSpPr>
          <p:nvPr>
            <p:ph type="title"/>
          </p:nvPr>
        </p:nvSpPr>
        <p:spPr>
          <a:xfrm>
            <a:off x="2195513" y="-89694"/>
            <a:ext cx="83058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Harjoittelun periaatteet</a:t>
            </a:r>
          </a:p>
        </p:txBody>
      </p:sp>
      <p:sp>
        <p:nvSpPr>
          <p:cNvPr id="128017" name="AutoShape 17"/>
          <p:cNvSpPr>
            <a:spLocks noChangeArrowheads="1"/>
          </p:cNvSpPr>
          <p:nvPr/>
        </p:nvSpPr>
        <p:spPr bwMode="auto">
          <a:xfrm>
            <a:off x="1524001" y="1412875"/>
            <a:ext cx="2449513" cy="1873250"/>
          </a:xfrm>
          <a:prstGeom prst="wedgeRectCallout">
            <a:avLst>
              <a:gd name="adj1" fmla="val 73009"/>
              <a:gd name="adj2" fmla="val -567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u="sng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SPESIFISYYS</a:t>
            </a:r>
            <a:r>
              <a:rPr lang="fi-FI" sz="24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kehitystä vain siellä, mihin harjoitus kohdistuu</a:t>
            </a:r>
          </a:p>
        </p:txBody>
      </p:sp>
      <p:sp>
        <p:nvSpPr>
          <p:cNvPr id="128018" name="AutoShape 18"/>
          <p:cNvSpPr>
            <a:spLocks noChangeArrowheads="1"/>
          </p:cNvSpPr>
          <p:nvPr/>
        </p:nvSpPr>
        <p:spPr bwMode="auto">
          <a:xfrm>
            <a:off x="8578850" y="1341438"/>
            <a:ext cx="2089150" cy="2087562"/>
          </a:xfrm>
          <a:prstGeom prst="wedgeRectCallout">
            <a:avLst>
              <a:gd name="adj1" fmla="val -70213"/>
              <a:gd name="adj2" fmla="val -1266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u="sng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PALAUTUVUUS</a:t>
            </a:r>
            <a:r>
              <a:rPr lang="fi-FI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jos harjoittelu ei ole </a:t>
            </a:r>
            <a:r>
              <a:rPr lang="fi-FI" u="sng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säännöllistä</a:t>
            </a:r>
            <a:r>
              <a:rPr lang="fi-FI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ja </a:t>
            </a:r>
            <a:r>
              <a:rPr lang="fi-FI" u="sng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jatkuvaa</a:t>
            </a:r>
            <a:r>
              <a:rPr lang="fi-FI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fyysinen suorituskyky palautuu lähtötasolle</a:t>
            </a:r>
          </a:p>
        </p:txBody>
      </p:sp>
      <p:sp>
        <p:nvSpPr>
          <p:cNvPr id="128019" name="Oval 19"/>
          <p:cNvSpPr>
            <a:spLocks noChangeArrowheads="1"/>
          </p:cNvSpPr>
          <p:nvPr/>
        </p:nvSpPr>
        <p:spPr bwMode="auto">
          <a:xfrm>
            <a:off x="4295776" y="1628775"/>
            <a:ext cx="4176713" cy="30749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Tasapainotilan järkyttäminen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-&gt; elimistö rakentuu aiempaa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vahvemmaksi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= </a:t>
            </a:r>
            <a:r>
              <a:rPr lang="fi-FI" sz="2400" b="1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SUPERKOMPENSAATIO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u="sng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PALAUTUMINEN</a:t>
            </a:r>
            <a:r>
              <a:rPr lang="fi-FI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TÄRKEÄÄ: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uni, lepo, ravinto)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2000" dirty="0">
              <a:solidFill>
                <a:srgbClr val="04617B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28020" name="AutoShape 20"/>
          <p:cNvSpPr>
            <a:spLocks noChangeArrowheads="1"/>
          </p:cNvSpPr>
          <p:nvPr/>
        </p:nvSpPr>
        <p:spPr bwMode="auto">
          <a:xfrm>
            <a:off x="4656138" y="5229226"/>
            <a:ext cx="3384550" cy="1439863"/>
          </a:xfrm>
          <a:prstGeom prst="wedgeRectCallout">
            <a:avLst>
              <a:gd name="adj1" fmla="val -12523"/>
              <a:gd name="adj2" fmla="val -7811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u="sng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PROGRESSIIVISUUS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harjoitusta tulee </a:t>
            </a:r>
            <a:r>
              <a:rPr lang="fi-FI" sz="2000" u="sng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vaihdella</a:t>
            </a:r>
            <a:r>
              <a:rPr lang="fi-FI" sz="20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ja </a:t>
            </a:r>
            <a:r>
              <a:rPr lang="fi-FI" sz="2000" u="sng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lisätä asteittain</a:t>
            </a:r>
            <a:r>
              <a:rPr lang="fi-FI" sz="20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, jos halutaan optimaalista kehitystä</a:t>
            </a:r>
          </a:p>
        </p:txBody>
      </p:sp>
      <p:sp>
        <p:nvSpPr>
          <p:cNvPr id="9" name="Tekstikehys 8"/>
          <p:cNvSpPr txBox="1">
            <a:spLocks noChangeArrowheads="1"/>
          </p:cNvSpPr>
          <p:nvPr/>
        </p:nvSpPr>
        <p:spPr bwMode="auto">
          <a:xfrm>
            <a:off x="1919289" y="4005264"/>
            <a:ext cx="21605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fi-FI" altLang="fi-FI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MOTIVAATIO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fi-FI" altLang="fi-FI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TOTUTTAMINEN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fi-FI" altLang="fi-FI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RYTMITTÄMINEN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fi-FI" altLang="fi-FI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LAJINOMAISUUS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iruutu 1"/>
          <p:cNvSpPr txBox="1">
            <a:spLocks noChangeArrowheads="1"/>
          </p:cNvSpPr>
          <p:nvPr/>
        </p:nvSpPr>
        <p:spPr bwMode="auto">
          <a:xfrm>
            <a:off x="8183563" y="4221163"/>
            <a:ext cx="23177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b="1">
                <a:solidFill>
                  <a:prstClr val="black"/>
                </a:solidFill>
              </a:rPr>
              <a:t>ANNOS-VASTE-SUHDE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b="1">
                <a:solidFill>
                  <a:prstClr val="black"/>
                </a:solidFill>
              </a:rPr>
              <a:t>VÄHENEVÄ RAJAHYÖTY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fi-FI" b="1">
                <a:solidFill>
                  <a:prstClr val="black"/>
                </a:solidFill>
              </a:rPr>
              <a:t>YKSILÖLLISYYS</a:t>
            </a:r>
          </a:p>
        </p:txBody>
      </p:sp>
    </p:spTree>
    <p:extLst>
      <p:ext uri="{BB962C8B-B14F-4D97-AF65-F5344CB8AC3E}">
        <p14:creationId xmlns:p14="http://schemas.microsoft.com/office/powerpoint/2010/main" val="30109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7" grpId="0" animBg="1"/>
      <p:bldP spid="128018" grpId="0" animBg="1"/>
      <p:bldP spid="128019" grpId="0" animBg="1"/>
      <p:bldP spid="128020" grpId="0" animBg="1"/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40C74-63BD-4770-8974-0CACF132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802784"/>
            <a:ext cx="6806266" cy="9540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err="1"/>
              <a:t>Liiallinen</a:t>
            </a:r>
            <a:r>
              <a:rPr lang="en-US" sz="3600" b="1"/>
              <a:t> </a:t>
            </a:r>
            <a:r>
              <a:rPr lang="en-US" sz="3600" b="1" err="1"/>
              <a:t>istuminen</a:t>
            </a:r>
            <a:r>
              <a:rPr lang="en-US" sz="3600" b="1"/>
              <a:t> </a:t>
            </a:r>
            <a:r>
              <a:rPr lang="en-US" sz="3600" b="1" err="1"/>
              <a:t>heikentää</a:t>
            </a:r>
            <a:r>
              <a:rPr lang="en-US" sz="3600" b="1"/>
              <a:t> </a:t>
            </a:r>
            <a:r>
              <a:rPr lang="en-US" sz="3600" b="1" err="1"/>
              <a:t>terveyttä</a:t>
            </a:r>
            <a:endParaRPr lang="en-US" sz="3600" b="1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223A4B3-1F39-47D2-A159-A3DBD531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E2078B-6FAC-455A-A106-EDC922417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934" y="2473357"/>
            <a:ext cx="6806266" cy="36705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err="1"/>
              <a:t>Alaspäin</a:t>
            </a:r>
            <a:r>
              <a:rPr lang="en-US" sz="2400" b="1"/>
              <a:t> </a:t>
            </a:r>
            <a:r>
              <a:rPr lang="en-US" sz="2400" b="1" err="1"/>
              <a:t>taivutettu</a:t>
            </a:r>
            <a:r>
              <a:rPr lang="en-US" sz="2400" b="1"/>
              <a:t> </a:t>
            </a:r>
            <a:r>
              <a:rPr lang="en-US" sz="2400" b="1" err="1"/>
              <a:t>pää</a:t>
            </a:r>
            <a:r>
              <a:rPr lang="en-US" sz="2400" b="1"/>
              <a:t> ja kumara </a:t>
            </a:r>
            <a:r>
              <a:rPr lang="en-US" sz="2400" b="1" err="1"/>
              <a:t>istuma-asento</a:t>
            </a:r>
            <a:endParaRPr lang="en-US" sz="2400" b="1"/>
          </a:p>
          <a:p>
            <a:r>
              <a:rPr lang="en-US" sz="2400"/>
              <a:t>Jäykistävät </a:t>
            </a:r>
            <a:r>
              <a:rPr lang="en-US" sz="2400" err="1"/>
              <a:t>niska</a:t>
            </a:r>
            <a:r>
              <a:rPr lang="en-US" sz="2400"/>
              <a:t>- ,</a:t>
            </a:r>
            <a:r>
              <a:rPr lang="en-US" sz="2400" err="1"/>
              <a:t>hartia</a:t>
            </a:r>
            <a:r>
              <a:rPr lang="en-US" sz="2400"/>
              <a:t>- ja </a:t>
            </a:r>
            <a:r>
              <a:rPr lang="en-US" sz="2400" err="1"/>
              <a:t>selkälihaksia</a:t>
            </a:r>
            <a:endParaRPr lang="en-US" sz="2400"/>
          </a:p>
          <a:p>
            <a:r>
              <a:rPr lang="en-US" sz="2400" err="1"/>
              <a:t>Aiheuttavat</a:t>
            </a:r>
            <a:r>
              <a:rPr lang="en-US" sz="2400"/>
              <a:t> </a:t>
            </a:r>
            <a:r>
              <a:rPr lang="en-US" sz="2400" err="1"/>
              <a:t>päänsärkyä</a:t>
            </a:r>
            <a:r>
              <a:rPr lang="en-US" sz="2400"/>
              <a:t> ja </a:t>
            </a:r>
            <a:r>
              <a:rPr lang="en-US" sz="2400" err="1"/>
              <a:t>selkäkipuja</a:t>
            </a:r>
            <a:endParaRPr lang="en-US" sz="2400"/>
          </a:p>
          <a:p>
            <a:pPr marL="0" indent="0">
              <a:buNone/>
            </a:pPr>
            <a:r>
              <a:rPr lang="en-US" sz="2400" b="1" err="1"/>
              <a:t>Istuva</a:t>
            </a:r>
            <a:r>
              <a:rPr lang="en-US" sz="2400" b="1"/>
              <a:t> </a:t>
            </a:r>
            <a:r>
              <a:rPr lang="en-US" sz="2400" b="1" err="1"/>
              <a:t>elämäntapa</a:t>
            </a:r>
            <a:endParaRPr lang="en-US" sz="2400" b="1"/>
          </a:p>
          <a:p>
            <a:r>
              <a:rPr lang="en-US" sz="2400" err="1"/>
              <a:t>Pienentää</a:t>
            </a:r>
            <a:r>
              <a:rPr lang="en-US" sz="2400"/>
              <a:t> </a:t>
            </a:r>
            <a:r>
              <a:rPr lang="en-US" sz="2400" err="1"/>
              <a:t>lihasmassaa</a:t>
            </a:r>
            <a:r>
              <a:rPr lang="en-US" sz="2400"/>
              <a:t>, </a:t>
            </a:r>
            <a:r>
              <a:rPr lang="en-US" sz="2400" err="1"/>
              <a:t>haurastuttaa</a:t>
            </a:r>
            <a:r>
              <a:rPr lang="en-US" sz="2400"/>
              <a:t> </a:t>
            </a:r>
            <a:r>
              <a:rPr lang="en-US" sz="2400" err="1"/>
              <a:t>luustoa</a:t>
            </a:r>
            <a:endParaRPr lang="en-US" sz="2400"/>
          </a:p>
          <a:p>
            <a:r>
              <a:rPr lang="en-US" sz="2400" err="1"/>
              <a:t>Muuttaa</a:t>
            </a:r>
            <a:r>
              <a:rPr lang="en-US" sz="2400"/>
              <a:t> </a:t>
            </a:r>
            <a:r>
              <a:rPr lang="en-US" sz="2400" err="1"/>
              <a:t>kehon</a:t>
            </a:r>
            <a:r>
              <a:rPr lang="en-US" sz="2400"/>
              <a:t> </a:t>
            </a:r>
            <a:r>
              <a:rPr lang="en-US" sz="2400" err="1"/>
              <a:t>lihastasapainoa</a:t>
            </a:r>
            <a:r>
              <a:rPr lang="en-US" sz="2400"/>
              <a:t>: </a:t>
            </a:r>
            <a:r>
              <a:rPr lang="en-US" sz="2400" err="1"/>
              <a:t>etureisien</a:t>
            </a:r>
            <a:r>
              <a:rPr lang="en-US" sz="2400"/>
              <a:t> </a:t>
            </a:r>
            <a:r>
              <a:rPr lang="en-US" sz="2400" err="1"/>
              <a:t>lihakset</a:t>
            </a:r>
            <a:r>
              <a:rPr lang="en-US" sz="2400"/>
              <a:t> </a:t>
            </a:r>
            <a:r>
              <a:rPr lang="en-US" sz="2400" err="1"/>
              <a:t>lyhenevät</a:t>
            </a:r>
            <a:r>
              <a:rPr lang="en-US" sz="2400"/>
              <a:t> ja </a:t>
            </a:r>
            <a:r>
              <a:rPr lang="en-US" sz="2400" err="1"/>
              <a:t>takareisien</a:t>
            </a:r>
            <a:r>
              <a:rPr lang="en-US" sz="2400"/>
              <a:t> </a:t>
            </a:r>
            <a:r>
              <a:rPr lang="en-US" sz="2400" err="1"/>
              <a:t>pitenevät</a:t>
            </a:r>
            <a:endParaRPr lang="en-US" sz="2400"/>
          </a:p>
          <a:p>
            <a:r>
              <a:rPr lang="en-US" sz="2400" err="1"/>
              <a:t>Vaikeuttaa</a:t>
            </a:r>
            <a:r>
              <a:rPr lang="en-US" sz="2400"/>
              <a:t> </a:t>
            </a:r>
            <a:r>
              <a:rPr lang="en-US" sz="2400" err="1"/>
              <a:t>painonhallintaa</a:t>
            </a:r>
            <a:endParaRPr lang="en-US" sz="2400"/>
          </a:p>
        </p:txBody>
      </p:sp>
      <p:pic>
        <p:nvPicPr>
          <p:cNvPr id="8" name="Sisällön paikkamerkki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FBA3B85E-8EBD-4186-B2A4-4CD8B0A43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9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9714433-BEA2-454B-BF72-8BE300E58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AB86177-0DA4-423E-B257-E3427BB98C51}"/>
              </a:ext>
            </a:extLst>
          </p:cNvPr>
          <p:cNvSpPr txBox="1"/>
          <p:nvPr/>
        </p:nvSpPr>
        <p:spPr>
          <a:xfrm>
            <a:off x="4186730" y="6543434"/>
            <a:ext cx="614908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</a:t>
            </a:r>
            <a:r>
              <a:rPr lang="en-US" sz="1400" err="1">
                <a:latin typeface="Abadi Extra Light" panose="020B0604020202020204" pitchFamily="34" charset="0"/>
              </a:rPr>
              <a:t>Sunyu</a:t>
            </a:r>
            <a:r>
              <a:rPr lang="en-US" sz="1400">
                <a:latin typeface="Abadi Extra Light" panose="020B0604020202020204" pitchFamily="34" charset="0"/>
              </a:rPr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37936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89CE0F-2A8A-47F1-98D6-D8E818E8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8" y="509571"/>
            <a:ext cx="4527116" cy="14746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err="1"/>
              <a:t>Lisää</a:t>
            </a:r>
            <a:r>
              <a:rPr lang="en-US" sz="4000" b="1"/>
              <a:t> </a:t>
            </a:r>
            <a:r>
              <a:rPr lang="en-US" sz="4000" b="1" err="1"/>
              <a:t>liikkumista</a:t>
            </a:r>
            <a:r>
              <a:rPr lang="en-US" sz="4000" b="1"/>
              <a:t> </a:t>
            </a:r>
            <a:r>
              <a:rPr lang="en-US" sz="4000" b="1" err="1"/>
              <a:t>koulupäivään</a:t>
            </a:r>
            <a:endParaRPr lang="en-US" sz="4000" b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6EA882-7E10-4D44-A652-80AF017DC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027" y="2224322"/>
            <a:ext cx="4527117" cy="412410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900"/>
          </a:p>
          <a:p>
            <a:pPr marL="0" indent="0">
              <a:buNone/>
            </a:pPr>
            <a:r>
              <a:rPr lang="en-US"/>
              <a:t>Jo </a:t>
            </a:r>
            <a:r>
              <a:rPr lang="en-US" err="1"/>
              <a:t>muutamassa</a:t>
            </a:r>
            <a:r>
              <a:rPr lang="en-US"/>
              <a:t> </a:t>
            </a:r>
            <a:r>
              <a:rPr lang="en-US" err="1"/>
              <a:t>minuutissa</a:t>
            </a:r>
            <a:endParaRPr lang="en-US"/>
          </a:p>
          <a:p>
            <a:pPr marL="0" indent="0" algn="ctr">
              <a:buNone/>
            </a:pPr>
            <a:endParaRPr lang="en-US" sz="800"/>
          </a:p>
          <a:p>
            <a:pPr lvl="1"/>
            <a:r>
              <a:rPr lang="en-US" sz="2800" err="1"/>
              <a:t>Aineenvaihdunta</a:t>
            </a:r>
            <a:r>
              <a:rPr lang="en-US" sz="2800"/>
              <a:t> </a:t>
            </a:r>
            <a:r>
              <a:rPr lang="en-US" sz="2800" err="1"/>
              <a:t>vilkastuu</a:t>
            </a:r>
            <a:endParaRPr lang="en-US" sz="2800"/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 sz="2800" err="1"/>
              <a:t>Veren</a:t>
            </a:r>
            <a:r>
              <a:rPr lang="en-US" sz="2800"/>
              <a:t> </a:t>
            </a:r>
            <a:r>
              <a:rPr lang="en-US" sz="2800" err="1"/>
              <a:t>sokeri</a:t>
            </a:r>
            <a:r>
              <a:rPr lang="en-US" sz="2800"/>
              <a:t>- ja </a:t>
            </a:r>
            <a:r>
              <a:rPr lang="en-US" sz="2800" err="1"/>
              <a:t>rasva-arvot</a:t>
            </a:r>
            <a:r>
              <a:rPr lang="en-US" sz="2800"/>
              <a:t> </a:t>
            </a:r>
            <a:r>
              <a:rPr lang="en-US" sz="2800" err="1"/>
              <a:t>paranevat</a:t>
            </a:r>
            <a:endParaRPr lang="en-US" sz="2800"/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 sz="2800" err="1"/>
              <a:t>Verenkierto</a:t>
            </a:r>
            <a:r>
              <a:rPr lang="en-US" sz="2800"/>
              <a:t> </a:t>
            </a:r>
            <a:r>
              <a:rPr lang="en-US" sz="2800" err="1"/>
              <a:t>vilkastuu</a:t>
            </a:r>
            <a:endParaRPr lang="en-US" sz="2800"/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 sz="2800" err="1"/>
              <a:t>Tuki</a:t>
            </a:r>
            <a:r>
              <a:rPr lang="en-US" sz="2800"/>
              <a:t>- ja </a:t>
            </a:r>
            <a:r>
              <a:rPr lang="en-US" sz="2800" err="1"/>
              <a:t>liikuntaelimistö</a:t>
            </a:r>
            <a:r>
              <a:rPr lang="en-US" sz="2800"/>
              <a:t> </a:t>
            </a:r>
            <a:r>
              <a:rPr lang="en-US" sz="2800" err="1"/>
              <a:t>vahvistuvat</a:t>
            </a:r>
            <a:endParaRPr lang="en-US" sz="2800"/>
          </a:p>
          <a:p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97E9260-2B2F-4452-B73A-89D28702B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802" r="-2" b="207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54745E-FD3D-4CAA-8BE7-E7A78CC24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1D45472-D841-4C12-9E04-98F620C3D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660A-5225-488E-899C-91DB21CD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err="1"/>
              <a:t>Tauota</a:t>
            </a:r>
            <a:r>
              <a:rPr lang="en-US" sz="4000" b="1"/>
              <a:t> </a:t>
            </a:r>
            <a:r>
              <a:rPr lang="en-US" sz="4000" b="1" err="1"/>
              <a:t>paikallaanoloa</a:t>
            </a:r>
            <a:endParaRPr lang="en-US" sz="4000" b="1"/>
          </a:p>
        </p:txBody>
      </p:sp>
      <p:pic>
        <p:nvPicPr>
          <p:cNvPr id="6" name="Sisällön paikkamerkki 5" descr="Kuva, joka sisältää kohteen henkilö, sisä, työskenteleminen, pöytä&#10;&#10;Kuvaus luotu automaattisesti">
            <a:extLst>
              <a:ext uri="{FF2B5EF4-FFF2-40B4-BE49-F238E27FC236}">
                <a16:creationId xmlns:a16="http://schemas.microsoft.com/office/drawing/2014/main" id="{EC90A2B1-8F1F-4E15-B6EF-63CC22E369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9"/>
          <a:stretch/>
        </p:blipFill>
        <p:spPr>
          <a:xfrm>
            <a:off x="853120" y="490540"/>
            <a:ext cx="4929098" cy="528998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C8DA8-8E72-4E37-B5D3-54EDFD5D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5228" y="2347342"/>
            <a:ext cx="4709345" cy="379325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800"/>
          </a:p>
          <a:p>
            <a:endParaRPr lang="en-US"/>
          </a:p>
          <a:p>
            <a:r>
              <a:rPr lang="en-US" sz="3100" err="1"/>
              <a:t>Vaihtele</a:t>
            </a:r>
            <a:r>
              <a:rPr lang="en-US" sz="3100"/>
              <a:t> </a:t>
            </a:r>
            <a:r>
              <a:rPr lang="en-US" sz="3100" err="1"/>
              <a:t>työasentoja</a:t>
            </a:r>
            <a:endParaRPr lang="en-US" sz="3100"/>
          </a:p>
          <a:p>
            <a:pPr marL="0" indent="0">
              <a:buNone/>
            </a:pPr>
            <a:endParaRPr lang="en-US" sz="1300"/>
          </a:p>
          <a:p>
            <a:r>
              <a:rPr lang="en-US" sz="3100" err="1"/>
              <a:t>Vähennä</a:t>
            </a:r>
            <a:r>
              <a:rPr lang="en-US" sz="3100"/>
              <a:t> </a:t>
            </a:r>
            <a:r>
              <a:rPr lang="en-US" sz="3100" err="1"/>
              <a:t>istumisaikaa</a:t>
            </a:r>
            <a:endParaRPr lang="en-US" sz="3100"/>
          </a:p>
          <a:p>
            <a:pPr marL="0" indent="0">
              <a:buNone/>
            </a:pPr>
            <a:endParaRPr lang="en-US" sz="1200"/>
          </a:p>
          <a:p>
            <a:r>
              <a:rPr lang="en-US" sz="3000" err="1"/>
              <a:t>Istuessa</a:t>
            </a:r>
            <a:r>
              <a:rPr lang="en-US" sz="3000"/>
              <a:t> ja </a:t>
            </a:r>
            <a:r>
              <a:rPr lang="en-US" sz="3000" err="1"/>
              <a:t>seistessä</a:t>
            </a:r>
            <a:r>
              <a:rPr lang="en-US" sz="3000"/>
              <a:t> </a:t>
            </a:r>
            <a:r>
              <a:rPr lang="en-US" sz="3000" err="1"/>
              <a:t>kiinnitä</a:t>
            </a:r>
            <a:r>
              <a:rPr lang="en-US" sz="3000"/>
              <a:t> </a:t>
            </a:r>
            <a:r>
              <a:rPr lang="en-US" sz="3000" err="1"/>
              <a:t>huomiota</a:t>
            </a:r>
            <a:r>
              <a:rPr lang="en-US" sz="3000"/>
              <a:t> </a:t>
            </a:r>
            <a:r>
              <a:rPr lang="en-US" sz="3000" err="1"/>
              <a:t>oikeaan</a:t>
            </a:r>
            <a:r>
              <a:rPr lang="en-US" sz="3000"/>
              <a:t> </a:t>
            </a:r>
            <a:r>
              <a:rPr lang="en-US" sz="3000" err="1"/>
              <a:t>asentoon</a:t>
            </a:r>
            <a:endParaRPr lang="en-US" sz="3000"/>
          </a:p>
          <a:p>
            <a:pPr marL="0" indent="0">
              <a:buNone/>
            </a:pPr>
            <a:endParaRPr lang="en-US" sz="1200"/>
          </a:p>
          <a:p>
            <a:r>
              <a:rPr lang="en-US" sz="3000" err="1"/>
              <a:t>Jaloittele</a:t>
            </a:r>
            <a:r>
              <a:rPr lang="en-US" sz="3000"/>
              <a:t> ja </a:t>
            </a:r>
            <a:r>
              <a:rPr lang="en-US" sz="3000" err="1"/>
              <a:t>venyttele</a:t>
            </a:r>
            <a:r>
              <a:rPr lang="en-US" sz="3000"/>
              <a:t> </a:t>
            </a:r>
            <a:r>
              <a:rPr lang="en-US" sz="3000" err="1"/>
              <a:t>noin</a:t>
            </a:r>
            <a:r>
              <a:rPr lang="en-US" sz="3000"/>
              <a:t> </a:t>
            </a:r>
            <a:r>
              <a:rPr lang="en-US" sz="3000" err="1"/>
              <a:t>puolen</a:t>
            </a:r>
            <a:r>
              <a:rPr lang="en-US" sz="3000"/>
              <a:t> </a:t>
            </a:r>
            <a:r>
              <a:rPr lang="en-US" sz="3000" err="1"/>
              <a:t>tunnin</a:t>
            </a:r>
            <a:r>
              <a:rPr lang="en-US" sz="3000"/>
              <a:t> </a:t>
            </a:r>
            <a:r>
              <a:rPr lang="en-US" sz="3000" err="1"/>
              <a:t>välein</a:t>
            </a:r>
            <a:endParaRPr lang="en-US" sz="3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8F36444-A101-4468-80E8-B17EED17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76CB5D1-0062-489D-90E8-98DB0823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90EA70C0-C94B-4762-95B4-BCB8ABCFC620}"/>
              </a:ext>
            </a:extLst>
          </p:cNvPr>
          <p:cNvSpPr txBox="1"/>
          <p:nvPr/>
        </p:nvSpPr>
        <p:spPr>
          <a:xfrm>
            <a:off x="1106920" y="5834094"/>
            <a:ext cx="440921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LinkedIn Sales Navigator</a:t>
            </a:r>
          </a:p>
        </p:txBody>
      </p:sp>
    </p:spTree>
    <p:extLst>
      <p:ext uri="{BB962C8B-B14F-4D97-AF65-F5344CB8AC3E}">
        <p14:creationId xmlns:p14="http://schemas.microsoft.com/office/powerpoint/2010/main" val="38149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vesi, ulko, ranta&#10;&#10;Kuvaus luotu automaattisesti">
            <a:extLst>
              <a:ext uri="{FF2B5EF4-FFF2-40B4-BE49-F238E27FC236}">
                <a16:creationId xmlns:a16="http://schemas.microsoft.com/office/drawing/2014/main" id="{172FCE4C-3D35-4AE8-B00B-8479142EE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261936"/>
            <a:ext cx="11744960" cy="64246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850025E-279E-43E5-AA06-EED81AE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72556"/>
            <a:ext cx="9515475" cy="785815"/>
          </a:xfrm>
        </p:spPr>
        <p:txBody>
          <a:bodyPr/>
          <a:lstStyle/>
          <a:p>
            <a:r>
              <a:rPr lang="fi-FI" b="1"/>
              <a:t>Liikunnan fyysisiä terveyshyötyjä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BBA642-341D-452F-A52D-2DA008DE1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520" y="1316040"/>
            <a:ext cx="5796280" cy="5176833"/>
          </a:xfrm>
        </p:spPr>
        <p:txBody>
          <a:bodyPr/>
          <a:lstStyle/>
          <a:p>
            <a:r>
              <a:rPr lang="fi-FI" b="1"/>
              <a:t>Sydän ja verenkiertoelimistö</a:t>
            </a:r>
          </a:p>
          <a:p>
            <a:pPr lvl="1"/>
            <a:r>
              <a:rPr lang="fi-FI" sz="2800"/>
              <a:t>Sydän vahvistuu</a:t>
            </a:r>
          </a:p>
          <a:p>
            <a:pPr lvl="1"/>
            <a:r>
              <a:rPr lang="fi-FI" sz="2800"/>
              <a:t>Laskee leposykettä</a:t>
            </a:r>
          </a:p>
          <a:p>
            <a:r>
              <a:rPr lang="fi-FI" b="1"/>
              <a:t>Hengityselimistö</a:t>
            </a:r>
          </a:p>
          <a:p>
            <a:pPr lvl="1"/>
            <a:r>
              <a:rPr lang="fi-FI" sz="2800"/>
              <a:t>Hengityslihakset vahvistuvat</a:t>
            </a:r>
          </a:p>
          <a:p>
            <a:pPr lvl="1"/>
            <a:r>
              <a:rPr lang="fi-FI" sz="2800"/>
              <a:t>Hapen saanti tehostuu</a:t>
            </a:r>
          </a:p>
          <a:p>
            <a:r>
              <a:rPr lang="fi-FI" b="1"/>
              <a:t>Lihaksisto</a:t>
            </a:r>
          </a:p>
          <a:p>
            <a:pPr lvl="1"/>
            <a:r>
              <a:rPr lang="fi-FI" sz="2800"/>
              <a:t>Vahvistaa lihaksia</a:t>
            </a:r>
          </a:p>
          <a:p>
            <a:pPr lvl="1"/>
            <a:r>
              <a:rPr lang="fi-FI" sz="2800"/>
              <a:t>Voima, kestävyys ja nopeus </a:t>
            </a:r>
          </a:p>
          <a:p>
            <a:pPr lvl="1"/>
            <a:r>
              <a:rPr lang="fi-FI" sz="2800"/>
              <a:t>Parantaa lihasten ja hermoston yhteistoimintaa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188F96-EBFD-4682-8353-F0F132E63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1316040"/>
            <a:ext cx="5948678" cy="5176833"/>
          </a:xfrm>
        </p:spPr>
        <p:txBody>
          <a:bodyPr/>
          <a:lstStyle/>
          <a:p>
            <a:r>
              <a:rPr lang="fi-FI" b="1"/>
              <a:t>Nivelet ja jänteet</a:t>
            </a:r>
          </a:p>
          <a:p>
            <a:pPr lvl="1"/>
            <a:r>
              <a:rPr lang="fi-FI" sz="2800"/>
              <a:t>Ylläpitää liikkuvuutta</a:t>
            </a:r>
          </a:p>
          <a:p>
            <a:pPr lvl="1"/>
            <a:r>
              <a:rPr lang="fi-FI" sz="2800"/>
              <a:t>Vähentää vammautumisriskiä</a:t>
            </a:r>
          </a:p>
          <a:p>
            <a:r>
              <a:rPr lang="fi-FI" b="1"/>
              <a:t>Luusto</a:t>
            </a:r>
          </a:p>
          <a:p>
            <a:pPr lvl="1"/>
            <a:r>
              <a:rPr lang="fi-FI" sz="2800"/>
              <a:t>Luusto uudistuu ja vahvistuu</a:t>
            </a:r>
          </a:p>
          <a:p>
            <a:pPr lvl="1"/>
            <a:r>
              <a:rPr lang="fi-FI" sz="2800"/>
              <a:t>Luuliikunta: tärähdykset, suunnan muutokset</a:t>
            </a:r>
          </a:p>
          <a:p>
            <a:r>
              <a:rPr lang="fi-FI" b="1"/>
              <a:t>Aivot ja hermosto</a:t>
            </a:r>
          </a:p>
          <a:p>
            <a:pPr lvl="1"/>
            <a:r>
              <a:rPr lang="fi-FI" sz="2800"/>
              <a:t>Aivojen eri osien yhteistyö tehostuu</a:t>
            </a:r>
          </a:p>
          <a:p>
            <a:pPr lvl="1"/>
            <a:r>
              <a:rPr lang="fi-FI" sz="2800"/>
              <a:t>Parantaa unta</a:t>
            </a:r>
          </a:p>
          <a:p>
            <a:endParaRPr lang="fi-FI"/>
          </a:p>
        </p:txBody>
      </p:sp>
      <p:pic>
        <p:nvPicPr>
          <p:cNvPr id="25" name="Kuva 2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E5208ED-62B6-449D-BD87-9472999E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81256720-67DB-4490-B08A-2885F93C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0" name="Tekstiruutu 29">
            <a:extLst>
              <a:ext uri="{FF2B5EF4-FFF2-40B4-BE49-F238E27FC236}">
                <a16:creationId xmlns:a16="http://schemas.microsoft.com/office/drawing/2014/main" id="{D706D72D-F23B-438A-AAEB-FBD16C3C11E9}"/>
              </a:ext>
            </a:extLst>
          </p:cNvPr>
          <p:cNvSpPr txBox="1"/>
          <p:nvPr/>
        </p:nvSpPr>
        <p:spPr>
          <a:xfrm rot="5400000">
            <a:off x="9661524" y="3544567"/>
            <a:ext cx="4329430" cy="28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Unsplash.com/Axel </a:t>
            </a:r>
            <a:r>
              <a:rPr lang="en-US" sz="1400" err="1">
                <a:latin typeface="Abadi Extra Light" panose="020B0604020202020204" pitchFamily="34" charset="0"/>
              </a:rPr>
              <a:t>Bimashanda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BABB8-BE89-4C1E-8BD5-2704B378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5" y="1040342"/>
            <a:ext cx="7077075" cy="75149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err="1"/>
              <a:t>Liikunnasta</a:t>
            </a:r>
            <a:r>
              <a:rPr lang="en-US" sz="4000" b="1"/>
              <a:t> </a:t>
            </a:r>
            <a:r>
              <a:rPr lang="en-US" sz="4000" b="1" err="1"/>
              <a:t>psyykkistä</a:t>
            </a:r>
            <a:r>
              <a:rPr lang="en-US" sz="4000" b="1"/>
              <a:t> </a:t>
            </a:r>
            <a:r>
              <a:rPr lang="en-US" sz="4000" b="1" err="1"/>
              <a:t>hyvinvointia</a:t>
            </a:r>
            <a:endParaRPr lang="en-US" sz="4000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013B52-C203-422C-B3C7-FEC0EC4BF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352676"/>
            <a:ext cx="6586489" cy="387114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Vaikutukset</a:t>
            </a:r>
            <a:r>
              <a:rPr lang="en-US" dirty="0"/>
              <a:t> </a:t>
            </a:r>
            <a:r>
              <a:rPr lang="en-US" dirty="0" err="1"/>
              <a:t>yksilöllisiä</a:t>
            </a:r>
            <a:endParaRPr lang="en-US" dirty="0"/>
          </a:p>
          <a:p>
            <a:pPr lvl="1"/>
            <a:r>
              <a:rPr lang="en-US" sz="2800" dirty="0" err="1"/>
              <a:t>Parantaa</a:t>
            </a:r>
            <a:r>
              <a:rPr lang="en-US" sz="2800" dirty="0"/>
              <a:t> </a:t>
            </a:r>
            <a:r>
              <a:rPr lang="en-US" sz="2800" dirty="0" err="1"/>
              <a:t>itsetuntemusta</a:t>
            </a:r>
            <a:endParaRPr lang="en-US" sz="2800" dirty="0"/>
          </a:p>
          <a:p>
            <a:pPr lvl="1"/>
            <a:r>
              <a:rPr lang="en-US" sz="2800" dirty="0" err="1"/>
              <a:t>Aktivoi</a:t>
            </a:r>
            <a:r>
              <a:rPr lang="en-US" sz="2800" dirty="0"/>
              <a:t> </a:t>
            </a:r>
            <a:r>
              <a:rPr lang="en-US" sz="2800" dirty="0" err="1"/>
              <a:t>aivoja</a:t>
            </a:r>
            <a:r>
              <a:rPr lang="en-US" sz="2800" dirty="0"/>
              <a:t>, </a:t>
            </a:r>
            <a:r>
              <a:rPr lang="en-US" sz="2800" dirty="0" err="1"/>
              <a:t>lisää</a:t>
            </a:r>
            <a:r>
              <a:rPr lang="en-US" sz="2800" dirty="0"/>
              <a:t> </a:t>
            </a:r>
            <a:r>
              <a:rPr lang="en-US" sz="2800" dirty="0" err="1" smtClean="0"/>
              <a:t>vireyttä</a:t>
            </a:r>
            <a:endParaRPr lang="en-US" sz="2800" dirty="0" smtClean="0"/>
          </a:p>
          <a:p>
            <a:pPr lvl="1"/>
            <a:r>
              <a:rPr lang="en-US" sz="2800" dirty="0" err="1" smtClean="0"/>
              <a:t>Parantaa</a:t>
            </a:r>
            <a:r>
              <a:rPr lang="en-US" sz="2800" dirty="0" smtClean="0"/>
              <a:t> </a:t>
            </a:r>
            <a:r>
              <a:rPr lang="en-US" sz="2800" dirty="0" err="1" smtClean="0"/>
              <a:t>unen</a:t>
            </a:r>
            <a:r>
              <a:rPr lang="en-US" sz="2800" dirty="0" smtClean="0"/>
              <a:t> </a:t>
            </a:r>
            <a:r>
              <a:rPr lang="en-US" sz="2800" dirty="0" err="1" smtClean="0"/>
              <a:t>laatua</a:t>
            </a:r>
            <a:endParaRPr lang="en-US" sz="2800" dirty="0"/>
          </a:p>
          <a:p>
            <a:pPr lvl="1"/>
            <a:r>
              <a:rPr lang="en-US" sz="2800" dirty="0" err="1"/>
              <a:t>Tehostaa</a:t>
            </a:r>
            <a:r>
              <a:rPr lang="en-US" sz="2800" dirty="0"/>
              <a:t> </a:t>
            </a:r>
            <a:r>
              <a:rPr lang="en-US" sz="2800" dirty="0" err="1"/>
              <a:t>oppimiskykyä</a:t>
            </a:r>
            <a:endParaRPr lang="en-US" sz="2800" dirty="0"/>
          </a:p>
          <a:p>
            <a:pPr lvl="1"/>
            <a:r>
              <a:rPr lang="en-US" sz="2800" dirty="0" err="1"/>
              <a:t>Auttaa</a:t>
            </a:r>
            <a:r>
              <a:rPr lang="en-US" sz="2800" dirty="0"/>
              <a:t> </a:t>
            </a:r>
            <a:r>
              <a:rPr lang="en-US" sz="2800" dirty="0" err="1"/>
              <a:t>rentoutumaan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err="1"/>
              <a:t>Tuo</a:t>
            </a:r>
            <a:r>
              <a:rPr lang="en-US" sz="2800" dirty="0"/>
              <a:t> </a:t>
            </a:r>
            <a:r>
              <a:rPr lang="en-US" sz="2800" dirty="0" err="1"/>
              <a:t>hyvää</a:t>
            </a:r>
            <a:r>
              <a:rPr lang="en-US" sz="2800" dirty="0"/>
              <a:t> </a:t>
            </a:r>
            <a:r>
              <a:rPr lang="en-US" sz="2800" dirty="0" err="1"/>
              <a:t>oloa</a:t>
            </a:r>
            <a:endParaRPr lang="en-US" sz="2800" dirty="0"/>
          </a:p>
          <a:p>
            <a:pPr lvl="1"/>
            <a:r>
              <a:rPr lang="en-US" sz="2800" dirty="0" err="1"/>
              <a:t>Kehittää</a:t>
            </a:r>
            <a:r>
              <a:rPr lang="en-US" sz="2800" dirty="0"/>
              <a:t> </a:t>
            </a:r>
            <a:r>
              <a:rPr lang="en-US" sz="2800" dirty="0" err="1"/>
              <a:t>paineensietokykyä</a:t>
            </a:r>
            <a:endParaRPr lang="en-US" sz="2800" dirty="0"/>
          </a:p>
          <a:p>
            <a:pPr lvl="1"/>
            <a:r>
              <a:rPr lang="en-US" sz="2800" dirty="0" err="1"/>
              <a:t>Tarjoaa</a:t>
            </a:r>
            <a:r>
              <a:rPr lang="en-US" sz="2800" dirty="0"/>
              <a:t> </a:t>
            </a:r>
            <a:r>
              <a:rPr lang="en-US" sz="2800" dirty="0" err="1" smtClean="0"/>
              <a:t>elämyksiä</a:t>
            </a:r>
            <a:endParaRPr lang="en-US" sz="2800" dirty="0" smtClean="0"/>
          </a:p>
          <a:p>
            <a:pPr lvl="1"/>
            <a:r>
              <a:rPr lang="en-US" sz="2800" dirty="0" err="1" smtClean="0"/>
              <a:t>Lievittää</a:t>
            </a:r>
            <a:r>
              <a:rPr lang="en-US" sz="2800" dirty="0" smtClean="0"/>
              <a:t> </a:t>
            </a:r>
            <a:r>
              <a:rPr lang="en-US" sz="2800" dirty="0" err="1" smtClean="0"/>
              <a:t>stressiä</a:t>
            </a:r>
            <a:endParaRPr lang="en-US" sz="2800" dirty="0" smtClean="0"/>
          </a:p>
          <a:p>
            <a:pPr lvl="1"/>
            <a:r>
              <a:rPr lang="en-US" sz="2800" dirty="0" err="1" smtClean="0"/>
              <a:t>Ilo</a:t>
            </a:r>
            <a:r>
              <a:rPr lang="en-US" sz="2800" dirty="0" smtClean="0"/>
              <a:t> ja </a:t>
            </a:r>
            <a:r>
              <a:rPr lang="en-US" sz="2800" dirty="0" err="1" smtClean="0"/>
              <a:t>nautinto</a:t>
            </a:r>
            <a:endParaRPr lang="en-US" sz="28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pic>
        <p:nvPicPr>
          <p:cNvPr id="12" name="Sisällön paikkamerkki 11" descr="Kuva, joka sisältää kohteen ruoho, henkilö, urheilu, sumea&#10;&#10;Kuvaus luotu automaattisesti">
            <a:extLst>
              <a:ext uri="{FF2B5EF4-FFF2-40B4-BE49-F238E27FC236}">
                <a16:creationId xmlns:a16="http://schemas.microsoft.com/office/drawing/2014/main" id="{7FA750C8-5707-4714-8B2D-C7445410D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BB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AB7F9BF-4006-4A44-9537-5E6DB736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27EBE9B-F078-4AA4-9847-2787C61C1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B5B70625-4734-4CF5-ACF6-F571CC647A70}"/>
              </a:ext>
            </a:extLst>
          </p:cNvPr>
          <p:cNvSpPr txBox="1"/>
          <p:nvPr/>
        </p:nvSpPr>
        <p:spPr>
          <a:xfrm rot="5400000">
            <a:off x="2482724" y="4613070"/>
            <a:ext cx="463557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</a:t>
            </a:r>
            <a:r>
              <a:rPr lang="en-US" sz="1400" err="1">
                <a:latin typeface="Abadi Extra Light" panose="020B0604020202020204" pitchFamily="34" charset="0"/>
              </a:rPr>
              <a:t>andrew</a:t>
            </a:r>
            <a:r>
              <a:rPr lang="en-US" sz="1400">
                <a:latin typeface="Abadi Extra Light" panose="020B0604020202020204" pitchFamily="34" charset="0"/>
              </a:rPr>
              <a:t> </a:t>
            </a:r>
            <a:r>
              <a:rPr lang="en-US" sz="1400" err="1">
                <a:latin typeface="Abadi Extra Light" panose="020B0604020202020204" pitchFamily="34" charset="0"/>
              </a:rPr>
              <a:t>dinh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B71937-91DF-4475-85CF-A489A8C8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61" y="325369"/>
            <a:ext cx="5226267" cy="17922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 err="1"/>
              <a:t>Liikunnasta</a:t>
            </a:r>
            <a:r>
              <a:rPr lang="en-US" sz="4200" b="1" dirty="0"/>
              <a:t> </a:t>
            </a:r>
            <a:r>
              <a:rPr lang="en-US" sz="4200" b="1" dirty="0" err="1"/>
              <a:t>sosiaalista</a:t>
            </a:r>
            <a:r>
              <a:rPr lang="en-US" sz="4200" b="1" dirty="0"/>
              <a:t> </a:t>
            </a:r>
            <a:r>
              <a:rPr lang="en-US" sz="4200" b="1" dirty="0" err="1"/>
              <a:t>hyvinvointia</a:t>
            </a:r>
            <a:endParaRPr lang="en-US" sz="4200" b="1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D2D38C-4687-49E3-B167-5EAE86657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72" y="2734346"/>
            <a:ext cx="5413919" cy="375057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en-US" sz="3800" dirty="0" err="1"/>
              <a:t>Tarjoaa</a:t>
            </a:r>
            <a:r>
              <a:rPr lang="en-US" sz="3800" dirty="0"/>
              <a:t> </a:t>
            </a:r>
            <a:r>
              <a:rPr lang="en-US" sz="3800" dirty="0" err="1"/>
              <a:t>mahdollisuuksia</a:t>
            </a:r>
            <a:r>
              <a:rPr lang="en-US" sz="3800" dirty="0"/>
              <a:t> </a:t>
            </a:r>
            <a:r>
              <a:rPr lang="en-US" sz="3800" dirty="0" err="1"/>
              <a:t>ystävyyteen</a:t>
            </a:r>
            <a:r>
              <a:rPr lang="en-US" sz="3800" dirty="0"/>
              <a:t> ja </a:t>
            </a:r>
            <a:r>
              <a:rPr lang="en-US" sz="3800" dirty="0" err="1" smtClean="0"/>
              <a:t>yhteisöllisyyteen</a:t>
            </a:r>
            <a:r>
              <a:rPr lang="en-US" sz="3800" dirty="0" smtClean="0"/>
              <a:t>, </a:t>
            </a:r>
            <a:r>
              <a:rPr lang="en-US" sz="3800" dirty="0" err="1" smtClean="0"/>
              <a:t>yhteishenki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 err="1"/>
              <a:t>Kehittää</a:t>
            </a:r>
            <a:r>
              <a:rPr lang="en-US" sz="3800" dirty="0"/>
              <a:t> </a:t>
            </a:r>
            <a:r>
              <a:rPr lang="en-US" sz="3800" dirty="0" err="1"/>
              <a:t>tunne</a:t>
            </a:r>
            <a:r>
              <a:rPr lang="en-US" sz="3800" dirty="0"/>
              <a:t>- ja </a:t>
            </a:r>
            <a:r>
              <a:rPr lang="en-US" sz="3800" dirty="0" err="1"/>
              <a:t>vuorovaikutustaitoja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 err="1"/>
              <a:t>Opettaa</a:t>
            </a:r>
            <a:r>
              <a:rPr lang="en-US" sz="3800" dirty="0"/>
              <a:t> </a:t>
            </a:r>
            <a:r>
              <a:rPr lang="en-US" sz="3800" dirty="0" err="1"/>
              <a:t>kunnioittamaan</a:t>
            </a:r>
            <a:r>
              <a:rPr lang="en-US" sz="3800" dirty="0"/>
              <a:t> </a:t>
            </a:r>
            <a:r>
              <a:rPr lang="en-US" sz="3800" dirty="0" err="1"/>
              <a:t>yhteisiä</a:t>
            </a:r>
            <a:r>
              <a:rPr lang="en-US" sz="3800" dirty="0"/>
              <a:t> </a:t>
            </a:r>
            <a:r>
              <a:rPr lang="en-US" sz="3800" dirty="0" err="1"/>
              <a:t>sääntöjä</a:t>
            </a:r>
            <a:r>
              <a:rPr lang="en-US" sz="3800" dirty="0"/>
              <a:t> ja </a:t>
            </a:r>
            <a:r>
              <a:rPr lang="en-US" sz="3800" dirty="0" err="1"/>
              <a:t>huomioimaan</a:t>
            </a:r>
            <a:r>
              <a:rPr lang="en-US" sz="3800" dirty="0"/>
              <a:t> </a:t>
            </a:r>
            <a:r>
              <a:rPr lang="en-US" sz="3800" dirty="0" err="1" smtClean="0"/>
              <a:t>muita</a:t>
            </a:r>
            <a:endParaRPr lang="en-US" sz="3800" dirty="0" smtClean="0"/>
          </a:p>
          <a:p>
            <a:endParaRPr lang="en-US" sz="3800" dirty="0"/>
          </a:p>
          <a:p>
            <a:r>
              <a:rPr lang="en-US" sz="3800" dirty="0" err="1" smtClean="0"/>
              <a:t>Vastuunotto</a:t>
            </a:r>
            <a:r>
              <a:rPr lang="en-US" sz="3800" dirty="0" smtClean="0"/>
              <a:t> </a:t>
            </a:r>
            <a:r>
              <a:rPr lang="en-US" sz="3800" dirty="0" err="1" smtClean="0"/>
              <a:t>itsestä</a:t>
            </a:r>
            <a:r>
              <a:rPr lang="en-US" sz="3800" dirty="0" smtClean="0"/>
              <a:t> ja </a:t>
            </a:r>
            <a:r>
              <a:rPr lang="en-US" sz="3800" dirty="0" err="1" smtClean="0"/>
              <a:t>muista</a:t>
            </a:r>
            <a:endParaRPr lang="en-US" sz="3800" dirty="0" smtClean="0"/>
          </a:p>
          <a:p>
            <a:endParaRPr lang="en-US" sz="3800" dirty="0"/>
          </a:p>
          <a:p>
            <a:r>
              <a:rPr lang="en-US" sz="3800" dirty="0" err="1" smtClean="0"/>
              <a:t>Opettaa</a:t>
            </a:r>
            <a:r>
              <a:rPr lang="en-US" sz="3800" dirty="0" smtClean="0"/>
              <a:t> </a:t>
            </a:r>
            <a:r>
              <a:rPr lang="en-US" sz="3800" dirty="0" err="1" smtClean="0"/>
              <a:t>sietämään</a:t>
            </a:r>
            <a:r>
              <a:rPr lang="en-US" sz="3800" dirty="0" smtClean="0"/>
              <a:t> </a:t>
            </a:r>
            <a:r>
              <a:rPr lang="en-US" sz="3800" dirty="0" err="1" smtClean="0"/>
              <a:t>pettymyksiä</a:t>
            </a:r>
            <a:endParaRPr lang="en-US" sz="3800" dirty="0"/>
          </a:p>
          <a:p>
            <a:pPr marL="0" indent="0">
              <a:buNone/>
            </a:pPr>
            <a:endParaRPr lang="en-US" dirty="0"/>
          </a:p>
          <a:p>
            <a:endParaRPr lang="en-US" sz="2200" dirty="0"/>
          </a:p>
        </p:txBody>
      </p:sp>
      <p:pic>
        <p:nvPicPr>
          <p:cNvPr id="8" name="Sisällön paikkamerkki 7" descr="Kuva, joka sisältää kohteen taivas, ulko, vesi, henkilö&#10;&#10;Kuvaus luotu automaattisesti">
            <a:extLst>
              <a:ext uri="{FF2B5EF4-FFF2-40B4-BE49-F238E27FC236}">
                <a16:creationId xmlns:a16="http://schemas.microsoft.com/office/drawing/2014/main" id="{69762F57-E109-424F-8703-5132EB598C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941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4FF0ABA-823F-45B5-8C95-7EF06C95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A7318AF-EAAF-4713-97D4-ECF5A6A2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0B6D154-15AE-46BE-83B9-743E9E7DC0FD}"/>
              </a:ext>
            </a:extLst>
          </p:cNvPr>
          <p:cNvSpPr txBox="1"/>
          <p:nvPr/>
        </p:nvSpPr>
        <p:spPr>
          <a:xfrm>
            <a:off x="2157512" y="6429375"/>
            <a:ext cx="371941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Martin </a:t>
            </a:r>
            <a:r>
              <a:rPr lang="en-US" sz="1400" err="1">
                <a:latin typeface="Abadi Extra Light" panose="020B0604020202020204" pitchFamily="34" charset="0"/>
              </a:rPr>
              <a:t>Magnemyr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9597DD-107F-4DBB-BA0C-B9D1D562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04" y="1976549"/>
            <a:ext cx="5672670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Liikkumisen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suositukset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18 – 65 v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33383F-89E2-4584-8BC4-54E42346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875" y="2790237"/>
            <a:ext cx="5672666" cy="3896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err="1"/>
              <a:t>Viikottain</a:t>
            </a:r>
            <a:r>
              <a:rPr lang="en-US" sz="2400" b="1"/>
              <a:t> </a:t>
            </a:r>
            <a:r>
              <a:rPr lang="en-US" sz="2400" b="1" err="1"/>
              <a:t>vähintään</a:t>
            </a:r>
            <a:endParaRPr lang="en-US" sz="2400" b="1"/>
          </a:p>
          <a:p>
            <a:r>
              <a:rPr lang="en-US" sz="2400" err="1"/>
              <a:t>Lihaskuntoa</a:t>
            </a:r>
            <a:r>
              <a:rPr lang="en-US" sz="2400"/>
              <a:t> ja </a:t>
            </a:r>
            <a:r>
              <a:rPr lang="en-US" sz="2400" err="1"/>
              <a:t>liikehallintaa</a:t>
            </a:r>
            <a:r>
              <a:rPr lang="en-US" sz="2400"/>
              <a:t> 2 </a:t>
            </a:r>
            <a:r>
              <a:rPr lang="en-US" sz="2400" err="1"/>
              <a:t>kertaa</a:t>
            </a:r>
            <a:r>
              <a:rPr lang="en-US" sz="2400"/>
              <a:t> </a:t>
            </a:r>
          </a:p>
          <a:p>
            <a:r>
              <a:rPr lang="en-US" sz="2400" err="1"/>
              <a:t>Rasittavaa</a:t>
            </a:r>
            <a:r>
              <a:rPr lang="en-US" sz="2400"/>
              <a:t> 1 t 15 min / </a:t>
            </a:r>
            <a:r>
              <a:rPr lang="en-US" sz="2400" err="1"/>
              <a:t>Reipasta</a:t>
            </a:r>
            <a:r>
              <a:rPr lang="en-US" sz="2400"/>
              <a:t> 2 t 30 min</a:t>
            </a:r>
          </a:p>
          <a:p>
            <a:pPr marL="0"/>
            <a:endParaRPr lang="en-US" sz="2400"/>
          </a:p>
          <a:p>
            <a:r>
              <a:rPr lang="en-US" sz="2400" err="1"/>
              <a:t>Mahdollisimman</a:t>
            </a:r>
            <a:r>
              <a:rPr lang="en-US" sz="2400"/>
              <a:t> </a:t>
            </a:r>
            <a:r>
              <a:rPr lang="en-US" sz="2400" err="1"/>
              <a:t>usein</a:t>
            </a:r>
            <a:r>
              <a:rPr lang="en-US" sz="2400"/>
              <a:t> </a:t>
            </a:r>
            <a:r>
              <a:rPr lang="en-US" sz="2400" err="1"/>
              <a:t>kevyttä</a:t>
            </a:r>
            <a:r>
              <a:rPr lang="en-US" sz="2400"/>
              <a:t> </a:t>
            </a:r>
            <a:r>
              <a:rPr lang="en-US" sz="2400" err="1"/>
              <a:t>liikuskelua</a:t>
            </a:r>
            <a:endParaRPr lang="en-US" sz="2400"/>
          </a:p>
          <a:p>
            <a:r>
              <a:rPr lang="en-US" sz="2400" err="1"/>
              <a:t>Aina</a:t>
            </a:r>
            <a:r>
              <a:rPr lang="en-US" sz="2400"/>
              <a:t> </a:t>
            </a:r>
            <a:r>
              <a:rPr lang="en-US" sz="2400" err="1"/>
              <a:t>kun</a:t>
            </a:r>
            <a:r>
              <a:rPr lang="en-US" sz="2400"/>
              <a:t> </a:t>
            </a:r>
            <a:r>
              <a:rPr lang="en-US" sz="2400" err="1"/>
              <a:t>voi</a:t>
            </a:r>
            <a:r>
              <a:rPr lang="en-US" sz="2400"/>
              <a:t> </a:t>
            </a:r>
            <a:r>
              <a:rPr lang="en-US" sz="2400" err="1"/>
              <a:t>taukoja</a:t>
            </a:r>
            <a:r>
              <a:rPr lang="en-US" sz="2400"/>
              <a:t> </a:t>
            </a:r>
            <a:r>
              <a:rPr lang="en-US" sz="2400" err="1"/>
              <a:t>paikallaanoloon</a:t>
            </a:r>
            <a:endParaRPr lang="en-US" sz="2400"/>
          </a:p>
          <a:p>
            <a:r>
              <a:rPr lang="en-US" sz="2400" err="1"/>
              <a:t>Riittävästi</a:t>
            </a:r>
            <a:r>
              <a:rPr lang="en-US" sz="2400"/>
              <a:t> </a:t>
            </a:r>
            <a:r>
              <a:rPr lang="en-US" sz="2400" err="1"/>
              <a:t>palauttavaa</a:t>
            </a:r>
            <a:r>
              <a:rPr lang="en-US" sz="2400"/>
              <a:t> </a:t>
            </a:r>
            <a:r>
              <a:rPr lang="en-US" sz="2400" err="1"/>
              <a:t>unta</a:t>
            </a:r>
            <a:endParaRPr lang="en-US" sz="2400"/>
          </a:p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54A2068-0556-4832-A5F2-D6F8A97C7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86" r="1026" b="-3"/>
          <a:stretch/>
        </p:blipFill>
        <p:spPr>
          <a:xfrm>
            <a:off x="6775641" y="608402"/>
            <a:ext cx="5416355" cy="551871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uva 17">
            <a:extLst>
              <a:ext uri="{FF2B5EF4-FFF2-40B4-BE49-F238E27FC236}">
                <a16:creationId xmlns:a16="http://schemas.microsoft.com/office/drawing/2014/main" id="{215FFDB2-3E81-4D56-A320-4E7E6A792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96A86D2-E92C-456D-A1FA-E8A3F4E9E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F159C23-07CB-4BAA-A8C2-50DDB65FBA9D}"/>
              </a:ext>
            </a:extLst>
          </p:cNvPr>
          <p:cNvSpPr/>
          <p:nvPr/>
        </p:nvSpPr>
        <p:spPr>
          <a:xfrm>
            <a:off x="6756968" y="1828800"/>
            <a:ext cx="23542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535670" y="261937"/>
            <a:ext cx="842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Terveysliikunta on säännöllistä fyysistä aktiivisuutta, joka tuottaa selvää terveyshyötyä, ilman liikuntaan liittyviä mahdollisia riskejä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2803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5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iruutu 1"/>
          <p:cNvSpPr txBox="1">
            <a:spLocks noChangeArrowheads="1"/>
          </p:cNvSpPr>
          <p:nvPr/>
        </p:nvSpPr>
        <p:spPr bwMode="auto">
          <a:xfrm>
            <a:off x="2711451" y="404813"/>
            <a:ext cx="5400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3600" b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LAPSET JA NUORET:</a:t>
            </a:r>
          </a:p>
        </p:txBody>
      </p:sp>
      <p:sp>
        <p:nvSpPr>
          <p:cNvPr id="3" name="Ellipsi 2"/>
          <p:cNvSpPr/>
          <p:nvPr/>
        </p:nvSpPr>
        <p:spPr>
          <a:xfrm>
            <a:off x="2711450" y="1196975"/>
            <a:ext cx="3455988" cy="216058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Ole fyysisesti aktiivinen </a:t>
            </a:r>
            <a:r>
              <a:rPr lang="fi-FI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väh</a:t>
            </a:r>
            <a:r>
              <a:rPr lang="fi-FI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fi-FI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tunnin</a:t>
            </a:r>
            <a:r>
              <a:rPr lang="fi-FI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ajan päivässä</a:t>
            </a:r>
          </a:p>
        </p:txBody>
      </p:sp>
      <p:sp>
        <p:nvSpPr>
          <p:cNvPr id="4" name="Ellipsi 3"/>
          <p:cNvSpPr/>
          <p:nvPr/>
        </p:nvSpPr>
        <p:spPr>
          <a:xfrm>
            <a:off x="6223001" y="1233488"/>
            <a:ext cx="3311525" cy="208756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Sekä kohtuullisen kuormittavaa että rasittavaa liikuntaa</a:t>
            </a:r>
          </a:p>
        </p:txBody>
      </p:sp>
      <p:sp>
        <p:nvSpPr>
          <p:cNvPr id="5" name="Ellipsi 4"/>
          <p:cNvSpPr/>
          <p:nvPr/>
        </p:nvSpPr>
        <p:spPr>
          <a:xfrm>
            <a:off x="4656139" y="3090863"/>
            <a:ext cx="3095625" cy="1922462"/>
          </a:xfrm>
          <a:prstGeom prst="ellipse">
            <a:avLst/>
          </a:prstGeom>
          <a:solidFill>
            <a:srgbClr val="E7A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Kuormita lihaksia ja luita </a:t>
            </a:r>
            <a:r>
              <a:rPr lang="fi-FI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kolmesti </a:t>
            </a:r>
            <a:r>
              <a:rPr lang="fi-FI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viikossa</a:t>
            </a:r>
          </a:p>
        </p:txBody>
      </p:sp>
      <p:sp>
        <p:nvSpPr>
          <p:cNvPr id="6" name="Ellipsi 5"/>
          <p:cNvSpPr/>
          <p:nvPr/>
        </p:nvSpPr>
        <p:spPr>
          <a:xfrm>
            <a:off x="4656139" y="5138739"/>
            <a:ext cx="3095625" cy="1633537"/>
          </a:xfrm>
          <a:prstGeom prst="ellipse">
            <a:avLst/>
          </a:prstGeom>
          <a:solidFill>
            <a:srgbClr val="DDB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Pitkäaikaista passiivisuutta tulisi välttää</a:t>
            </a:r>
          </a:p>
        </p:txBody>
      </p:sp>
      <p:sp>
        <p:nvSpPr>
          <p:cNvPr id="7" name="Kuvaselitepilvi 6"/>
          <p:cNvSpPr/>
          <p:nvPr/>
        </p:nvSpPr>
        <p:spPr>
          <a:xfrm>
            <a:off x="8112126" y="549275"/>
            <a:ext cx="2555875" cy="844550"/>
          </a:xfrm>
          <a:prstGeom prst="cloudCallout">
            <a:avLst>
              <a:gd name="adj1" fmla="val -10805"/>
              <a:gd name="adj2" fmla="val 7379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prstClr val="black"/>
                </a:solidFill>
                <a:latin typeface="Comic Sans MS" panose="030F0702030302020204" pitchFamily="66" charset="0"/>
              </a:rPr>
              <a:t>Monipuolisuus</a:t>
            </a:r>
          </a:p>
        </p:txBody>
      </p:sp>
      <p:sp>
        <p:nvSpPr>
          <p:cNvPr id="2" name="Kuvaselitepilvi 1"/>
          <p:cNvSpPr/>
          <p:nvPr/>
        </p:nvSpPr>
        <p:spPr>
          <a:xfrm>
            <a:off x="10058399" y="1538287"/>
            <a:ext cx="1688123" cy="1161069"/>
          </a:xfrm>
          <a:prstGeom prst="cloudCallout">
            <a:avLst>
              <a:gd name="adj1" fmla="val -81184"/>
              <a:gd name="adj2" fmla="val 16174"/>
            </a:avLst>
          </a:prstGeom>
          <a:solidFill>
            <a:srgbClr val="35EB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solidFill>
                  <a:schemeClr val="tx1"/>
                </a:solidFill>
              </a:rPr>
              <a:t>Väh.3 x viikossa</a:t>
            </a: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5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919289" y="765176"/>
            <a:ext cx="8359775" cy="587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Kuntoliikunnan tavoitteena on kehittää jotakin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FYYSISEN KUNNON</a:t>
            </a:r>
            <a:r>
              <a:rPr lang="fi-FI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osa-aluetta: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KESTÄVYYS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Peruskestävyys (50-60%max)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Vauhtikestävyys (65-85%max)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Maksimikestävyys (90-95%max)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VOIMA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Kestovoima (0-50%max)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Nopeusvoima (30-80%max)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Maksimivoima (80-100%max)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NOPEUS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Maksiminopeus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Nopeuskestävyys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TAITAVUUS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NOTKEUS</a:t>
            </a:r>
          </a:p>
        </p:txBody>
      </p:sp>
      <p:pic>
        <p:nvPicPr>
          <p:cNvPr id="13315" name="Picture 2" descr="Kuvahaun tulos haulle fyysinen ku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2565400"/>
            <a:ext cx="26685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3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91744" y="476672"/>
            <a:ext cx="6495256" cy="792088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dirty="0" smtClean="0"/>
              <a:t>Liikkeen perusta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2128838" y="1782764"/>
            <a:ext cx="81518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Ajatus toiminnasta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Aivoista lähtee supistumiskäsky sähköisenä impulssina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Impulssi etenee selkäytimeen, josta selkäydinhermon liikehermosäiettä pitkin kohti lihassoluja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Lihassolujen luona liikehermosäie haarautuu useaan yksittäiseen lihassoluun (</a:t>
            </a:r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MOTORINEN YKSIKKÖ)</a:t>
            </a:r>
            <a:endParaRPr lang="fi-FI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Impulssi saa aikaan lihassolun </a:t>
            </a:r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aktiini- ja myosiinisäikeiden 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liukumisen toistensa lomiin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Lihassupistus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fi-FI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MOTORINEN YKSIKKÖ TOIMII ”KAIKKI TAI EI MITÄÄN PERIAATTEELLA</a:t>
            </a:r>
            <a:r>
              <a:rPr lang="fi-FI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fi-FI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"/>
            <a:ext cx="2095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9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rta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irta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8B93EA-C793-4EE4-9F83-FA175A18CE2F}">
  <ds:schemaRefs>
    <ds:schemaRef ds:uri="48e8df33-a090-4ce7-a58b-5234ff1e6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3FD910-87DC-4AEB-B033-7F5724C3E60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8e8df33-a090-4ce7-a58b-5234ff1e67e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A034BD-5446-490C-A210-69307AF3BB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642</Words>
  <Application>Microsoft Office PowerPoint</Application>
  <PresentationFormat>Laajakuva</PresentationFormat>
  <Paragraphs>178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8" baseType="lpstr">
      <vt:lpstr>Abadi Extra Light</vt:lpstr>
      <vt:lpstr>Arial</vt:lpstr>
      <vt:lpstr>Calibri</vt:lpstr>
      <vt:lpstr>Calibri Light</vt:lpstr>
      <vt:lpstr>Comic Sans MS</vt:lpstr>
      <vt:lpstr>Constantia</vt:lpstr>
      <vt:lpstr>Wingdings</vt:lpstr>
      <vt:lpstr>Wingdings 2</vt:lpstr>
      <vt:lpstr>Office-teema</vt:lpstr>
      <vt:lpstr>Virta</vt:lpstr>
      <vt:lpstr>Liikunnasta terveyttä</vt:lpstr>
      <vt:lpstr>Liikunnan fyysisiä terveyshyötyjä</vt:lpstr>
      <vt:lpstr>Liikunnasta psyykkistä hyvinvointia</vt:lpstr>
      <vt:lpstr>Liikunnasta sosiaalista hyvinvointia</vt:lpstr>
      <vt:lpstr>Liikkumisen suositukset 18 – 65 v</vt:lpstr>
      <vt:lpstr>PowerPoint-esitys</vt:lpstr>
      <vt:lpstr>PowerPoint-esitys</vt:lpstr>
      <vt:lpstr>PowerPoint-esitys</vt:lpstr>
      <vt:lpstr>Liikkeen perusta</vt:lpstr>
      <vt:lpstr>Kestävyyskunto – hapenotto keuhkoihin + kulkeutuminen lihaksiin</vt:lpstr>
      <vt:lpstr>Säännöllisen harjoittelun vaikutukset kehossa</vt:lpstr>
      <vt:lpstr>Lihaskunto</vt:lpstr>
      <vt:lpstr>Liikehallinta</vt:lpstr>
      <vt:lpstr>Säännöllisen harjoittelun vaikutukset kehossa</vt:lpstr>
      <vt:lpstr>Harjoittelun periaatteet</vt:lpstr>
      <vt:lpstr>Liiallinen istuminen heikentää terveyttä</vt:lpstr>
      <vt:lpstr>Lisää liikkumista koulupäivään</vt:lpstr>
      <vt:lpstr>Tauota paikallaanoloa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Liikunnasta terveyttä</dc:title>
  <dc:creator>Paula</dc:creator>
  <cp:lastModifiedBy>Löfström Leena</cp:lastModifiedBy>
  <cp:revision>8</cp:revision>
  <dcterms:created xsi:type="dcterms:W3CDTF">2021-01-12T15:36:47Z</dcterms:created>
  <dcterms:modified xsi:type="dcterms:W3CDTF">2021-10-19T12:37:08Z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