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sldIdLst>
    <p:sldId id="256" r:id="rId6"/>
    <p:sldId id="261" r:id="rId7"/>
    <p:sldId id="258" r:id="rId8"/>
    <p:sldId id="259" r:id="rId9"/>
    <p:sldId id="260" r:id="rId10"/>
    <p:sldId id="268" r:id="rId11"/>
    <p:sldId id="275" r:id="rId12"/>
    <p:sldId id="270" r:id="rId13"/>
    <p:sldId id="263" r:id="rId14"/>
    <p:sldId id="278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E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fström Leena" userId="1a386c4d-4ebf-4de0-8ffe-0d74508ed4b6" providerId="ADAL" clId="{2102CA33-7896-4CF4-856F-E57AD453801F}"/>
    <pc:docChg chg="delSld">
      <pc:chgData name="Löfström Leena" userId="1a386c4d-4ebf-4de0-8ffe-0d74508ed4b6" providerId="ADAL" clId="{2102CA33-7896-4CF4-856F-E57AD453801F}" dt="2026-08-26T09:36:05.736" v="12" actId="2696"/>
      <pc:docMkLst>
        <pc:docMk/>
      </pc:docMkLst>
      <pc:sldChg chg="del">
        <pc:chgData name="Löfström Leena" userId="1a386c4d-4ebf-4de0-8ffe-0d74508ed4b6" providerId="ADAL" clId="{2102CA33-7896-4CF4-856F-E57AD453801F}" dt="2026-08-26T09:35:26.566" v="2" actId="2696"/>
        <pc:sldMkLst>
          <pc:docMk/>
          <pc:sldMk cId="2854598783" sldId="262"/>
        </pc:sldMkLst>
      </pc:sldChg>
      <pc:sldChg chg="del">
        <pc:chgData name="Löfström Leena" userId="1a386c4d-4ebf-4de0-8ffe-0d74508ed4b6" providerId="ADAL" clId="{2102CA33-7896-4CF4-856F-E57AD453801F}" dt="2026-08-26T09:35:37.943" v="5" actId="2696"/>
        <pc:sldMkLst>
          <pc:docMk/>
          <pc:sldMk cId="946430920" sldId="264"/>
        </pc:sldMkLst>
      </pc:sldChg>
      <pc:sldChg chg="del">
        <pc:chgData name="Löfström Leena" userId="1a386c4d-4ebf-4de0-8ffe-0d74508ed4b6" providerId="ADAL" clId="{2102CA33-7896-4CF4-856F-E57AD453801F}" dt="2026-08-26T09:36:02.026" v="11" actId="2696"/>
        <pc:sldMkLst>
          <pc:docMk/>
          <pc:sldMk cId="4044065718" sldId="265"/>
        </pc:sldMkLst>
      </pc:sldChg>
      <pc:sldChg chg="del">
        <pc:chgData name="Löfström Leena" userId="1a386c4d-4ebf-4de0-8ffe-0d74508ed4b6" providerId="ADAL" clId="{2102CA33-7896-4CF4-856F-E57AD453801F}" dt="2026-08-26T09:36:05.736" v="12" actId="2696"/>
        <pc:sldMkLst>
          <pc:docMk/>
          <pc:sldMk cId="3814981324" sldId="266"/>
        </pc:sldMkLst>
      </pc:sldChg>
      <pc:sldChg chg="del">
        <pc:chgData name="Löfström Leena" userId="1a386c4d-4ebf-4de0-8ffe-0d74508ed4b6" providerId="ADAL" clId="{2102CA33-7896-4CF4-856F-E57AD453801F}" dt="2026-08-26T09:35:58.547" v="10" actId="2696"/>
        <pc:sldMkLst>
          <pc:docMk/>
          <pc:sldMk cId="3793631949" sldId="267"/>
        </pc:sldMkLst>
      </pc:sldChg>
      <pc:sldChg chg="del">
        <pc:chgData name="Löfström Leena" userId="1a386c4d-4ebf-4de0-8ffe-0d74508ed4b6" providerId="ADAL" clId="{2102CA33-7896-4CF4-856F-E57AD453801F}" dt="2026-08-26T09:35:34.500" v="4" actId="2696"/>
        <pc:sldMkLst>
          <pc:docMk/>
          <pc:sldMk cId="1131776080" sldId="269"/>
        </pc:sldMkLst>
      </pc:sldChg>
      <pc:sldChg chg="del">
        <pc:chgData name="Löfström Leena" userId="1a386c4d-4ebf-4de0-8ffe-0d74508ed4b6" providerId="ADAL" clId="{2102CA33-7896-4CF4-856F-E57AD453801F}" dt="2026-08-26T09:35:20.715" v="1" actId="2696"/>
        <pc:sldMkLst>
          <pc:docMk/>
          <pc:sldMk cId="2866971740" sldId="271"/>
        </pc:sldMkLst>
      </pc:sldChg>
      <pc:sldChg chg="del">
        <pc:chgData name="Löfström Leena" userId="1a386c4d-4ebf-4de0-8ffe-0d74508ed4b6" providerId="ADAL" clId="{2102CA33-7896-4CF4-856F-E57AD453801F}" dt="2026-08-26T09:35:30.507" v="3" actId="2696"/>
        <pc:sldMkLst>
          <pc:docMk/>
          <pc:sldMk cId="2205434971" sldId="272"/>
        </pc:sldMkLst>
      </pc:sldChg>
      <pc:sldChg chg="del">
        <pc:chgData name="Löfström Leena" userId="1a386c4d-4ebf-4de0-8ffe-0d74508ed4b6" providerId="ADAL" clId="{2102CA33-7896-4CF4-856F-E57AD453801F}" dt="2026-08-26T09:35:41.644" v="6" actId="2696"/>
        <pc:sldMkLst>
          <pc:docMk/>
          <pc:sldMk cId="2049043206" sldId="273"/>
        </pc:sldMkLst>
      </pc:sldChg>
      <pc:sldChg chg="del">
        <pc:chgData name="Löfström Leena" userId="1a386c4d-4ebf-4de0-8ffe-0d74508ed4b6" providerId="ADAL" clId="{2102CA33-7896-4CF4-856F-E57AD453801F}" dt="2026-08-26T09:35:46.305" v="7" actId="2696"/>
        <pc:sldMkLst>
          <pc:docMk/>
          <pc:sldMk cId="3010914330" sldId="274"/>
        </pc:sldMkLst>
      </pc:sldChg>
      <pc:sldChg chg="del">
        <pc:chgData name="Löfström Leena" userId="1a386c4d-4ebf-4de0-8ffe-0d74508ed4b6" providerId="ADAL" clId="{2102CA33-7896-4CF4-856F-E57AD453801F}" dt="2026-08-26T09:35:09.438" v="0" actId="2696"/>
        <pc:sldMkLst>
          <pc:docMk/>
          <pc:sldMk cId="3928392272" sldId="276"/>
        </pc:sldMkLst>
      </pc:sldChg>
      <pc:sldChg chg="del">
        <pc:chgData name="Löfström Leena" userId="1a386c4d-4ebf-4de0-8ffe-0d74508ed4b6" providerId="ADAL" clId="{2102CA33-7896-4CF4-856F-E57AD453801F}" dt="2026-08-26T09:35:54.730" v="9" actId="2696"/>
        <pc:sldMkLst>
          <pc:docMk/>
          <pc:sldMk cId="2021235111" sldId="277"/>
        </pc:sldMkLst>
      </pc:sldChg>
      <pc:sldChg chg="del">
        <pc:chgData name="Löfström Leena" userId="1a386c4d-4ebf-4de0-8ffe-0d74508ed4b6" providerId="ADAL" clId="{2102CA33-7896-4CF4-856F-E57AD453801F}" dt="2026-08-26T09:35:50.442" v="8" actId="2696"/>
        <pc:sldMkLst>
          <pc:docMk/>
          <pc:sldMk cId="0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AF487-E707-45DD-8896-89402EAB92ED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901C8-8682-42B6-BBA7-0AF554FDC81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939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8d79207e2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38d79207e22_0_1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8d79207e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38d79207e22_0_1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8ddddea31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38ddddea317_0_21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C5B16B-354B-48C6-A60C-C4660835D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7ACEAE0-F1ED-4250-9910-56E0543B0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46EB364-FF96-4F6F-91D1-E841CE57A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00903DA-ADF2-42BD-B70B-DEF4E086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E7E5943-C328-4630-AB36-48008836C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79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48811E-6411-40FC-91B3-672A5295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70ED22E-58B1-4632-9994-07EA3CA48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F01082D-D4F7-402F-99CE-C9DBE85C0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6EE855D-E2F8-4591-A312-132E3044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16AD393-D41F-4DB6-8230-37326924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724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634683E-75B5-4010-86A2-0DFFCB43D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04060A8-1075-4950-9EB6-06F770902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984ECF5-B82F-44BB-BE69-9A953BDB6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35644E-3ED2-4897-8DBD-3BFE7B58E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2D745C9-AC1D-4879-9EB2-7F826D275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0410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4"/>
          <p:cNvSpPr txBox="1">
            <a:spLocks noGrp="1"/>
          </p:cNvSpPr>
          <p:nvPr>
            <p:ph type="body" idx="1"/>
          </p:nvPr>
        </p:nvSpPr>
        <p:spPr>
          <a:xfrm>
            <a:off x="863600" y="1581151"/>
            <a:ext cx="10464800" cy="4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•"/>
              <a:defRPr sz="26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863600" y="7543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158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17" name="Alaotsikk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Päivämäärän paikkamerkki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D9CA4-8E70-446B-BB2C-53585B05E328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5" name="Alatunnisteen paikkamerk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CB58FD54-146A-44B2-AA71-0CD785695C7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74579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897C5-7D92-4560-9C6D-696C7C27D877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5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41030-45CB-4B16-B4D0-AA7E24CF532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72330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623A4-1206-44A4-BD76-D2396737D86A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CA90872C-A78C-46CA-BB39-73B47ABAA8FF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64458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52677-009C-4915-9C18-506F4B6C5D38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6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E536-DA06-426D-8A8D-C418B45F354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2433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8C0B4-5A76-4084-8626-DD3430706143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8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41258-BB50-4380-8CFD-3EDE334CFB7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54969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1E9E7-CF6C-4903-A41E-30F6CF4CCDB6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4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B00E4-3CA6-4F0A-AC0D-B444E9D047E0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3160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7A176-5366-445A-8E94-8F3B72B5A2F4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3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6C2A6-C72B-442D-B7F0-2F942733817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728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570DE1-CAEB-49E6-A9BB-12B864BD3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227D4B-055D-485E-9852-3E7902C67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047608-2DD8-4888-8495-80F118C3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CBB9396-0A3C-4F5A-9AA2-D5F3E7C10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157B21-28AF-49E5-B329-2F1A1F16C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8605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F3E44-321D-48F5-A164-40192791A331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6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3FC63-84B3-4F07-AAE8-BFCC71E8752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954753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hdestä kulmasta leikattu ja pyöristetty suorakulmio 4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Suorakulmainen kolmio 5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Puolivapaa piirto 6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8" name="Puolivapaa piirto 7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i-FI" noProof="0"/>
              <a:t>Lisää kuva napsauttamalla kuvaketta</a:t>
            </a:r>
            <a:endParaRPr lang="en-US" noProof="0" dirty="0"/>
          </a:p>
        </p:txBody>
      </p:sp>
      <p:sp>
        <p:nvSpPr>
          <p:cNvPr id="9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70342-52DA-4C41-8FCC-E96D055F48D6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10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1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E6E3D-20E3-42A3-88D4-4BE7EEF92F0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92304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F0152-D8F3-4D90-A1B5-682BBFBB3EA5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5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CD78C-E235-41EA-9FDA-D5F736AD0D6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026516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66743-17E9-483F-B16A-0291375768A9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5" name="Alatunnisteen paikkamerkki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00D78-77FB-4E4D-8569-8DAFAE485A7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943483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4"/>
          <p:cNvSpPr txBox="1">
            <a:spLocks noGrp="1"/>
          </p:cNvSpPr>
          <p:nvPr>
            <p:ph type="body" idx="1"/>
          </p:nvPr>
        </p:nvSpPr>
        <p:spPr>
          <a:xfrm>
            <a:off x="863600" y="1581151"/>
            <a:ext cx="10464800" cy="4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47412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•"/>
              <a:defRPr sz="266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8258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863600" y="754383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75768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8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61272" y="6249038"/>
            <a:ext cx="1178325" cy="51294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8"/>
          <p:cNvSpPr txBox="1">
            <a:spLocks noGrp="1"/>
          </p:cNvSpPr>
          <p:nvPr>
            <p:ph type="body" idx="1"/>
          </p:nvPr>
        </p:nvSpPr>
        <p:spPr>
          <a:xfrm>
            <a:off x="6306783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body" idx="2"/>
          </p:nvPr>
        </p:nvSpPr>
        <p:spPr>
          <a:xfrm>
            <a:off x="805873" y="719451"/>
            <a:ext cx="10630800" cy="9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3733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body" idx="3"/>
          </p:nvPr>
        </p:nvSpPr>
        <p:spPr>
          <a:xfrm>
            <a:off x="805872" y="1828909"/>
            <a:ext cx="5130000" cy="4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30479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marR="0" lvl="6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marR="0" lvl="7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marR="0" lvl="8" indent="-30479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4267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421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B6DD06-6DE4-4F92-A06A-4762C3BD3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8FC86A6-2335-4E48-A3A0-364EA0450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4F3CE6F-2808-4512-BB35-90AA3F4D9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D83674-CB6D-47DC-8990-458AEB9D0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AF39EB-DF75-4C3A-AACC-299209C29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911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457C03-635F-4F2E-ACB0-E9CDB1393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924782-7708-47FA-8FCF-41F2DC2F04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DD63AA6-C0E1-4926-A250-31CE5D1ED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92058F8-C282-4577-AEE4-B50F738B9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21720F9-0120-4924-BF71-33D9FEA4E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7DC71AC-6163-4807-8CF7-D15C27399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603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2D181C-80C9-476E-A5D2-C05D26C6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75C40A4-BEBB-4871-942C-003C8CE07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09831DC-42DD-4AB2-B77D-1C824F898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F980D08-6AE3-4EA7-A2F9-19A61E4A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8E8FA4D-E0D9-4212-AD17-BA2F6B3E8D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6FF971E-F8F5-4B0E-B3EA-C2F56FA32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A6A341D-956D-4F5A-B275-0B49C00F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A2E78CC-57FC-43C0-A5DD-13E951D4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7518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C51361-66CA-4CB7-8F47-881A9DDB2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7CF93ED-8633-4940-9ABF-CC65211B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C0C08FC-21C4-4488-B5EF-70CD98089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B59293D-0BB2-4CD3-A5F4-B90B99DEE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8745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7432380-4952-450F-960A-951FD58DC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6C7FB40-B4BA-4F09-B9E0-177814DD7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4201234-DA17-46C2-8BF6-FC030FF76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943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3099D8-E3FC-4221-9E3D-450B5BC02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1A751E-1168-4F02-87A7-BB5762AFB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A494468-BFD5-4B5A-B766-05A0081B9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9DB3A3C-6E1F-4842-9F62-733FC5DE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481733B-C537-4A7E-A3C8-B16D708E3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D257BF4-4053-476F-B549-4F6E096CC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295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E3C167-3AA9-4204-A4DE-3C4917CF0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31EAC80-00B4-4A9E-83FB-7FCF27379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45E3C42-7940-4CE4-8FC3-D42E4C52D6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B3791B3-3288-4BA3-9B63-BDD8D9EE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201A217-9D36-43CC-8838-E3F3CE4A0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9C84481-CD83-4ED8-B3B9-20A59C29B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226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B9C8370-75E9-4BE1-B66B-DC2A01F7F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67B50A4-D67E-45DC-BE87-BA7EE4242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0D313B-FCAD-4DBE-A61E-5378C182B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C9720-4D4B-4ABE-B8B0-B5976C6152E1}" type="datetimeFigureOut">
              <a:rPr lang="fi-FI" smtClean="0"/>
              <a:t>26.8.2026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23F8F72-46BA-4FA6-96C8-3DE13777D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3F5694E-9A16-4B18-9073-6232DF89F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0F177-49FF-431D-9CD6-C89D99BF5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33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olivapaa piirto 6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8" name="Puolivapaa piirto 7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1028" name="Otsikon paikkamerkki 8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  <a:endParaRPr lang="en-US" altLang="fi-FI"/>
          </a:p>
        </p:txBody>
      </p:sp>
      <p:sp>
        <p:nvSpPr>
          <p:cNvPr id="1029" name="Tekstin paikkamerkki 29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10" name="Päivämäärän paikkamerkki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212525-A954-4D40-B384-8D32E1A976C7}" type="datetimeFigureOut">
              <a:rPr lang="fi-FI"/>
              <a:pPr>
                <a:defRPr/>
              </a:pPr>
              <a:t>26.8.2026</a:t>
            </a:fld>
            <a:endParaRPr lang="fi-FI"/>
          </a:p>
        </p:txBody>
      </p:sp>
      <p:sp>
        <p:nvSpPr>
          <p:cNvPr id="22" name="Alatunnisteen paikkamerkki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>
              <a:defRPr/>
            </a:pPr>
            <a:fld id="{2602128C-3F6F-45B9-9D40-3A2CBEBCC1B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  <p:grpSp>
        <p:nvGrpSpPr>
          <p:cNvPr id="1033" name="Ryhmä 1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Puolivapaa piirto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cs typeface="+mn-cs"/>
              </a:endParaRPr>
            </a:p>
          </p:txBody>
        </p:sp>
        <p:sp>
          <p:nvSpPr>
            <p:cNvPr id="13" name="Puolivapaa piirto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393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31EA4A4-5D79-4817-B146-24029A2F3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BF28D52-1BB9-447C-8413-627FEC6D1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3977640" cy="3204134"/>
          </a:xfrm>
        </p:spPr>
        <p:txBody>
          <a:bodyPr anchor="b">
            <a:normAutofit/>
          </a:bodyPr>
          <a:lstStyle/>
          <a:p>
            <a:pPr algn="l"/>
            <a:r>
              <a:rPr lang="fi-FI" sz="4800"/>
              <a:t>Liikunnasta terveyttä</a:t>
            </a:r>
          </a:p>
        </p:txBody>
      </p:sp>
      <p:pic>
        <p:nvPicPr>
          <p:cNvPr id="7" name="Kuva 6" descr="Kuva, joka sisältää kohteen polkupyörä, ratsastus, ulko, henkilö&#10;&#10;Kuvaus luotu automaattisesti">
            <a:extLst>
              <a:ext uri="{FF2B5EF4-FFF2-40B4-BE49-F238E27FC236}">
                <a16:creationId xmlns:a16="http://schemas.microsoft.com/office/drawing/2014/main" id="{7CBB588B-8FDA-4D45-A4DD-F4A0B6F2D4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" r="10565" b="-2"/>
          <a:stretch/>
        </p:blipFill>
        <p:spPr>
          <a:xfrm>
            <a:off x="20" y="10"/>
            <a:ext cx="7443196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51E2E727-4068-4294-B0BA-E278E4413E4B}"/>
              </a:ext>
            </a:extLst>
          </p:cNvPr>
          <p:cNvSpPr txBox="1"/>
          <p:nvPr/>
        </p:nvSpPr>
        <p:spPr>
          <a:xfrm>
            <a:off x="4340353" y="53527"/>
            <a:ext cx="3552825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Unsplash.com/Jack Alexander</a:t>
            </a:r>
          </a:p>
        </p:txBody>
      </p:sp>
    </p:spTree>
    <p:extLst>
      <p:ext uri="{BB962C8B-B14F-4D97-AF65-F5344CB8AC3E}">
        <p14:creationId xmlns:p14="http://schemas.microsoft.com/office/powerpoint/2010/main" val="112878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ddddea317_0_21"/>
          <p:cNvSpPr txBox="1">
            <a:spLocks noGrp="1"/>
          </p:cNvSpPr>
          <p:nvPr>
            <p:ph type="body" idx="1"/>
          </p:nvPr>
        </p:nvSpPr>
        <p:spPr>
          <a:xfrm>
            <a:off x="951167" y="570100"/>
            <a:ext cx="11256000" cy="1172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80000"/>
              </a:lnSpc>
              <a:buSzPts val="2800"/>
            </a:pPr>
            <a:r>
              <a:rPr lang="fi-FI" sz="3733" b="1"/>
              <a:t>Aikuisten ja yli 65-vuotiaiden suositukset</a:t>
            </a:r>
            <a:endParaRPr sz="3733" b="1"/>
          </a:p>
          <a:p>
            <a:pPr marL="0" indent="0">
              <a:lnSpc>
                <a:spcPct val="80000"/>
              </a:lnSpc>
              <a:buSzPts val="2800"/>
            </a:pPr>
            <a:endParaRPr/>
          </a:p>
        </p:txBody>
      </p:sp>
      <p:pic>
        <p:nvPicPr>
          <p:cNvPr id="172" name="Google Shape;172;g38ddddea317_0_21" title="4191-aikuisten-liikkumisen-suositus-kartio-web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6739" r="6739"/>
          <a:stretch/>
        </p:blipFill>
        <p:spPr>
          <a:xfrm>
            <a:off x="1040667" y="1603468"/>
            <a:ext cx="4494052" cy="5043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38ddddea317_0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5734" y="1286934"/>
            <a:ext cx="3934101" cy="5359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Kuva 27" descr="Kuva, joka sisältää kohteen vesi, ulko, ranta&#10;&#10;Kuvaus luotu automaattisesti">
            <a:extLst>
              <a:ext uri="{FF2B5EF4-FFF2-40B4-BE49-F238E27FC236}">
                <a16:creationId xmlns:a16="http://schemas.microsoft.com/office/drawing/2014/main" id="{172FCE4C-3D35-4AE8-B00B-8479142EE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261936"/>
            <a:ext cx="11744960" cy="64246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850025E-279E-43E5-AA06-EED81AE55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72556"/>
            <a:ext cx="9515475" cy="785815"/>
          </a:xfrm>
        </p:spPr>
        <p:txBody>
          <a:bodyPr/>
          <a:lstStyle/>
          <a:p>
            <a:r>
              <a:rPr lang="fi-FI" b="1"/>
              <a:t>Liikunnan fyysisiä terveyshyötyjä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BBA642-341D-452F-A52D-2DA008DE1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3520" y="1316040"/>
            <a:ext cx="5796280" cy="5176833"/>
          </a:xfrm>
        </p:spPr>
        <p:txBody>
          <a:bodyPr/>
          <a:lstStyle/>
          <a:p>
            <a:r>
              <a:rPr lang="fi-FI" b="1"/>
              <a:t>Sydän ja verenkiertoelimistö</a:t>
            </a:r>
          </a:p>
          <a:p>
            <a:pPr lvl="1"/>
            <a:r>
              <a:rPr lang="fi-FI" sz="2800"/>
              <a:t>Sydän vahvistuu</a:t>
            </a:r>
          </a:p>
          <a:p>
            <a:pPr lvl="1"/>
            <a:r>
              <a:rPr lang="fi-FI" sz="2800"/>
              <a:t>Laskee leposykettä</a:t>
            </a:r>
          </a:p>
          <a:p>
            <a:r>
              <a:rPr lang="fi-FI" b="1"/>
              <a:t>Hengityselimistö</a:t>
            </a:r>
          </a:p>
          <a:p>
            <a:pPr lvl="1"/>
            <a:r>
              <a:rPr lang="fi-FI" sz="2800"/>
              <a:t>Hengityslihakset vahvistuvat</a:t>
            </a:r>
          </a:p>
          <a:p>
            <a:pPr lvl="1"/>
            <a:r>
              <a:rPr lang="fi-FI" sz="2800"/>
              <a:t>Hapen saanti tehostuu</a:t>
            </a:r>
          </a:p>
          <a:p>
            <a:r>
              <a:rPr lang="fi-FI" b="1"/>
              <a:t>Lihaksisto</a:t>
            </a:r>
          </a:p>
          <a:p>
            <a:pPr lvl="1"/>
            <a:r>
              <a:rPr lang="fi-FI" sz="2800"/>
              <a:t>Vahvistaa lihaksia</a:t>
            </a:r>
          </a:p>
          <a:p>
            <a:pPr lvl="1"/>
            <a:r>
              <a:rPr lang="fi-FI" sz="2800"/>
              <a:t>Voima, kestävyys ja nopeus </a:t>
            </a:r>
          </a:p>
          <a:p>
            <a:pPr lvl="1"/>
            <a:r>
              <a:rPr lang="fi-FI" sz="2800"/>
              <a:t>Parantaa lihasten ja hermoston yhteistoimintaa</a:t>
            </a:r>
          </a:p>
          <a:p>
            <a:endParaRPr lang="fi-FI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F188F96-EBFD-4682-8353-F0F132E63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1" y="1316040"/>
            <a:ext cx="5948678" cy="5176833"/>
          </a:xfrm>
        </p:spPr>
        <p:txBody>
          <a:bodyPr/>
          <a:lstStyle/>
          <a:p>
            <a:r>
              <a:rPr lang="fi-FI" b="1"/>
              <a:t>Nivelet ja jänteet</a:t>
            </a:r>
          </a:p>
          <a:p>
            <a:pPr lvl="1"/>
            <a:r>
              <a:rPr lang="fi-FI" sz="2800"/>
              <a:t>Ylläpitää liikkuvuutta</a:t>
            </a:r>
          </a:p>
          <a:p>
            <a:pPr lvl="1"/>
            <a:r>
              <a:rPr lang="fi-FI" sz="2800"/>
              <a:t>Vähentää vammautumisriskiä</a:t>
            </a:r>
          </a:p>
          <a:p>
            <a:r>
              <a:rPr lang="fi-FI" b="1"/>
              <a:t>Luusto</a:t>
            </a:r>
          </a:p>
          <a:p>
            <a:pPr lvl="1"/>
            <a:r>
              <a:rPr lang="fi-FI" sz="2800"/>
              <a:t>Luusto uudistuu ja vahvistuu</a:t>
            </a:r>
          </a:p>
          <a:p>
            <a:pPr lvl="1"/>
            <a:r>
              <a:rPr lang="fi-FI" sz="2800"/>
              <a:t>Luuliikunta: tärähdykset, suunnan muutokset</a:t>
            </a:r>
          </a:p>
          <a:p>
            <a:r>
              <a:rPr lang="fi-FI" b="1"/>
              <a:t>Aivot ja hermosto</a:t>
            </a:r>
          </a:p>
          <a:p>
            <a:pPr lvl="1"/>
            <a:r>
              <a:rPr lang="fi-FI" sz="2800"/>
              <a:t>Aivojen eri osien yhteistyö tehostuu</a:t>
            </a:r>
          </a:p>
          <a:p>
            <a:pPr lvl="1"/>
            <a:r>
              <a:rPr lang="fi-FI" sz="2800"/>
              <a:t>Parantaa unta</a:t>
            </a:r>
          </a:p>
          <a:p>
            <a:endParaRPr lang="fi-FI"/>
          </a:p>
        </p:txBody>
      </p:sp>
      <p:pic>
        <p:nvPicPr>
          <p:cNvPr id="25" name="Kuva 2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E5208ED-62B6-449D-BD87-9472999EB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81256720-67DB-4490-B08A-2885F93C6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30" name="Tekstiruutu 29">
            <a:extLst>
              <a:ext uri="{FF2B5EF4-FFF2-40B4-BE49-F238E27FC236}">
                <a16:creationId xmlns:a16="http://schemas.microsoft.com/office/drawing/2014/main" id="{D706D72D-F23B-438A-AAEB-FBD16C3C11E9}"/>
              </a:ext>
            </a:extLst>
          </p:cNvPr>
          <p:cNvSpPr txBox="1"/>
          <p:nvPr/>
        </p:nvSpPr>
        <p:spPr>
          <a:xfrm rot="5400000">
            <a:off x="9661524" y="3544567"/>
            <a:ext cx="4329430" cy="284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Unsplash.com/Axel </a:t>
            </a:r>
            <a:r>
              <a:rPr lang="en-US" sz="1400" err="1">
                <a:latin typeface="Abadi Extra Light" panose="020B0604020202020204" pitchFamily="34" charset="0"/>
              </a:rPr>
              <a:t>Bimashanda</a:t>
            </a:r>
            <a:endParaRPr lang="en-US" sz="140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1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DBABB8-BE89-4C1E-8BD5-2704B3785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5" y="1040342"/>
            <a:ext cx="7077075" cy="75149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 err="1"/>
              <a:t>Liikunnasta</a:t>
            </a:r>
            <a:r>
              <a:rPr lang="en-US" sz="4000" b="1"/>
              <a:t> </a:t>
            </a:r>
            <a:r>
              <a:rPr lang="en-US" sz="4000" b="1" err="1"/>
              <a:t>psyykkistä</a:t>
            </a:r>
            <a:r>
              <a:rPr lang="en-US" sz="4000" b="1"/>
              <a:t> </a:t>
            </a:r>
            <a:r>
              <a:rPr lang="en-US" sz="4000" b="1" err="1"/>
              <a:t>hyvinvointia</a:t>
            </a:r>
            <a:endParaRPr lang="en-US" sz="4000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013B52-C203-422C-B3C7-FEC0EC4BF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2352676"/>
            <a:ext cx="6586489" cy="387114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Vaikutukset</a:t>
            </a:r>
            <a:r>
              <a:rPr lang="en-US" dirty="0"/>
              <a:t> </a:t>
            </a:r>
            <a:r>
              <a:rPr lang="en-US" dirty="0" err="1"/>
              <a:t>yksilöllisiä</a:t>
            </a:r>
            <a:endParaRPr lang="en-US" dirty="0"/>
          </a:p>
          <a:p>
            <a:pPr lvl="1"/>
            <a:r>
              <a:rPr lang="en-US" sz="2800" dirty="0" err="1"/>
              <a:t>Parantaa</a:t>
            </a:r>
            <a:r>
              <a:rPr lang="en-US" sz="2800" dirty="0"/>
              <a:t> </a:t>
            </a:r>
            <a:r>
              <a:rPr lang="en-US" sz="2800" dirty="0" err="1"/>
              <a:t>itsetuntemusta</a:t>
            </a:r>
            <a:endParaRPr lang="en-US" sz="2800" dirty="0"/>
          </a:p>
          <a:p>
            <a:pPr lvl="1"/>
            <a:r>
              <a:rPr lang="en-US" sz="2800" dirty="0" err="1"/>
              <a:t>Aktivoi</a:t>
            </a:r>
            <a:r>
              <a:rPr lang="en-US" sz="2800" dirty="0"/>
              <a:t> </a:t>
            </a:r>
            <a:r>
              <a:rPr lang="en-US" sz="2800" dirty="0" err="1"/>
              <a:t>aivoja</a:t>
            </a:r>
            <a:r>
              <a:rPr lang="en-US" sz="2800" dirty="0"/>
              <a:t>, </a:t>
            </a:r>
            <a:r>
              <a:rPr lang="en-US" sz="2800" dirty="0" err="1"/>
              <a:t>lisää</a:t>
            </a:r>
            <a:r>
              <a:rPr lang="en-US" sz="2800" dirty="0"/>
              <a:t> </a:t>
            </a:r>
            <a:r>
              <a:rPr lang="en-US" sz="2800" dirty="0" err="1"/>
              <a:t>vireyttä</a:t>
            </a:r>
            <a:endParaRPr lang="en-US" sz="2800" dirty="0"/>
          </a:p>
          <a:p>
            <a:pPr lvl="1"/>
            <a:r>
              <a:rPr lang="en-US" sz="2800" dirty="0" err="1"/>
              <a:t>Parantaa</a:t>
            </a:r>
            <a:r>
              <a:rPr lang="en-US" sz="2800" dirty="0"/>
              <a:t> </a:t>
            </a:r>
            <a:r>
              <a:rPr lang="en-US" sz="2800" dirty="0" err="1"/>
              <a:t>unen</a:t>
            </a:r>
            <a:r>
              <a:rPr lang="en-US" sz="2800" dirty="0"/>
              <a:t> </a:t>
            </a:r>
            <a:r>
              <a:rPr lang="en-US" sz="2800" dirty="0" err="1"/>
              <a:t>laatua</a:t>
            </a:r>
            <a:endParaRPr lang="en-US" sz="2800" dirty="0"/>
          </a:p>
          <a:p>
            <a:pPr lvl="1"/>
            <a:r>
              <a:rPr lang="en-US" sz="2800" dirty="0" err="1"/>
              <a:t>Tehostaa</a:t>
            </a:r>
            <a:r>
              <a:rPr lang="en-US" sz="2800" dirty="0"/>
              <a:t> </a:t>
            </a:r>
            <a:r>
              <a:rPr lang="en-US" sz="2800" dirty="0" err="1"/>
              <a:t>oppimiskykyä</a:t>
            </a:r>
            <a:endParaRPr lang="en-US" sz="2800" dirty="0"/>
          </a:p>
          <a:p>
            <a:pPr lvl="1"/>
            <a:r>
              <a:rPr lang="en-US" sz="2800" dirty="0" err="1"/>
              <a:t>Auttaa</a:t>
            </a:r>
            <a:r>
              <a:rPr lang="en-US" sz="2800" dirty="0"/>
              <a:t> </a:t>
            </a:r>
            <a:r>
              <a:rPr lang="en-US" sz="2800" dirty="0" err="1"/>
              <a:t>rentoutumaan</a:t>
            </a:r>
            <a:r>
              <a:rPr lang="en-US" sz="2800" dirty="0"/>
              <a:t> </a:t>
            </a:r>
          </a:p>
          <a:p>
            <a:pPr lvl="1"/>
            <a:r>
              <a:rPr lang="en-US" sz="2800" dirty="0" err="1"/>
              <a:t>Tuo</a:t>
            </a:r>
            <a:r>
              <a:rPr lang="en-US" sz="2800" dirty="0"/>
              <a:t> </a:t>
            </a:r>
            <a:r>
              <a:rPr lang="en-US" sz="2800" dirty="0" err="1"/>
              <a:t>hyvää</a:t>
            </a:r>
            <a:r>
              <a:rPr lang="en-US" sz="2800" dirty="0"/>
              <a:t> </a:t>
            </a:r>
            <a:r>
              <a:rPr lang="en-US" sz="2800" dirty="0" err="1"/>
              <a:t>oloa</a:t>
            </a:r>
            <a:endParaRPr lang="en-US" sz="2800" dirty="0"/>
          </a:p>
          <a:p>
            <a:pPr lvl="1"/>
            <a:r>
              <a:rPr lang="en-US" sz="2800" dirty="0" err="1"/>
              <a:t>Kehittää</a:t>
            </a:r>
            <a:r>
              <a:rPr lang="en-US" sz="2800" dirty="0"/>
              <a:t> </a:t>
            </a:r>
            <a:r>
              <a:rPr lang="en-US" sz="2800" dirty="0" err="1"/>
              <a:t>paineensietokykyä</a:t>
            </a:r>
            <a:endParaRPr lang="en-US" sz="2800" dirty="0"/>
          </a:p>
          <a:p>
            <a:pPr lvl="1"/>
            <a:r>
              <a:rPr lang="en-US" sz="2800" dirty="0" err="1"/>
              <a:t>Tarjoaa</a:t>
            </a:r>
            <a:r>
              <a:rPr lang="en-US" sz="2800" dirty="0"/>
              <a:t> </a:t>
            </a:r>
            <a:r>
              <a:rPr lang="en-US" sz="2800" dirty="0" err="1"/>
              <a:t>elämyksiä</a:t>
            </a:r>
            <a:endParaRPr lang="en-US" sz="2800" dirty="0"/>
          </a:p>
          <a:p>
            <a:pPr lvl="1"/>
            <a:r>
              <a:rPr lang="en-US" sz="2800" dirty="0" err="1"/>
              <a:t>Lievittää</a:t>
            </a:r>
            <a:r>
              <a:rPr lang="en-US" sz="2800" dirty="0"/>
              <a:t> </a:t>
            </a:r>
            <a:r>
              <a:rPr lang="en-US" sz="2800" dirty="0" err="1"/>
              <a:t>stressiä</a:t>
            </a:r>
            <a:endParaRPr lang="en-US" sz="2800" dirty="0"/>
          </a:p>
          <a:p>
            <a:pPr lvl="1"/>
            <a:r>
              <a:rPr lang="en-US" sz="2800" dirty="0" err="1"/>
              <a:t>Ilo</a:t>
            </a:r>
            <a:r>
              <a:rPr lang="en-US" sz="2800" dirty="0"/>
              <a:t> ja </a:t>
            </a:r>
            <a:r>
              <a:rPr lang="en-US" sz="2800" dirty="0" err="1"/>
              <a:t>nautinto</a:t>
            </a:r>
            <a:endParaRPr lang="en-US" sz="2800" dirty="0"/>
          </a:p>
          <a:p>
            <a:pPr lvl="1"/>
            <a:endParaRPr lang="en-US" sz="2000" dirty="0"/>
          </a:p>
          <a:p>
            <a:endParaRPr lang="en-US" sz="2000" dirty="0"/>
          </a:p>
        </p:txBody>
      </p:sp>
      <p:pic>
        <p:nvPicPr>
          <p:cNvPr id="12" name="Sisällön paikkamerkki 11" descr="Kuva, joka sisältää kohteen ruoho, henkilö, urheilu, sumea&#10;&#10;Kuvaus luotu automaattisesti">
            <a:extLst>
              <a:ext uri="{FF2B5EF4-FFF2-40B4-BE49-F238E27FC236}">
                <a16:creationId xmlns:a16="http://schemas.microsoft.com/office/drawing/2014/main" id="{7FA750C8-5707-4714-8B2D-C7445410D4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5BB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AB7F9BF-4006-4A44-9537-5E6DB7363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27EBE9B-F078-4AA4-9847-2787C61C1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B5B70625-4734-4CF5-ACF6-F571CC647A70}"/>
              </a:ext>
            </a:extLst>
          </p:cNvPr>
          <p:cNvSpPr txBox="1"/>
          <p:nvPr/>
        </p:nvSpPr>
        <p:spPr>
          <a:xfrm rot="5400000">
            <a:off x="2482724" y="4613070"/>
            <a:ext cx="4635571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</a:t>
            </a:r>
            <a:r>
              <a:rPr lang="en-US" sz="1400" err="1">
                <a:latin typeface="Abadi Extra Light" panose="020B0604020202020204" pitchFamily="34" charset="0"/>
              </a:rPr>
              <a:t>andrew</a:t>
            </a:r>
            <a:r>
              <a:rPr lang="en-US" sz="1400">
                <a:latin typeface="Abadi Extra Light" panose="020B0604020202020204" pitchFamily="34" charset="0"/>
              </a:rPr>
              <a:t> </a:t>
            </a:r>
            <a:r>
              <a:rPr lang="en-US" sz="1400" err="1">
                <a:latin typeface="Abadi Extra Light" panose="020B0604020202020204" pitchFamily="34" charset="0"/>
              </a:rPr>
              <a:t>dinh</a:t>
            </a:r>
            <a:endParaRPr lang="en-US" sz="140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45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AB71937-91DF-4475-85CF-A489A8C89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61" y="325369"/>
            <a:ext cx="5226267" cy="17922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 dirty="0" err="1"/>
              <a:t>Liikunnasta</a:t>
            </a:r>
            <a:r>
              <a:rPr lang="en-US" sz="4200" b="1" dirty="0"/>
              <a:t> </a:t>
            </a:r>
            <a:r>
              <a:rPr lang="en-US" sz="4200" b="1" dirty="0" err="1"/>
              <a:t>sosiaalista</a:t>
            </a:r>
            <a:r>
              <a:rPr lang="en-US" sz="4200" b="1" dirty="0"/>
              <a:t> </a:t>
            </a:r>
            <a:r>
              <a:rPr lang="en-US" sz="4200" b="1" dirty="0" err="1"/>
              <a:t>hyvinvointia</a:t>
            </a:r>
            <a:endParaRPr lang="en-US" sz="4200" b="1" dirty="0"/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D2D38C-4687-49E3-B167-5EAE86657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672" y="2734346"/>
            <a:ext cx="5413919" cy="3750578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r>
              <a:rPr lang="en-US" sz="3800" dirty="0" err="1"/>
              <a:t>Tarjoaa</a:t>
            </a:r>
            <a:r>
              <a:rPr lang="en-US" sz="3800" dirty="0"/>
              <a:t> </a:t>
            </a:r>
            <a:r>
              <a:rPr lang="en-US" sz="3800" dirty="0" err="1"/>
              <a:t>mahdollisuuksia</a:t>
            </a:r>
            <a:r>
              <a:rPr lang="en-US" sz="3800" dirty="0"/>
              <a:t> </a:t>
            </a:r>
            <a:r>
              <a:rPr lang="en-US" sz="3800" dirty="0" err="1"/>
              <a:t>ystävyyteen</a:t>
            </a:r>
            <a:r>
              <a:rPr lang="en-US" sz="3800" dirty="0"/>
              <a:t> ja </a:t>
            </a:r>
            <a:r>
              <a:rPr lang="en-US" sz="3800" dirty="0" err="1"/>
              <a:t>yhteisöllisyyteen</a:t>
            </a:r>
            <a:r>
              <a:rPr lang="en-US" sz="3800" dirty="0"/>
              <a:t>, </a:t>
            </a:r>
            <a:r>
              <a:rPr lang="en-US" sz="3800" dirty="0" err="1"/>
              <a:t>yhteishenki</a:t>
            </a: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r>
              <a:rPr lang="en-US" sz="3800" dirty="0" err="1"/>
              <a:t>Kehittää</a:t>
            </a:r>
            <a:r>
              <a:rPr lang="en-US" sz="3800" dirty="0"/>
              <a:t> </a:t>
            </a:r>
            <a:r>
              <a:rPr lang="en-US" sz="3800" dirty="0" err="1"/>
              <a:t>tunne</a:t>
            </a:r>
            <a:r>
              <a:rPr lang="en-US" sz="3800" dirty="0"/>
              <a:t>- ja </a:t>
            </a:r>
            <a:r>
              <a:rPr lang="en-US" sz="3800" dirty="0" err="1"/>
              <a:t>vuorovaikutustaitoja</a:t>
            </a: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r>
              <a:rPr lang="en-US" sz="3800" dirty="0" err="1"/>
              <a:t>Opettaa</a:t>
            </a:r>
            <a:r>
              <a:rPr lang="en-US" sz="3800" dirty="0"/>
              <a:t> </a:t>
            </a:r>
            <a:r>
              <a:rPr lang="en-US" sz="3800" dirty="0" err="1"/>
              <a:t>kunnioittamaan</a:t>
            </a:r>
            <a:r>
              <a:rPr lang="en-US" sz="3800" dirty="0"/>
              <a:t> </a:t>
            </a:r>
            <a:r>
              <a:rPr lang="en-US" sz="3800" dirty="0" err="1"/>
              <a:t>yhteisiä</a:t>
            </a:r>
            <a:r>
              <a:rPr lang="en-US" sz="3800" dirty="0"/>
              <a:t> </a:t>
            </a:r>
            <a:r>
              <a:rPr lang="en-US" sz="3800" dirty="0" err="1"/>
              <a:t>sääntöjä</a:t>
            </a:r>
            <a:r>
              <a:rPr lang="en-US" sz="3800" dirty="0"/>
              <a:t> ja </a:t>
            </a:r>
            <a:r>
              <a:rPr lang="en-US" sz="3800" dirty="0" err="1"/>
              <a:t>huomioimaan</a:t>
            </a:r>
            <a:r>
              <a:rPr lang="en-US" sz="3800" dirty="0"/>
              <a:t> </a:t>
            </a:r>
            <a:r>
              <a:rPr lang="en-US" sz="3800" dirty="0" err="1"/>
              <a:t>muita</a:t>
            </a:r>
            <a:endParaRPr lang="en-US" sz="3800" dirty="0"/>
          </a:p>
          <a:p>
            <a:endParaRPr lang="en-US" sz="3800" dirty="0"/>
          </a:p>
          <a:p>
            <a:r>
              <a:rPr lang="en-US" sz="3800" dirty="0" err="1"/>
              <a:t>Vastuunotto</a:t>
            </a:r>
            <a:r>
              <a:rPr lang="en-US" sz="3800" dirty="0"/>
              <a:t> </a:t>
            </a:r>
            <a:r>
              <a:rPr lang="en-US" sz="3800" dirty="0" err="1"/>
              <a:t>itsestä</a:t>
            </a:r>
            <a:r>
              <a:rPr lang="en-US" sz="3800" dirty="0"/>
              <a:t> ja </a:t>
            </a:r>
            <a:r>
              <a:rPr lang="en-US" sz="3800" dirty="0" err="1"/>
              <a:t>muista</a:t>
            </a:r>
            <a:endParaRPr lang="en-US" sz="3800" dirty="0"/>
          </a:p>
          <a:p>
            <a:endParaRPr lang="en-US" sz="3800" dirty="0"/>
          </a:p>
          <a:p>
            <a:r>
              <a:rPr lang="en-US" sz="3800" dirty="0" err="1"/>
              <a:t>Opettaa</a:t>
            </a:r>
            <a:r>
              <a:rPr lang="en-US" sz="3800" dirty="0"/>
              <a:t> </a:t>
            </a:r>
            <a:r>
              <a:rPr lang="en-US" sz="3800" dirty="0" err="1"/>
              <a:t>sietämään</a:t>
            </a:r>
            <a:r>
              <a:rPr lang="en-US" sz="3800" dirty="0"/>
              <a:t> </a:t>
            </a:r>
            <a:r>
              <a:rPr lang="en-US" sz="3800" dirty="0" err="1"/>
              <a:t>pettymyksiä</a:t>
            </a:r>
            <a:endParaRPr lang="en-US" sz="3800" dirty="0"/>
          </a:p>
          <a:p>
            <a:pPr marL="0" indent="0">
              <a:buNone/>
            </a:pPr>
            <a:endParaRPr lang="en-US" dirty="0"/>
          </a:p>
          <a:p>
            <a:endParaRPr lang="en-US" sz="2200" dirty="0"/>
          </a:p>
        </p:txBody>
      </p:sp>
      <p:pic>
        <p:nvPicPr>
          <p:cNvPr id="8" name="Sisällön paikkamerkki 7" descr="Kuva, joka sisältää kohteen taivas, ulko, vesi, henkilö&#10;&#10;Kuvaus luotu automaattisesti">
            <a:extLst>
              <a:ext uri="{FF2B5EF4-FFF2-40B4-BE49-F238E27FC236}">
                <a16:creationId xmlns:a16="http://schemas.microsoft.com/office/drawing/2014/main" id="{69762F57-E109-424F-8703-5132EB598C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" r="941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4FF0ABA-823F-45B5-8C95-7EF06C955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3A7318AF-EAAF-4713-97D4-ECF5A6A28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F0B6D154-15AE-46BE-83B9-743E9E7DC0FD}"/>
              </a:ext>
            </a:extLst>
          </p:cNvPr>
          <p:cNvSpPr txBox="1"/>
          <p:nvPr/>
        </p:nvSpPr>
        <p:spPr>
          <a:xfrm>
            <a:off x="2157512" y="6429375"/>
            <a:ext cx="371941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en-US" sz="1400">
                <a:latin typeface="Abadi Extra Light" panose="020B0604020202020204" pitchFamily="34" charset="0"/>
              </a:rPr>
              <a:t>Kuva: Unsplash.com/ Martin </a:t>
            </a:r>
            <a:r>
              <a:rPr lang="en-US" sz="1400" err="1">
                <a:latin typeface="Abadi Extra Light" panose="020B0604020202020204" pitchFamily="34" charset="0"/>
              </a:rPr>
              <a:t>Magnemyr</a:t>
            </a:r>
            <a:endParaRPr lang="en-US" sz="140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32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g38d79207e22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5266" y="1469168"/>
            <a:ext cx="7156767" cy="49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38d79207e22_0_15"/>
          <p:cNvSpPr txBox="1">
            <a:spLocks noGrp="1"/>
          </p:cNvSpPr>
          <p:nvPr>
            <p:ph type="body" idx="1"/>
          </p:nvPr>
        </p:nvSpPr>
        <p:spPr>
          <a:xfrm>
            <a:off x="309967" y="287100"/>
            <a:ext cx="109496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rtlCol="0" anchor="t" anchorCtr="0"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SzPts val="2800"/>
              <a:buNone/>
            </a:pPr>
            <a:r>
              <a:rPr lang="fi-FI" sz="3733" b="1">
                <a:solidFill>
                  <a:srgbClr val="333333"/>
                </a:solidFill>
              </a:rPr>
              <a:t>Terveysliikunnan tavoitteena on hyvä terveyskunto</a:t>
            </a:r>
            <a:endParaRPr sz="3733" b="1">
              <a:solidFill>
                <a:srgbClr val="333333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SzPts val="2800"/>
              <a:buNone/>
            </a:pPr>
            <a:endParaRPr sz="3733" b="1">
              <a:solidFill>
                <a:srgbClr val="333333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SzPts val="2800"/>
              <a:buNone/>
            </a:pPr>
            <a:endParaRPr sz="3733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29597DD-107F-4DBB-BA0C-B9D1D5625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504" y="1976549"/>
            <a:ext cx="5672670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Liikkumisen</a:t>
            </a:r>
            <a:r>
              <a:rPr lang="en-US" sz="33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3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suositukset</a:t>
            </a:r>
            <a:r>
              <a:rPr lang="en-US" sz="33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18 – 65 v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33383F-89E2-4584-8BC4-54E42346A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875" y="2790237"/>
            <a:ext cx="5672666" cy="38963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b="1" err="1"/>
              <a:t>Viikottain</a:t>
            </a:r>
            <a:r>
              <a:rPr lang="en-US" sz="2400" b="1"/>
              <a:t> </a:t>
            </a:r>
            <a:r>
              <a:rPr lang="en-US" sz="2400" b="1" err="1"/>
              <a:t>vähintään</a:t>
            </a:r>
            <a:endParaRPr lang="en-US" sz="2400" b="1"/>
          </a:p>
          <a:p>
            <a:r>
              <a:rPr lang="en-US" sz="2400" err="1"/>
              <a:t>Lihaskuntoa</a:t>
            </a:r>
            <a:r>
              <a:rPr lang="en-US" sz="2400"/>
              <a:t> ja </a:t>
            </a:r>
            <a:r>
              <a:rPr lang="en-US" sz="2400" err="1"/>
              <a:t>liikehallintaa</a:t>
            </a:r>
            <a:r>
              <a:rPr lang="en-US" sz="2400"/>
              <a:t> 2 </a:t>
            </a:r>
            <a:r>
              <a:rPr lang="en-US" sz="2400" err="1"/>
              <a:t>kertaa</a:t>
            </a:r>
            <a:r>
              <a:rPr lang="en-US" sz="2400"/>
              <a:t> </a:t>
            </a:r>
          </a:p>
          <a:p>
            <a:r>
              <a:rPr lang="en-US" sz="2400" err="1"/>
              <a:t>Rasittavaa</a:t>
            </a:r>
            <a:r>
              <a:rPr lang="en-US" sz="2400"/>
              <a:t> 1 t 15 min / </a:t>
            </a:r>
            <a:r>
              <a:rPr lang="en-US" sz="2400" err="1"/>
              <a:t>Reipasta</a:t>
            </a:r>
            <a:r>
              <a:rPr lang="en-US" sz="2400"/>
              <a:t> 2 t 30 min</a:t>
            </a:r>
          </a:p>
          <a:p>
            <a:pPr marL="0"/>
            <a:endParaRPr lang="en-US" sz="2400"/>
          </a:p>
          <a:p>
            <a:r>
              <a:rPr lang="en-US" sz="2400" err="1"/>
              <a:t>Mahdollisimman</a:t>
            </a:r>
            <a:r>
              <a:rPr lang="en-US" sz="2400"/>
              <a:t> </a:t>
            </a:r>
            <a:r>
              <a:rPr lang="en-US" sz="2400" err="1"/>
              <a:t>usein</a:t>
            </a:r>
            <a:r>
              <a:rPr lang="en-US" sz="2400"/>
              <a:t> </a:t>
            </a:r>
            <a:r>
              <a:rPr lang="en-US" sz="2400" err="1"/>
              <a:t>kevyttä</a:t>
            </a:r>
            <a:r>
              <a:rPr lang="en-US" sz="2400"/>
              <a:t> </a:t>
            </a:r>
            <a:r>
              <a:rPr lang="en-US" sz="2400" err="1"/>
              <a:t>liikuskelua</a:t>
            </a:r>
            <a:endParaRPr lang="en-US" sz="2400"/>
          </a:p>
          <a:p>
            <a:r>
              <a:rPr lang="en-US" sz="2400" err="1"/>
              <a:t>Aina</a:t>
            </a:r>
            <a:r>
              <a:rPr lang="en-US" sz="2400"/>
              <a:t> </a:t>
            </a:r>
            <a:r>
              <a:rPr lang="en-US" sz="2400" err="1"/>
              <a:t>kun</a:t>
            </a:r>
            <a:r>
              <a:rPr lang="en-US" sz="2400"/>
              <a:t> </a:t>
            </a:r>
            <a:r>
              <a:rPr lang="en-US" sz="2400" err="1"/>
              <a:t>voi</a:t>
            </a:r>
            <a:r>
              <a:rPr lang="en-US" sz="2400"/>
              <a:t> </a:t>
            </a:r>
            <a:r>
              <a:rPr lang="en-US" sz="2400" err="1"/>
              <a:t>taukoja</a:t>
            </a:r>
            <a:r>
              <a:rPr lang="en-US" sz="2400"/>
              <a:t> </a:t>
            </a:r>
            <a:r>
              <a:rPr lang="en-US" sz="2400" err="1"/>
              <a:t>paikallaanoloon</a:t>
            </a:r>
            <a:endParaRPr lang="en-US" sz="2400"/>
          </a:p>
          <a:p>
            <a:r>
              <a:rPr lang="en-US" sz="2400" err="1"/>
              <a:t>Riittävästi</a:t>
            </a:r>
            <a:r>
              <a:rPr lang="en-US" sz="2400"/>
              <a:t> </a:t>
            </a:r>
            <a:r>
              <a:rPr lang="en-US" sz="2400" err="1"/>
              <a:t>palauttavaa</a:t>
            </a:r>
            <a:r>
              <a:rPr lang="en-US" sz="2400"/>
              <a:t> </a:t>
            </a:r>
            <a:r>
              <a:rPr lang="en-US" sz="2400" err="1"/>
              <a:t>unta</a:t>
            </a:r>
            <a:endParaRPr lang="en-US" sz="2400"/>
          </a:p>
          <a:p>
            <a:endParaRPr lang="en-US" sz="18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454A2068-0556-4832-A5F2-D6F8A97C7F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486" r="1026" b="-3"/>
          <a:stretch/>
        </p:blipFill>
        <p:spPr>
          <a:xfrm>
            <a:off x="6775641" y="608402"/>
            <a:ext cx="5416355" cy="5518714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Kuva 17">
            <a:extLst>
              <a:ext uri="{FF2B5EF4-FFF2-40B4-BE49-F238E27FC236}">
                <a16:creationId xmlns:a16="http://schemas.microsoft.com/office/drawing/2014/main" id="{215FFDB2-3E81-4D56-A320-4E7E6A792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pic>
        <p:nvPicPr>
          <p:cNvPr id="16" name="Kuva 1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96A86D2-E92C-456D-A1FA-E8A3F4E9E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337" y="261937"/>
            <a:ext cx="1947863" cy="540847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4F159C23-07CB-4BAA-A8C2-50DDB65FBA9D}"/>
              </a:ext>
            </a:extLst>
          </p:cNvPr>
          <p:cNvSpPr/>
          <p:nvPr/>
        </p:nvSpPr>
        <p:spPr>
          <a:xfrm>
            <a:off x="6756968" y="1828800"/>
            <a:ext cx="235420" cy="933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/>
          <p:cNvSpPr txBox="1"/>
          <p:nvPr/>
        </p:nvSpPr>
        <p:spPr>
          <a:xfrm>
            <a:off x="535670" y="261937"/>
            <a:ext cx="84207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/>
              <a:t>Terveysliikunta on säännöllistä fyysistä aktiivisuutta, joka tuottaa selvää terveyshyötyä, ilman liikuntaan liittyviä mahdollisia riskejä</a:t>
            </a:r>
          </a:p>
        </p:txBody>
      </p:sp>
    </p:spTree>
    <p:extLst>
      <p:ext uri="{BB962C8B-B14F-4D97-AF65-F5344CB8AC3E}">
        <p14:creationId xmlns:p14="http://schemas.microsoft.com/office/powerpoint/2010/main" val="280398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54" y="0"/>
            <a:ext cx="6858000" cy="6858000"/>
          </a:xfrm>
          <a:prstGeom prst="rect">
            <a:avLst/>
          </a:prstGeom>
        </p:spPr>
      </p:pic>
      <p:pic>
        <p:nvPicPr>
          <p:cNvPr id="5" name="Google Shape;154;g38d79207e22_0_61">
            <a:extLst>
              <a:ext uri="{FF2B5EF4-FFF2-40B4-BE49-F238E27FC236}">
                <a16:creationId xmlns:a16="http://schemas.microsoft.com/office/drawing/2014/main" id="{8989BF6E-40F8-4424-0F50-384984F378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10" y="532436"/>
            <a:ext cx="5298794" cy="37154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71DFBE8D-663B-B410-922B-D23A1346AC54}"/>
              </a:ext>
            </a:extLst>
          </p:cNvPr>
          <p:cNvSpPr txBox="1"/>
          <p:nvPr/>
        </p:nvSpPr>
        <p:spPr>
          <a:xfrm>
            <a:off x="176031" y="4247908"/>
            <a:ext cx="489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300"/>
            </a:pPr>
            <a:r>
              <a:rPr lang="fi-FI" dirty="0"/>
              <a:t>Varhaisvuosien fyysisen aktiivisuuden suositus. Lähde: UKK-instituutti 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4EE2507-D684-6D19-F7D3-8E7758C20272}"/>
              </a:ext>
            </a:extLst>
          </p:cNvPr>
          <p:cNvSpPr txBox="1"/>
          <p:nvPr/>
        </p:nvSpPr>
        <p:spPr>
          <a:xfrm>
            <a:off x="555585" y="5879939"/>
            <a:ext cx="4643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300"/>
            </a:pPr>
            <a:r>
              <a:rPr lang="fi-FI"/>
              <a:t>Liikkumissuositus 7–17-vuotiaille. Lähde:</a:t>
            </a:r>
          </a:p>
          <a:p>
            <a:pPr lvl="0">
              <a:buSzPts val="1300"/>
            </a:pPr>
            <a:r>
              <a:rPr lang="fi-FI"/>
              <a:t>Opetus- ja kulttuuriministeriön julkaisuja 2021:19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8758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kstiruutu 1"/>
          <p:cNvSpPr txBox="1">
            <a:spLocks noChangeArrowheads="1"/>
          </p:cNvSpPr>
          <p:nvPr/>
        </p:nvSpPr>
        <p:spPr bwMode="auto">
          <a:xfrm>
            <a:off x="2711451" y="404813"/>
            <a:ext cx="54006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fi-FI" altLang="fi-FI" sz="3600" b="1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LAPSET JA NUORET:</a:t>
            </a:r>
          </a:p>
        </p:txBody>
      </p:sp>
      <p:sp>
        <p:nvSpPr>
          <p:cNvPr id="3" name="Ellipsi 2"/>
          <p:cNvSpPr/>
          <p:nvPr/>
        </p:nvSpPr>
        <p:spPr>
          <a:xfrm>
            <a:off x="2711450" y="1196975"/>
            <a:ext cx="3455988" cy="2160588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Ole fyysisesti aktiivinen </a:t>
            </a:r>
            <a:r>
              <a:rPr lang="fi-FI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väh</a:t>
            </a:r>
            <a:r>
              <a:rPr lang="fi-FI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. </a:t>
            </a:r>
            <a:r>
              <a:rPr lang="fi-FI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tunnin</a:t>
            </a:r>
            <a:r>
              <a:rPr lang="fi-FI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ajan päivässä</a:t>
            </a:r>
          </a:p>
        </p:txBody>
      </p:sp>
      <p:sp>
        <p:nvSpPr>
          <p:cNvPr id="4" name="Ellipsi 3"/>
          <p:cNvSpPr/>
          <p:nvPr/>
        </p:nvSpPr>
        <p:spPr>
          <a:xfrm>
            <a:off x="6223001" y="1233488"/>
            <a:ext cx="3311525" cy="2087562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Sekä kohtuullisen kuormittavaa että rasittavaa liikuntaa</a:t>
            </a:r>
          </a:p>
        </p:txBody>
      </p:sp>
      <p:sp>
        <p:nvSpPr>
          <p:cNvPr id="5" name="Ellipsi 4"/>
          <p:cNvSpPr/>
          <p:nvPr/>
        </p:nvSpPr>
        <p:spPr>
          <a:xfrm>
            <a:off x="4656139" y="3090863"/>
            <a:ext cx="3095625" cy="1922462"/>
          </a:xfrm>
          <a:prstGeom prst="ellipse">
            <a:avLst/>
          </a:prstGeom>
          <a:solidFill>
            <a:srgbClr val="E7A1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Kuormita lihaksia ja luita </a:t>
            </a:r>
            <a:r>
              <a:rPr lang="fi-FI" sz="2400" b="1" dirty="0">
                <a:solidFill>
                  <a:prstClr val="black"/>
                </a:solidFill>
                <a:latin typeface="Comic Sans MS" panose="030F0702030302020204" pitchFamily="66" charset="0"/>
              </a:rPr>
              <a:t>kolmesti </a:t>
            </a:r>
            <a:r>
              <a:rPr lang="fi-FI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viikossa</a:t>
            </a:r>
          </a:p>
        </p:txBody>
      </p:sp>
      <p:sp>
        <p:nvSpPr>
          <p:cNvPr id="6" name="Ellipsi 5"/>
          <p:cNvSpPr/>
          <p:nvPr/>
        </p:nvSpPr>
        <p:spPr>
          <a:xfrm>
            <a:off x="4656139" y="5138739"/>
            <a:ext cx="3095625" cy="1633537"/>
          </a:xfrm>
          <a:prstGeom prst="ellipse">
            <a:avLst/>
          </a:prstGeom>
          <a:solidFill>
            <a:srgbClr val="DDBA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Pitkäaikaista passiivisuutta tulisi välttää</a:t>
            </a:r>
          </a:p>
        </p:txBody>
      </p:sp>
      <p:sp>
        <p:nvSpPr>
          <p:cNvPr id="7" name="Kuvaselitepilvi 6"/>
          <p:cNvSpPr/>
          <p:nvPr/>
        </p:nvSpPr>
        <p:spPr>
          <a:xfrm>
            <a:off x="8112126" y="549275"/>
            <a:ext cx="2555875" cy="844550"/>
          </a:xfrm>
          <a:prstGeom prst="cloudCallout">
            <a:avLst>
              <a:gd name="adj1" fmla="val -10805"/>
              <a:gd name="adj2" fmla="val 73794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dirty="0">
                <a:solidFill>
                  <a:prstClr val="black"/>
                </a:solidFill>
                <a:latin typeface="Comic Sans MS" panose="030F0702030302020204" pitchFamily="66" charset="0"/>
              </a:rPr>
              <a:t>Monipuolisuus</a:t>
            </a:r>
          </a:p>
        </p:txBody>
      </p:sp>
      <p:sp>
        <p:nvSpPr>
          <p:cNvPr id="2" name="Kuvaselitepilvi 1"/>
          <p:cNvSpPr/>
          <p:nvPr/>
        </p:nvSpPr>
        <p:spPr>
          <a:xfrm>
            <a:off x="10058399" y="1538287"/>
            <a:ext cx="1688123" cy="1161069"/>
          </a:xfrm>
          <a:prstGeom prst="cloudCallout">
            <a:avLst>
              <a:gd name="adj1" fmla="val -81184"/>
              <a:gd name="adj2" fmla="val 16174"/>
            </a:avLst>
          </a:prstGeom>
          <a:solidFill>
            <a:srgbClr val="35EB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>
                <a:solidFill>
                  <a:schemeClr val="tx1"/>
                </a:solidFill>
              </a:rPr>
              <a:t>Väh.3 x viikossa</a:t>
            </a:r>
          </a:p>
        </p:txBody>
      </p:sp>
    </p:spTree>
    <p:extLst>
      <p:ext uri="{BB962C8B-B14F-4D97-AF65-F5344CB8AC3E}">
        <p14:creationId xmlns:p14="http://schemas.microsoft.com/office/powerpoint/2010/main" val="196895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8d79207e22_0_1"/>
          <p:cNvSpPr txBox="1">
            <a:spLocks noGrp="1"/>
          </p:cNvSpPr>
          <p:nvPr>
            <p:ph type="body" idx="1"/>
          </p:nvPr>
        </p:nvSpPr>
        <p:spPr>
          <a:xfrm>
            <a:off x="1838467" y="1036633"/>
            <a:ext cx="9569200" cy="1284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22867" rIns="45700" bIns="22867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fi-FI" sz="2667"/>
              <a:t>Pohdi, millaisen kuvan Kouluterveyskyselyn tulokset antavat liikkumissuositusten toteutumisesta. </a:t>
            </a:r>
            <a:endParaRPr/>
          </a:p>
        </p:txBody>
      </p:sp>
      <p:sp>
        <p:nvSpPr>
          <p:cNvPr id="164" name="Google Shape;164;g38d79207e22_0_1"/>
          <p:cNvSpPr txBox="1">
            <a:spLocks noGrp="1"/>
          </p:cNvSpPr>
          <p:nvPr>
            <p:ph type="title"/>
          </p:nvPr>
        </p:nvSpPr>
        <p:spPr>
          <a:xfrm>
            <a:off x="863600" y="295949"/>
            <a:ext cx="10464800" cy="62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fi-FI"/>
              <a:t>Keskustelu</a:t>
            </a:r>
            <a:endParaRPr/>
          </a:p>
        </p:txBody>
      </p:sp>
      <p:pic>
        <p:nvPicPr>
          <p:cNvPr id="165" name="Google Shape;165;g38d79207e22_0_1" title="puhekupla-ikoni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800" y="295933"/>
            <a:ext cx="1545667" cy="1545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38d79207e22_0_1" title="Liikunta Kouluterveyskysel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7733" y="2024701"/>
            <a:ext cx="6412736" cy="454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irta">
  <a:themeElements>
    <a:clrScheme name="Virta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Virta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irt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irta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Virta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6" ma:contentTypeDescription="Luo uusi asiakirja." ma:contentTypeScope="" ma:versionID="4a8bbc26c5cc5824105f433547159ee9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b7d92d9d93991043241f38e60141b2fa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A034BD-5446-490C-A210-69307AF3BB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3FD910-87DC-4AEB-B033-7F5724C3E600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48e8df33-a090-4ce7-a58b-5234ff1e67e3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98B93EA-C793-4EE4-9F83-FA175A18CE2F}">
  <ds:schemaRefs>
    <ds:schemaRef ds:uri="48e8df33-a090-4ce7-a58b-5234ff1e67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275</Words>
  <Application>Microsoft Office PowerPoint</Application>
  <PresentationFormat>Laajakuva</PresentationFormat>
  <Paragraphs>70</Paragraphs>
  <Slides>10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20" baseType="lpstr">
      <vt:lpstr>Abadi Extra Light</vt:lpstr>
      <vt:lpstr>Arial</vt:lpstr>
      <vt:lpstr>Calibri</vt:lpstr>
      <vt:lpstr>Calibri Light</vt:lpstr>
      <vt:lpstr>Comic Sans MS</vt:lpstr>
      <vt:lpstr>Constantia</vt:lpstr>
      <vt:lpstr>Open Sans</vt:lpstr>
      <vt:lpstr>Wingdings 2</vt:lpstr>
      <vt:lpstr>Office-teema</vt:lpstr>
      <vt:lpstr>Virta</vt:lpstr>
      <vt:lpstr>Liikunnasta terveyttä</vt:lpstr>
      <vt:lpstr>Liikunnan fyysisiä terveyshyötyjä</vt:lpstr>
      <vt:lpstr>Liikunnasta psyykkistä hyvinvointia</vt:lpstr>
      <vt:lpstr>Liikunnasta sosiaalista hyvinvointia</vt:lpstr>
      <vt:lpstr>PowerPoint-esitys</vt:lpstr>
      <vt:lpstr>Liikkumisen suositukset 18 – 65 v</vt:lpstr>
      <vt:lpstr>PowerPoint-esitys</vt:lpstr>
      <vt:lpstr>PowerPoint-esitys</vt:lpstr>
      <vt:lpstr>Keskustelu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Liikunnasta terveyttä</dc:title>
  <dc:creator>Paula</dc:creator>
  <cp:lastModifiedBy>Löfström Leena</cp:lastModifiedBy>
  <cp:revision>10</cp:revision>
  <dcterms:created xsi:type="dcterms:W3CDTF">2021-01-12T15:36:47Z</dcterms:created>
  <dcterms:modified xsi:type="dcterms:W3CDTF">2026-08-26T09:36:10Z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