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89" r:id="rId2"/>
    <p:sldMasterId id="2147483701" r:id="rId3"/>
  </p:sldMasterIdLst>
  <p:sldIdLst>
    <p:sldId id="257" r:id="rId4"/>
    <p:sldId id="267" r:id="rId5"/>
    <p:sldId id="266" r:id="rId6"/>
    <p:sldId id="256" r:id="rId7"/>
    <p:sldId id="260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27382" y="657226"/>
            <a:ext cx="11137237" cy="100806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27382" y="1844676"/>
            <a:ext cx="11137237" cy="4176713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84317" y="6272344"/>
            <a:ext cx="116628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320">
                <a:solidFill>
                  <a:srgbClr val="353535"/>
                </a:solidFill>
              </a:defRPr>
            </a:lvl1pPr>
          </a:lstStyle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15.11.2016</a:t>
            </a:fld>
            <a:endParaRPr lang="fi-FI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0353" y="6272344"/>
            <a:ext cx="5913967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32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dirty="0" smtClean="0"/>
              <a:t>Esityksen nimi / Tekijä</a:t>
            </a:r>
            <a:endParaRPr lang="fi-FI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35784" y="6257521"/>
            <a:ext cx="48048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320" b="1">
                <a:solidFill>
                  <a:srgbClr val="353535"/>
                </a:solidFill>
                <a:latin typeface="Myriad pro"/>
                <a:cs typeface="Myriad pro"/>
              </a:defRPr>
            </a:lvl1pPr>
          </a:lstStyle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1088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679F-CB4E-4BA6-AEF0-2C76D5D157F5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ECB5-61E8-4120-B343-169E2FF4C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6976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679F-CB4E-4BA6-AEF0-2C76D5D157F5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ECB5-61E8-4120-B343-169E2FF4C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401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679F-CB4E-4BA6-AEF0-2C76D5D157F5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ECB5-61E8-4120-B343-169E2FF4C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1443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679F-CB4E-4BA6-AEF0-2C76D5D157F5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ECB5-61E8-4120-B343-169E2FF4C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2183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679F-CB4E-4BA6-AEF0-2C76D5D157F5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ECB5-61E8-4120-B343-169E2FF4C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2404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679F-CB4E-4BA6-AEF0-2C76D5D157F5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ECB5-61E8-4120-B343-169E2FF4C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851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1DE76-B2FD-4CCD-B671-1C34477F64AE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97C2-1B92-41B1-9842-A3E2537F8B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4434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1DE76-B2FD-4CCD-B671-1C34477F64AE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97C2-1B92-41B1-9842-A3E2537F8B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2682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1DE76-B2FD-4CCD-B671-1C34477F64AE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97C2-1B92-41B1-9842-A3E2537F8B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72167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1DE76-B2FD-4CCD-B671-1C34477F64AE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97C2-1B92-41B1-9842-A3E2537F8B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4130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27382" y="657226"/>
            <a:ext cx="11137237" cy="100806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27382" y="1844676"/>
            <a:ext cx="6528725" cy="4176713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84317" y="6272344"/>
            <a:ext cx="116628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320">
                <a:solidFill>
                  <a:srgbClr val="353535"/>
                </a:solidFill>
              </a:defRPr>
            </a:lvl1pPr>
          </a:lstStyle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15.11.2016</a:t>
            </a:fld>
            <a:endParaRPr lang="fi-FI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0353" y="6272344"/>
            <a:ext cx="5913967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32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dirty="0" smtClean="0"/>
              <a:t>Esityksen nimi / Tekijä</a:t>
            </a:r>
            <a:endParaRPr lang="fi-FI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35784" y="6257521"/>
            <a:ext cx="48048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320" b="1">
                <a:solidFill>
                  <a:srgbClr val="353535"/>
                </a:solidFill>
                <a:latin typeface="Myriad pro"/>
                <a:cs typeface="Myriad pro"/>
              </a:defRPr>
            </a:lvl1pPr>
          </a:lstStyle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Sisällön paikkamerkki 2"/>
          <p:cNvSpPr>
            <a:spLocks noGrp="1"/>
          </p:cNvSpPr>
          <p:nvPr>
            <p:ph idx="13"/>
          </p:nvPr>
        </p:nvSpPr>
        <p:spPr>
          <a:xfrm>
            <a:off x="7248128" y="1873627"/>
            <a:ext cx="4416491" cy="414766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159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1DE76-B2FD-4CCD-B671-1C34477F64AE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97C2-1B92-41B1-9842-A3E2537F8B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10577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1DE76-B2FD-4CCD-B671-1C34477F64AE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97C2-1B92-41B1-9842-A3E2537F8B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02909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1DE76-B2FD-4CCD-B671-1C34477F64AE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97C2-1B92-41B1-9842-A3E2537F8B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10984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1DE76-B2FD-4CCD-B671-1C34477F64AE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97C2-1B92-41B1-9842-A3E2537F8B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14379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1DE76-B2FD-4CCD-B671-1C34477F64AE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97C2-1B92-41B1-9842-A3E2537F8B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96469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1DE76-B2FD-4CCD-B671-1C34477F64AE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97C2-1B92-41B1-9842-A3E2537F8B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60113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1DE76-B2FD-4CCD-B671-1C34477F64AE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D97C2-1B92-41B1-9842-A3E2537F8B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56803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tsikko ja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27382" y="657226"/>
            <a:ext cx="11137237" cy="100806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27382" y="1844676"/>
            <a:ext cx="6528725" cy="4176713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84317" y="6272344"/>
            <a:ext cx="116628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320">
                <a:solidFill>
                  <a:srgbClr val="353535"/>
                </a:solidFill>
              </a:defRPr>
            </a:lvl1pPr>
          </a:lstStyle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15.11.2016</a:t>
            </a:fld>
            <a:endParaRPr lang="fi-FI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0353" y="6272344"/>
            <a:ext cx="5913967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32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dirty="0" smtClean="0"/>
              <a:t>Esityksen nimi / Tekijä</a:t>
            </a:r>
            <a:endParaRPr lang="fi-FI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35784" y="6257521"/>
            <a:ext cx="48048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320" b="1">
                <a:solidFill>
                  <a:srgbClr val="353535"/>
                </a:solidFill>
                <a:latin typeface="Myriad pro"/>
                <a:cs typeface="Myriad pro"/>
              </a:defRPr>
            </a:lvl1pPr>
          </a:lstStyle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Sisällön paikkamerkki 2"/>
          <p:cNvSpPr>
            <a:spLocks noGrp="1"/>
          </p:cNvSpPr>
          <p:nvPr>
            <p:ph idx="13"/>
          </p:nvPr>
        </p:nvSpPr>
        <p:spPr>
          <a:xfrm>
            <a:off x="7248128" y="1873627"/>
            <a:ext cx="4416491" cy="414766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215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84317" y="6272344"/>
            <a:ext cx="116628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320">
                <a:solidFill>
                  <a:srgbClr val="353535"/>
                </a:solidFill>
              </a:defRPr>
            </a:lvl1pPr>
          </a:lstStyle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15.11.2016</a:t>
            </a:fld>
            <a:endParaRPr lang="fi-FI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0353" y="6272344"/>
            <a:ext cx="5913967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32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fi-FI" dirty="0" smtClean="0"/>
              <a:t>Esityksen nimi / Tekijä</a:t>
            </a:r>
            <a:endParaRPr lang="fi-FI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35784" y="6257521"/>
            <a:ext cx="48048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320" b="1">
                <a:solidFill>
                  <a:srgbClr val="353535"/>
                </a:solidFill>
                <a:latin typeface="Myriad pro"/>
                <a:cs typeface="Myriad pro"/>
              </a:defRPr>
            </a:lvl1pPr>
          </a:lstStyle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96554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58851" y="657226"/>
            <a:ext cx="10705768" cy="100806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58851" y="1844676"/>
            <a:ext cx="6097256" cy="4176713"/>
          </a:xfrm>
        </p:spPr>
        <p:txBody>
          <a:bodyPr/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984317" y="6272344"/>
            <a:ext cx="1166283" cy="2508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8FCEB-0D14-448D-BA4B-B8F5B0DBD2BD}" type="datetime1">
              <a:rPr lang="fi-FI"/>
              <a:pPr>
                <a:defRPr/>
              </a:pPr>
              <a:t>15.11.2016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070353" y="6272344"/>
            <a:ext cx="5913967" cy="2508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dirty="0"/>
              <a:t>Esityksen nimi / Tekijä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1135784" y="6257521"/>
            <a:ext cx="480483" cy="2508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E68D6-3022-4724-B45D-44A0B3B7D63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8" name="Sisällön paikkamerkki 2"/>
          <p:cNvSpPr>
            <a:spLocks noGrp="1"/>
          </p:cNvSpPr>
          <p:nvPr>
            <p:ph idx="13"/>
          </p:nvPr>
        </p:nvSpPr>
        <p:spPr>
          <a:xfrm>
            <a:off x="7248128" y="1873627"/>
            <a:ext cx="4416491" cy="414766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317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679F-CB4E-4BA6-AEF0-2C76D5D157F5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ECB5-61E8-4120-B343-169E2FF4C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410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679F-CB4E-4BA6-AEF0-2C76D5D157F5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ECB5-61E8-4120-B343-169E2FF4C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443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679F-CB4E-4BA6-AEF0-2C76D5D157F5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ECB5-61E8-4120-B343-169E2FF4C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866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679F-CB4E-4BA6-AEF0-2C76D5D157F5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ECB5-61E8-4120-B343-169E2FF4C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874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5679F-CB4E-4BA6-AEF0-2C76D5D157F5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8ECB5-61E8-4120-B343-169E2FF4C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5469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27382" y="657226"/>
            <a:ext cx="11088885" cy="1008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7382" y="1844676"/>
            <a:ext cx="1108888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000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</p:txBody>
      </p:sp>
      <p:sp>
        <p:nvSpPr>
          <p:cNvPr id="2" name="Tekstiruutu 1"/>
          <p:cNvSpPr txBox="1"/>
          <p:nvPr userDrawn="1"/>
        </p:nvSpPr>
        <p:spPr>
          <a:xfrm>
            <a:off x="431371" y="6225814"/>
            <a:ext cx="4704523" cy="295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20" b="1" dirty="0" smtClean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UEF</a:t>
            </a:r>
            <a:r>
              <a:rPr lang="fi-FI" sz="1320" dirty="0" smtClean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 // </a:t>
            </a:r>
            <a:r>
              <a:rPr lang="fi-FI" sz="1320" dirty="0" err="1" smtClean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University</a:t>
            </a:r>
            <a:r>
              <a:rPr lang="fi-FI" sz="1320" dirty="0" smtClean="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rPr>
              <a:t> of Eastern Finland</a:t>
            </a:r>
            <a:endParaRPr lang="fi-FI" sz="1320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1" name="Suorakulmio 10"/>
          <p:cNvSpPr/>
          <p:nvPr userDrawn="1"/>
        </p:nvSpPr>
        <p:spPr>
          <a:xfrm>
            <a:off x="527382" y="6739949"/>
            <a:ext cx="11137237" cy="14543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16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84317" y="6272344"/>
            <a:ext cx="116628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320">
                <a:solidFill>
                  <a:srgbClr val="353535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15.11.2016</a:t>
            </a:fld>
            <a:endParaRPr lang="fi-FI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70353" y="6272344"/>
            <a:ext cx="5913967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defRPr sz="1320">
                <a:solidFill>
                  <a:schemeClr val="bg2">
                    <a:lumMod val="25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fi-FI" dirty="0" smtClean="0"/>
              <a:t>Esityksen nimi / Tekijä</a:t>
            </a:r>
            <a:endParaRPr lang="fi-FI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35784" y="6257521"/>
            <a:ext cx="480483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1800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320" b="1">
                <a:solidFill>
                  <a:srgbClr val="353535"/>
                </a:solidFill>
                <a:latin typeface="Myriad pro"/>
                <a:cs typeface="Myriad pro"/>
              </a:defRPr>
            </a:lvl1pPr>
          </a:lstStyle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290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rgbClr val="35353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2pPr>
      <a:lvl3pPr algn="l" rtl="0" eaLnBrk="0" fontAlgn="base" hangingPunct="0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3pPr>
      <a:lvl4pPr algn="l" rtl="0" eaLnBrk="0" fontAlgn="base" hangingPunct="0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4pPr>
      <a:lvl5pPr algn="l" rtl="0" eaLnBrk="0" fontAlgn="base" hangingPunct="0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5pPr>
      <a:lvl6pPr marL="548640" algn="l" rtl="0" fontAlgn="base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6pPr>
      <a:lvl7pPr marL="1097280" algn="l" rtl="0" fontAlgn="base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7pPr>
      <a:lvl8pPr marL="1645920" algn="l" rtl="0" fontAlgn="base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8pPr>
      <a:lvl9pPr marL="2194560" algn="l" rtl="0" fontAlgn="base">
        <a:lnSpc>
          <a:spcPts val="4080"/>
        </a:lnSpc>
        <a:spcBef>
          <a:spcPct val="0"/>
        </a:spcBef>
        <a:spcAft>
          <a:spcPct val="0"/>
        </a:spcAft>
        <a:defRPr sz="3360" b="1">
          <a:solidFill>
            <a:schemeClr val="tx2"/>
          </a:solidFill>
          <a:latin typeface="Palatino Linotype" pitchFamily="18" charset="0"/>
        </a:defRPr>
      </a:lvl9pPr>
    </p:titleStyle>
    <p:bodyStyle>
      <a:lvl1pPr marL="219076" indent="-219076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•"/>
        <a:defRPr sz="2400">
          <a:solidFill>
            <a:srgbClr val="353535"/>
          </a:solidFill>
          <a:latin typeface="+mn-lt"/>
          <a:ea typeface="+mn-ea"/>
          <a:cs typeface="+mn-cs"/>
        </a:defRPr>
      </a:lvl1pPr>
      <a:lvl2pPr marL="752476" indent="-318136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–"/>
        <a:defRPr>
          <a:solidFill>
            <a:srgbClr val="353535"/>
          </a:solidFill>
          <a:latin typeface="+mn-lt"/>
        </a:defRPr>
      </a:lvl2pPr>
      <a:lvl3pPr marL="1181100" indent="-213360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•"/>
        <a:defRPr sz="1920">
          <a:solidFill>
            <a:srgbClr val="353535"/>
          </a:solidFill>
          <a:latin typeface="+mn-lt"/>
        </a:defRPr>
      </a:lvl3pPr>
      <a:lvl4pPr marL="1605916" indent="-209550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–"/>
        <a:defRPr sz="1680">
          <a:solidFill>
            <a:srgbClr val="353535"/>
          </a:solidFill>
          <a:latin typeface="+mn-lt"/>
        </a:defRPr>
      </a:lvl4pPr>
      <a:lvl5pPr marL="2047876" indent="-226696" algn="l" rtl="0" eaLnBrk="0" fontAlgn="base" hangingPunct="0">
        <a:spcBef>
          <a:spcPct val="0"/>
        </a:spcBef>
        <a:spcAft>
          <a:spcPct val="30000"/>
        </a:spcAft>
        <a:buClr>
          <a:schemeClr val="accent2"/>
        </a:buClr>
        <a:buChar char="»"/>
        <a:defRPr sz="1680">
          <a:solidFill>
            <a:srgbClr val="353535"/>
          </a:solidFill>
          <a:latin typeface="+mn-lt"/>
        </a:defRPr>
      </a:lvl5pPr>
      <a:lvl6pPr marL="2596516" indent="-226696" algn="l" rtl="0" fontAlgn="base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6pPr>
      <a:lvl7pPr marL="3145156" indent="-226696" algn="l" rtl="0" fontAlgn="base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7pPr>
      <a:lvl8pPr marL="3693796" indent="-226696" algn="l" rtl="0" fontAlgn="base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8pPr>
      <a:lvl9pPr marL="4242436" indent="-226696" algn="l" rtl="0" fontAlgn="base">
        <a:spcBef>
          <a:spcPct val="0"/>
        </a:spcBef>
        <a:spcAft>
          <a:spcPct val="30000"/>
        </a:spcAft>
        <a:buChar char="»"/>
        <a:defRPr sz="168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5679F-CB4E-4BA6-AEF0-2C76D5D157F5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8ECB5-61E8-4120-B343-169E2FF4CB5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667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1DE76-B2FD-4CCD-B671-1C34477F64AE}" type="datetimeFigureOut">
              <a:rPr lang="fi-FI" smtClean="0"/>
              <a:t>15.11.2016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D97C2-1B92-41B1-9842-A3E2537F8BA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679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Kuva 12" descr="Powerpoint_Kansikuvat_Kapea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53" y="491074"/>
            <a:ext cx="9934074" cy="2937925"/>
          </a:xfrm>
          <a:prstGeom prst="rect">
            <a:avLst/>
          </a:prstGeom>
        </p:spPr>
      </p:pic>
      <p:sp>
        <p:nvSpPr>
          <p:cNvPr id="54" name="Otsikko 2"/>
          <p:cNvSpPr>
            <a:spLocks noGrp="1"/>
          </p:cNvSpPr>
          <p:nvPr>
            <p:ph type="title"/>
          </p:nvPr>
        </p:nvSpPr>
        <p:spPr>
          <a:xfrm>
            <a:off x="1170653" y="4120277"/>
            <a:ext cx="9934074" cy="1440938"/>
          </a:xfrm>
        </p:spPr>
        <p:txBody>
          <a:bodyPr/>
          <a:lstStyle/>
          <a:p>
            <a:r>
              <a:rPr lang="fi-FI" sz="4400" dirty="0" smtClean="0"/>
              <a:t>Itä-Suomen yliopiston kemian laitos</a:t>
            </a:r>
            <a:endParaRPr lang="fi-FI" sz="4400" dirty="0"/>
          </a:p>
        </p:txBody>
      </p:sp>
      <p:sp>
        <p:nvSpPr>
          <p:cNvPr id="55" name="Sisällön paikkamerkki 3"/>
          <p:cNvSpPr>
            <a:spLocks noGrp="1"/>
          </p:cNvSpPr>
          <p:nvPr>
            <p:ph idx="1"/>
          </p:nvPr>
        </p:nvSpPr>
        <p:spPr>
          <a:xfrm>
            <a:off x="1170653" y="4840746"/>
            <a:ext cx="9412174" cy="432048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Lyseon peruskoulun oppilaiden vierailukäynti marraskuussa 2016</a:t>
            </a:r>
            <a:endParaRPr lang="fi-FI" dirty="0"/>
          </a:p>
        </p:txBody>
      </p:sp>
      <p:pic>
        <p:nvPicPr>
          <p:cNvPr id="14" name="Kuva 13" descr="UEF_tunnus_harmaa_tausta.ep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843" y="491815"/>
            <a:ext cx="1734278" cy="164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46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53FCBABD-41D0-47C6-BEE8-5256A0303ED7}" type="datetime1">
              <a:rPr lang="fi-FI" smtClean="0"/>
              <a:pPr>
                <a:defRPr/>
              </a:pPr>
              <a:t>15.11.2016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Esityksen nimi / Tekijä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AC9C5E4-DD34-409E-9E11-89682544FB1A}" type="slidenum">
              <a:rPr lang="fi-FI" smtClean="0"/>
              <a:pPr>
                <a:defRPr/>
              </a:pPr>
              <a:t>2</a:t>
            </a:fld>
            <a:endParaRPr lang="fi-FI" dirty="0"/>
          </a:p>
        </p:txBody>
      </p:sp>
      <p:pic>
        <p:nvPicPr>
          <p:cNvPr id="10" name="Content Placeholder 9" descr="C:\Users\kiikon\Downloads\20161115_121143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662" y="534237"/>
            <a:ext cx="7259782" cy="496879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Oval 12"/>
          <p:cNvSpPr/>
          <p:nvPr/>
        </p:nvSpPr>
        <p:spPr>
          <a:xfrm>
            <a:off x="2186247" y="2842953"/>
            <a:ext cx="6733309" cy="1213658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764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08230">
            <a:off x="9840498" y="438963"/>
            <a:ext cx="1588674" cy="11915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5" name="Sisällön paikkamerkki 3"/>
          <p:cNvSpPr>
            <a:spLocks noGrp="1"/>
          </p:cNvSpPr>
          <p:nvPr>
            <p:ph idx="1"/>
          </p:nvPr>
        </p:nvSpPr>
        <p:spPr>
          <a:xfrm>
            <a:off x="527382" y="1363287"/>
            <a:ext cx="11201876" cy="5311835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fi-FI" sz="2400" dirty="0" smtClean="0">
                <a:latin typeface="Palatino Linotype" panose="02040502050505030304" pitchFamily="18" charset="0"/>
              </a:rPr>
              <a:t>Millaisia </a:t>
            </a:r>
            <a:r>
              <a:rPr lang="fi-FI" sz="2400" dirty="0" smtClean="0">
                <a:latin typeface="Palatino Linotype" panose="02040502050505030304" pitchFamily="18" charset="0"/>
              </a:rPr>
              <a:t>henkilöitä vierailukohteessa työskentelee? Kuvaile henkilöiden sosiaalisia ja ulkoisia </a:t>
            </a:r>
            <a:r>
              <a:rPr lang="fi-FI" sz="2400" dirty="0" smtClean="0">
                <a:latin typeface="Palatino Linotype" panose="02040502050505030304" pitchFamily="18" charset="0"/>
              </a:rPr>
              <a:t>ominaisuuksia.</a:t>
            </a:r>
            <a:endParaRPr lang="fi-FI" sz="2400" dirty="0">
              <a:latin typeface="Palatino Linotype" panose="02040502050505030304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fi-FI" sz="2400" dirty="0">
                <a:latin typeface="Palatino Linotype" panose="02040502050505030304" pitchFamily="18" charset="0"/>
              </a:rPr>
              <a:t>Mitä vierailukohteessa tehdään? Millaisia työtehtäviä työntekijät hoitavat</a:t>
            </a:r>
            <a:r>
              <a:rPr lang="fi-FI" sz="2400" dirty="0" smtClean="0">
                <a:latin typeface="Palatino Linotype" panose="02040502050505030304" pitchFamily="18" charset="0"/>
              </a:rPr>
              <a:t>?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fi-FI" sz="2400" dirty="0">
                <a:latin typeface="Palatino Linotype" panose="02040502050505030304" pitchFamily="18" charset="0"/>
              </a:rPr>
              <a:t>Millainen vierailukohteen työympäristö on? Miltä siellä näyttää</a:t>
            </a:r>
            <a:r>
              <a:rPr lang="fi-FI" sz="2400" dirty="0" smtClean="0">
                <a:latin typeface="Palatino Linotype" panose="02040502050505030304" pitchFamily="18" charset="0"/>
              </a:rPr>
              <a:t>?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fi-FI" sz="2400" dirty="0">
                <a:latin typeface="Palatino Linotype" panose="02040502050505030304" pitchFamily="18" charset="0"/>
              </a:rPr>
              <a:t>Millainen koulutus vierailukohteessa työskentelevillä henkilöillä on? </a:t>
            </a:r>
            <a:endParaRPr lang="fi-FI" sz="2400" dirty="0" smtClean="0">
              <a:latin typeface="Palatino Linotype" panose="02040502050505030304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fi-FI" sz="2400" dirty="0" smtClean="0">
                <a:latin typeface="Palatino Linotype" panose="02040502050505030304" pitchFamily="18" charset="0"/>
              </a:rPr>
              <a:t>Keksi vähintään yksi asia, jonka ehdottomasti haluaisit saada selville vierailukohteesta tai tutustuttavasta alasta vierailun aikana. </a:t>
            </a:r>
            <a:endParaRPr lang="fi-FI" sz="2400" dirty="0">
              <a:latin typeface="Palatino Linotype" panose="0204050205050503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382" y="241069"/>
            <a:ext cx="11137237" cy="1424221"/>
          </a:xfrm>
        </p:spPr>
        <p:txBody>
          <a:bodyPr/>
          <a:lstStyle/>
          <a:p>
            <a:r>
              <a:rPr lang="fi-FI" b="1" dirty="0" smtClean="0">
                <a:latin typeface="Palatino Linotype" panose="02040502050505030304" pitchFamily="18" charset="0"/>
              </a:rPr>
              <a:t>Pohdittavaa ennen vierailua</a:t>
            </a:r>
            <a:endParaRPr lang="fi-FI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546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273" y="473825"/>
            <a:ext cx="11089177" cy="1351800"/>
          </a:xfrm>
        </p:spPr>
        <p:txBody>
          <a:bodyPr>
            <a:normAutofit/>
          </a:bodyPr>
          <a:lstStyle/>
          <a:p>
            <a:r>
              <a:rPr lang="fi-FI" sz="3200" b="1" dirty="0">
                <a:latin typeface="Palatino Linotype" panose="02040502050505030304" pitchFamily="18" charset="0"/>
              </a:rPr>
              <a:t>1. Millaisia henkilöitä vierailukohteessa työskentelee? Kuvaile henkilöiden sosiaalisia ja ulkoisia ominaisuuksia.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0" y="2477193"/>
            <a:ext cx="5181600" cy="3699770"/>
          </a:xfrm>
        </p:spPr>
        <p:txBody>
          <a:bodyPr/>
          <a:lstStyle/>
          <a:p>
            <a:r>
              <a:rPr lang="fi-FI" dirty="0" smtClean="0">
                <a:latin typeface="Palatino Linotype" panose="02040502050505030304" pitchFamily="18" charset="0"/>
              </a:rPr>
              <a:t>Mielikuvat ennen vierailua</a:t>
            </a:r>
            <a:endParaRPr lang="fi-FI" dirty="0">
              <a:latin typeface="Palatino Linotype" panose="0204050205050503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2477193"/>
            <a:ext cx="5181600" cy="3699770"/>
          </a:xfrm>
        </p:spPr>
        <p:txBody>
          <a:bodyPr/>
          <a:lstStyle/>
          <a:p>
            <a:r>
              <a:rPr lang="fi-FI" dirty="0" smtClean="0">
                <a:latin typeface="Palatino Linotype" panose="02040502050505030304" pitchFamily="18" charset="0"/>
              </a:rPr>
              <a:t>Vierailulla tehdyt havainnot</a:t>
            </a:r>
            <a:endParaRPr lang="fi-FI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310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273" y="473825"/>
            <a:ext cx="11089177" cy="1351800"/>
          </a:xfrm>
        </p:spPr>
        <p:txBody>
          <a:bodyPr>
            <a:normAutofit/>
          </a:bodyPr>
          <a:lstStyle/>
          <a:p>
            <a:r>
              <a:rPr lang="fi-FI" b="1" dirty="0">
                <a:latin typeface="Palatino Linotype" panose="02040502050505030304" pitchFamily="18" charset="0"/>
              </a:rPr>
              <a:t>2. </a:t>
            </a:r>
            <a:r>
              <a:rPr lang="fi-FI" b="1" dirty="0" smtClean="0">
                <a:latin typeface="Palatino Linotype" panose="02040502050505030304" pitchFamily="18" charset="0"/>
              </a:rPr>
              <a:t>Mitä vierailukohteessa </a:t>
            </a:r>
            <a:r>
              <a:rPr lang="fi-FI" b="1" dirty="0">
                <a:latin typeface="Palatino Linotype" panose="02040502050505030304" pitchFamily="18" charset="0"/>
              </a:rPr>
              <a:t>tehdään</a:t>
            </a:r>
            <a:r>
              <a:rPr lang="fi-FI" b="1" dirty="0" smtClean="0">
                <a:latin typeface="Palatino Linotype" panose="02040502050505030304" pitchFamily="18" charset="0"/>
              </a:rPr>
              <a:t>? Millaisia työtehtäviä työntekijät hoitavat?</a:t>
            </a:r>
            <a:endParaRPr lang="fi-FI" sz="3200" b="1" dirty="0">
              <a:latin typeface="Palatino Linotype" panose="020405020505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0" y="2477193"/>
            <a:ext cx="5181600" cy="3699770"/>
          </a:xfrm>
        </p:spPr>
        <p:txBody>
          <a:bodyPr/>
          <a:lstStyle/>
          <a:p>
            <a:r>
              <a:rPr lang="fi-FI" dirty="0" smtClean="0">
                <a:latin typeface="Palatino Linotype" panose="02040502050505030304" pitchFamily="18" charset="0"/>
              </a:rPr>
              <a:t>Mielikuvat ennen vierailua</a:t>
            </a:r>
          </a:p>
          <a:p>
            <a:pPr marL="0" indent="0">
              <a:buNone/>
            </a:pPr>
            <a:endParaRPr lang="fi-FI" dirty="0">
              <a:latin typeface="Palatino Linotype" panose="0204050205050503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2477193"/>
            <a:ext cx="5181600" cy="3699770"/>
          </a:xfrm>
        </p:spPr>
        <p:txBody>
          <a:bodyPr/>
          <a:lstStyle/>
          <a:p>
            <a:r>
              <a:rPr lang="fi-FI" dirty="0" smtClean="0">
                <a:latin typeface="Palatino Linotype" panose="02040502050505030304" pitchFamily="18" charset="0"/>
              </a:rPr>
              <a:t>Vierailulla tehdyt havainnot</a:t>
            </a:r>
            <a:endParaRPr lang="fi-FI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599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273" y="473825"/>
            <a:ext cx="11089177" cy="1351800"/>
          </a:xfrm>
        </p:spPr>
        <p:txBody>
          <a:bodyPr>
            <a:normAutofit/>
          </a:bodyPr>
          <a:lstStyle/>
          <a:p>
            <a:r>
              <a:rPr lang="fi-FI" b="1" dirty="0">
                <a:latin typeface="Palatino Linotype" panose="02040502050505030304" pitchFamily="18" charset="0"/>
              </a:rPr>
              <a:t>3. </a:t>
            </a:r>
            <a:r>
              <a:rPr lang="fi-FI" b="1" dirty="0" smtClean="0">
                <a:latin typeface="Palatino Linotype" panose="02040502050505030304" pitchFamily="18" charset="0"/>
              </a:rPr>
              <a:t>Millainen vierailukohteen työympäristö on? Miltä siellä näyttää?</a:t>
            </a:r>
            <a:r>
              <a:rPr lang="fi-FI" dirty="0"/>
              <a:t> </a:t>
            </a:r>
            <a:endParaRPr lang="fi-FI" sz="3200" b="1" dirty="0"/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0" y="2477193"/>
            <a:ext cx="5181600" cy="3699770"/>
          </a:xfrm>
        </p:spPr>
        <p:txBody>
          <a:bodyPr/>
          <a:lstStyle/>
          <a:p>
            <a:r>
              <a:rPr lang="fi-FI" dirty="0" smtClean="0">
                <a:latin typeface="Palatino Linotype" panose="02040502050505030304" pitchFamily="18" charset="0"/>
              </a:rPr>
              <a:t>Mielikuvat ennen vierailua</a:t>
            </a:r>
            <a:endParaRPr lang="fi-FI" dirty="0">
              <a:latin typeface="Palatino Linotype" panose="0204050205050503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2477193"/>
            <a:ext cx="5181600" cy="3699770"/>
          </a:xfrm>
        </p:spPr>
        <p:txBody>
          <a:bodyPr/>
          <a:lstStyle/>
          <a:p>
            <a:r>
              <a:rPr lang="fi-FI" dirty="0" smtClean="0">
                <a:latin typeface="Palatino Linotype" panose="02040502050505030304" pitchFamily="18" charset="0"/>
              </a:rPr>
              <a:t>Vierailulla tehdyt havainnot</a:t>
            </a:r>
            <a:endParaRPr lang="fi-FI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110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273" y="473825"/>
            <a:ext cx="11089177" cy="1351800"/>
          </a:xfrm>
        </p:spPr>
        <p:txBody>
          <a:bodyPr>
            <a:normAutofit/>
          </a:bodyPr>
          <a:lstStyle/>
          <a:p>
            <a:r>
              <a:rPr lang="fi-FI" b="1" dirty="0">
                <a:latin typeface="Palatino Linotype" panose="02040502050505030304" pitchFamily="18" charset="0"/>
              </a:rPr>
              <a:t>4</a:t>
            </a:r>
            <a:r>
              <a:rPr lang="fi-FI" b="1" dirty="0" smtClean="0">
                <a:latin typeface="Palatino Linotype" panose="02040502050505030304" pitchFamily="18" charset="0"/>
              </a:rPr>
              <a:t>. Millainen koulutus </a:t>
            </a:r>
            <a:r>
              <a:rPr lang="fi-FI" b="1" dirty="0" smtClean="0">
                <a:latin typeface="Palatino Linotype" panose="02040502050505030304" pitchFamily="18" charset="0"/>
              </a:rPr>
              <a:t>vierailukohteessa </a:t>
            </a:r>
            <a:r>
              <a:rPr lang="fi-FI" b="1" dirty="0" smtClean="0">
                <a:latin typeface="Palatino Linotype" panose="02040502050505030304" pitchFamily="18" charset="0"/>
              </a:rPr>
              <a:t>työskentelevillä henkilöillä on?</a:t>
            </a:r>
            <a:r>
              <a:rPr lang="fi-FI" b="1" dirty="0">
                <a:latin typeface="Palatino Linotype" panose="02040502050505030304" pitchFamily="18" charset="0"/>
              </a:rPr>
              <a:t> </a:t>
            </a:r>
            <a:endParaRPr lang="fi-FI" sz="3200" b="1" dirty="0">
              <a:latin typeface="Palatino Linotype" panose="020405020505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>
          <a:xfrm>
            <a:off x="838200" y="2477193"/>
            <a:ext cx="5181600" cy="3699770"/>
          </a:xfrm>
        </p:spPr>
        <p:txBody>
          <a:bodyPr/>
          <a:lstStyle/>
          <a:p>
            <a:r>
              <a:rPr lang="fi-FI" dirty="0" smtClean="0">
                <a:latin typeface="Palatino Linotype" panose="02040502050505030304" pitchFamily="18" charset="0"/>
              </a:rPr>
              <a:t>Mielikuvat ennen vierailua</a:t>
            </a:r>
            <a:endParaRPr lang="fi-FI" dirty="0">
              <a:latin typeface="Palatino Linotype" panose="0204050205050503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172200" y="2477193"/>
            <a:ext cx="5181600" cy="3699770"/>
          </a:xfrm>
        </p:spPr>
        <p:txBody>
          <a:bodyPr/>
          <a:lstStyle/>
          <a:p>
            <a:r>
              <a:rPr lang="fi-FI" dirty="0" smtClean="0">
                <a:latin typeface="Palatino Linotype" panose="02040502050505030304" pitchFamily="18" charset="0"/>
              </a:rPr>
              <a:t>Vierailulla tehdyt havainnot</a:t>
            </a:r>
            <a:endParaRPr lang="fi-FI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979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4136"/>
            <a:ext cx="11098876" cy="1325563"/>
          </a:xfrm>
        </p:spPr>
        <p:txBody>
          <a:bodyPr>
            <a:normAutofit fontScale="90000"/>
          </a:bodyPr>
          <a:lstStyle/>
          <a:p>
            <a:r>
              <a:rPr lang="fi-FI" sz="4000" b="1" dirty="0" smtClean="0">
                <a:latin typeface="Palatino Linotype" panose="02040502050505030304" pitchFamily="18" charset="0"/>
              </a:rPr>
              <a:t>5</a:t>
            </a:r>
            <a:r>
              <a:rPr lang="fi-FI" sz="4000" b="1" dirty="0">
                <a:latin typeface="Palatino Linotype" panose="02040502050505030304" pitchFamily="18" charset="0"/>
              </a:rPr>
              <a:t>. Keksi vähintään yksi asia, jonka ehdottomasti haluaisit saada selville </a:t>
            </a:r>
            <a:r>
              <a:rPr lang="fi-FI" sz="4000" b="1" dirty="0" smtClean="0">
                <a:latin typeface="Palatino Linotype" panose="02040502050505030304" pitchFamily="18" charset="0"/>
              </a:rPr>
              <a:t>vierailukohteesta tai tutustuttavasta alasta </a:t>
            </a:r>
            <a:r>
              <a:rPr lang="fi-FI" sz="4000" b="1" dirty="0">
                <a:latin typeface="Palatino Linotype" panose="02040502050505030304" pitchFamily="18" charset="0"/>
              </a:rPr>
              <a:t>vierailun aikana. </a:t>
            </a:r>
            <a:r>
              <a:rPr lang="fi-FI" b="1" dirty="0">
                <a:latin typeface="Palatino Linotype" panose="02040502050505030304" pitchFamily="18" charset="0"/>
              </a:rPr>
              <a:t/>
            </a:r>
            <a:br>
              <a:rPr lang="fi-FI" b="1" dirty="0">
                <a:latin typeface="Palatino Linotype" panose="02040502050505030304" pitchFamily="18" charset="0"/>
              </a:rPr>
            </a:br>
            <a:r>
              <a:rPr lang="fi-FI" b="1" dirty="0">
                <a:latin typeface="Palatino Linotype" panose="02040502050505030304" pitchFamily="18" charset="0"/>
              </a:rPr>
              <a:t> </a:t>
            </a:r>
            <a:endParaRPr lang="fi-FI" sz="3200" b="1" dirty="0">
              <a:latin typeface="Palatino Linotype" panose="0204050205050503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2211185"/>
            <a:ext cx="10515600" cy="3965778"/>
          </a:xfrm>
        </p:spPr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98531085"/>
      </p:ext>
    </p:extLst>
  </p:cSld>
  <p:clrMapOvr>
    <a:masterClrMapping/>
  </p:clrMapOvr>
</p:sld>
</file>

<file path=ppt/theme/theme1.xml><?xml version="1.0" encoding="utf-8"?>
<a:theme xmlns:a="http://schemas.openxmlformats.org/drawingml/2006/main" name="UEF Basic">
  <a:themeElements>
    <a:clrScheme name="UEF">
      <a:dk1>
        <a:srgbClr val="1D1D1C"/>
      </a:dk1>
      <a:lt1>
        <a:srgbClr val="FFFFFF"/>
      </a:lt1>
      <a:dk2>
        <a:srgbClr val="1D1D1C"/>
      </a:dk2>
      <a:lt2>
        <a:srgbClr val="D4D4D4"/>
      </a:lt2>
      <a:accent1>
        <a:srgbClr val="D4D800"/>
      </a:accent1>
      <a:accent2>
        <a:srgbClr val="008C99"/>
      </a:accent2>
      <a:accent3>
        <a:srgbClr val="FFFFFF"/>
      </a:accent3>
      <a:accent4>
        <a:srgbClr val="000000"/>
      </a:accent4>
      <a:accent5>
        <a:srgbClr val="E6E9AA"/>
      </a:accent5>
      <a:accent6>
        <a:srgbClr val="005D7B"/>
      </a:accent6>
      <a:hlink>
        <a:srgbClr val="009FB8"/>
      </a:hlink>
      <a:folHlink>
        <a:srgbClr val="F9B700"/>
      </a:folHlink>
    </a:clrScheme>
    <a:fontScheme name="uef_basic_laajamalli-3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ef_basic_laajamalli-3 1">
        <a:dk1>
          <a:srgbClr val="000000"/>
        </a:dk1>
        <a:lt1>
          <a:srgbClr val="FFFFFF"/>
        </a:lt1>
        <a:dk2>
          <a:srgbClr val="000000"/>
        </a:dk2>
        <a:lt2>
          <a:srgbClr val="D4D4D4"/>
        </a:lt2>
        <a:accent1>
          <a:srgbClr val="D4D800"/>
        </a:accent1>
        <a:accent2>
          <a:srgbClr val="006788"/>
        </a:accent2>
        <a:accent3>
          <a:srgbClr val="FFFFFF"/>
        </a:accent3>
        <a:accent4>
          <a:srgbClr val="000000"/>
        </a:accent4>
        <a:accent5>
          <a:srgbClr val="E6E9AA"/>
        </a:accent5>
        <a:accent6>
          <a:srgbClr val="005D7B"/>
        </a:accent6>
        <a:hlink>
          <a:srgbClr val="009FB8"/>
        </a:hlink>
        <a:folHlink>
          <a:srgbClr val="F9B7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</TotalTime>
  <Words>144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Myriad pro</vt:lpstr>
      <vt:lpstr>Palatino Linotype</vt:lpstr>
      <vt:lpstr>UEF Basic</vt:lpstr>
      <vt:lpstr>Office Theme</vt:lpstr>
      <vt:lpstr>1_Office Theme</vt:lpstr>
      <vt:lpstr>Itä-Suomen yliopiston kemian laitos</vt:lpstr>
      <vt:lpstr>PowerPoint Presentation</vt:lpstr>
      <vt:lpstr>Pohdittavaa ennen vierailua</vt:lpstr>
      <vt:lpstr>1. Millaisia henkilöitä vierailukohteessa työskentelee? Kuvaile henkilöiden sosiaalisia ja ulkoisia ominaisuuksia.</vt:lpstr>
      <vt:lpstr>2. Mitä vierailukohteessa tehdään? Millaisia työtehtäviä työntekijät hoitavat?</vt:lpstr>
      <vt:lpstr>3. Millainen vierailukohteen työympäristö on? Miltä siellä näyttää? </vt:lpstr>
      <vt:lpstr>4. Millainen koulutus vierailukohteessa työskentelevillä henkilöillä on? </vt:lpstr>
      <vt:lpstr>5. Keksi vähintään yksi asia, jonka ehdottomasti haluaisit saada selville vierailukohteesta tai tutustuttavasta alasta vierailun aikana.   </vt:lpstr>
    </vt:vector>
  </TitlesOfParts>
  <Company>University of Eastern Finland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Itä-Suomen yliopiston kemian laitos</dc:title>
  <dc:creator>Kirsi Ikonen</dc:creator>
  <cp:lastModifiedBy>Kirsi Ikonen</cp:lastModifiedBy>
  <cp:revision>12</cp:revision>
  <dcterms:created xsi:type="dcterms:W3CDTF">2016-11-14T11:11:34Z</dcterms:created>
  <dcterms:modified xsi:type="dcterms:W3CDTF">2016-11-15T10:21:00Z</dcterms:modified>
</cp:coreProperties>
</file>