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13"/>
  </p:notes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F22B4-D442-49E3-A563-ED12ADDDBC3A}" v="62" dt="2021-04-07T11:38:4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36" d="100"/>
          <a:sy n="36" d="100"/>
        </p:scale>
        <p:origin x="10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A7FA-8A4D-4882-A19D-0DB796772F2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C8B6-996C-4ADB-B0D8-72C3F4D1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C8B6-996C-4ADB-B0D8-72C3F4D19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0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4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4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8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7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0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6.4.2021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0CA34D-6BD7-4540-BA51-B9235F62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evidentlycochrane.net/social-media-evidently-cp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udetlukutaidot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2DE2-60DD-4AE0-B05B-8F14CF1C5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Uudet lukutaidot -kehittämisohjelma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6067E-DEA7-44FA-AA21-AF4D4F2CC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000" dirty="0">
                <a:latin typeface="Arial Nova Light" panose="020B03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Tiivistelmä</a:t>
            </a:r>
            <a:r>
              <a:rPr lang="fi-FI" sz="2000" baseline="0" dirty="0">
                <a:latin typeface="Arial Nova Light" panose="020B03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varhaiskasvatuksen ja esiopetuksen osalta</a:t>
            </a:r>
          </a:p>
          <a:p>
            <a:r>
              <a:rPr lang="fi-FI" sz="2000" baseline="0" dirty="0">
                <a:latin typeface="Arial Nova Light" panose="020B03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Katja Annala </a:t>
            </a:r>
          </a:p>
          <a:p>
            <a:r>
              <a:rPr lang="fi-FI" sz="2000" baseline="0" dirty="0">
                <a:latin typeface="Arial Nova Light" panose="020B03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katuanna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14A42-195E-4807-9897-3417188B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E2694-FE0B-47F6-A0FB-6C2F710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717800-8377-44E0-933C-17D0F053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19426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C9E6-29BE-4ABC-A3FB-D7D6A45F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Sisällys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F1F5-FE24-4663-83A0-2C612350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256866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600" baseline="0" dirty="0">
                <a:latin typeface="Arial Nova Light" panose="020B0304020202020204" pitchFamily="34" charset="0"/>
              </a:rPr>
              <a:t>Kehittämisohjelman esittely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600" baseline="0" dirty="0">
                <a:latin typeface="Arial Nova Light" panose="020B0304020202020204" pitchFamily="34" charset="0"/>
              </a:rPr>
              <a:t>Osaamisten kuvaukset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baseline="0" dirty="0">
                <a:latin typeface="Arial Nova Light" panose="020B0304020202020204" pitchFamily="34" charset="0"/>
              </a:rPr>
              <a:t>Tieto- ja viestintäteknologia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baseline="0" dirty="0">
                <a:latin typeface="Arial Nova Light" panose="020B0304020202020204" pitchFamily="34" charset="0"/>
              </a:rPr>
              <a:t>Medialukutaito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baseline="0" dirty="0">
                <a:latin typeface="Arial Nova Light" panose="020B0304020202020204" pitchFamily="34" charset="0"/>
              </a:rPr>
              <a:t>Ohjelmointiosaaminen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i-FI" sz="2600" baseline="0" dirty="0">
                <a:latin typeface="Arial Nova Light" panose="020B0304020202020204" pitchFamily="34" charset="0"/>
              </a:rPr>
              <a:t>Lopuksi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C6752-A0A5-4FAC-BD7F-4D52FBD0F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243" r="19648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5E11-9F55-4439-A86E-FB014601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65E7-292A-4C3C-B5A8-8100CD92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0CA34D-6BD7-4540-BA51-B9235F624AA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75208-3937-4A3E-96E4-12CC32D34BD6}"/>
              </a:ext>
            </a:extLst>
          </p:cNvPr>
          <p:cNvSpPr txBox="1"/>
          <p:nvPr/>
        </p:nvSpPr>
        <p:spPr>
          <a:xfrm>
            <a:off x="8445983" y="5597305"/>
            <a:ext cx="23711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evidentlycochrane.net/social-media-evidently-cp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83BBE-A200-4A73-AA61-48B53C2C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40292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0A6A-C945-40C1-B241-1F142B08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09" y="747400"/>
            <a:ext cx="9552522" cy="1280890"/>
          </a:xfrm>
        </p:spPr>
        <p:txBody>
          <a:bodyPr>
            <a:noAutofit/>
          </a:bodyPr>
          <a:lstStyle/>
          <a:p>
            <a:pPr algn="l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Uudet lukutaidot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-kehittämisohjelma (1/2)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33D-11EF-4C78-958B-661368F2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fi-FI" sz="24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Osa</a:t>
            </a:r>
            <a:r>
              <a:rPr lang="fi-FI" sz="2800" b="0" i="0" u="none" strike="noStrike" kern="1200" baseline="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 opetus- ja kulttuuriministeriön laajempaa </a:t>
            </a:r>
            <a:r>
              <a:rPr lang="fi-FI" sz="2800" b="0" i="1" u="none" strike="noStrike" kern="1200" baseline="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Oikeus oppia </a:t>
            </a:r>
            <a:r>
              <a:rPr lang="fi-FI" sz="2800" b="0" i="0" u="none" strike="noStrike" kern="1200" baseline="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–kehittämisohjelmaa (2020-2022)</a:t>
            </a:r>
            <a:endParaRPr lang="fi-FI" sz="2800" b="0" i="0" u="none" strike="noStrike" kern="1200" dirty="0">
              <a:solidFill>
                <a:schemeClr val="tx1"/>
              </a:solidFill>
              <a:effectLst/>
              <a:latin typeface="Arial Nova Light" panose="020B03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Tavoitteena: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i-FI" sz="2800" b="1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Vahvistaa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 lasten ja nuorten ohjelmointiosaamista, medialuku- ja tieto- ja viestintäteknisiä</a:t>
            </a:r>
            <a:r>
              <a:rPr lang="fi-FI" sz="2800" b="0" i="0" u="none" strike="noStrike" kern="1200" baseline="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fi-FI" sz="2800" b="1" i="0" u="none" strike="noStrike" kern="1200" baseline="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taitoja </a:t>
            </a:r>
            <a:endParaRPr lang="fi-FI" sz="2800" b="1" dirty="0">
              <a:latin typeface="Arial Nova Light" panose="020B0304020202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i-FI" sz="2800" b="1" dirty="0">
                <a:latin typeface="Arial Nova Light" panose="020B0304020202020204" pitchFamily="34" charset="0"/>
              </a:rPr>
              <a:t>Y</a:t>
            </a:r>
            <a:r>
              <a:rPr lang="fi-FI" sz="2800" b="1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hdenvertaisuuden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 toteutuminen digitaalisten taitojen ja osaamisen opetuksessa kautta maan</a:t>
            </a:r>
            <a:r>
              <a:rPr lang="fi-FI" sz="2800" b="0" i="0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​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951F-7F19-4760-AD2C-7167F6DC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Katja Annala, katuanna, katja.annala@gmail.com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9E03-CF91-4B89-94C0-A178C550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1EDEC-A8FA-4C86-B8A6-C77ECE50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35758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3450-434B-4F00-A95D-85726F4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74892"/>
            <a:ext cx="9601196" cy="1280890"/>
          </a:xfrm>
        </p:spPr>
        <p:txBody>
          <a:bodyPr>
            <a:noAutofit/>
          </a:bodyPr>
          <a:lstStyle/>
          <a:p>
            <a:pPr algn="l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Uudet lukutaidot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-kehittämisohjelma (2/2)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398D-3346-4091-AE3F-32AEA173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600" b="0" i="0" u="none" strike="noStrike" kern="1200" dirty="0">
                <a:solidFill>
                  <a:schemeClr val="tx1"/>
                </a:solidFill>
                <a:effectLst/>
                <a:latin typeface="Arial Nova Light" panose="020B0304020202020204" pitchFamily="34" charset="0"/>
              </a:rPr>
              <a:t>Sisällöt eivät tule olemaan velvoittavia kuten esim. </a:t>
            </a:r>
            <a:r>
              <a:rPr lang="fi-FI" sz="2600" dirty="0" err="1">
                <a:latin typeface="Arial Nova Light" panose="020B0304020202020204" pitchFamily="34" charset="0"/>
              </a:rPr>
              <a:t>ops</a:t>
            </a:r>
            <a:r>
              <a:rPr lang="fi-FI" sz="2600" dirty="0">
                <a:latin typeface="Arial Nova Light" panose="020B03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600" dirty="0">
                <a:latin typeface="Arial Nova Light" panose="020B0304020202020204" pitchFamily="34" charset="0"/>
              </a:rPr>
              <a:t>Tulossa kattava tukimateriaali </a:t>
            </a:r>
            <a:endParaRPr lang="fi-FI" sz="2600" b="0" i="0" u="none" strike="noStrike" kern="1200" dirty="0">
              <a:solidFill>
                <a:schemeClr val="tx1"/>
              </a:solidFill>
              <a:effectLst/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fi-FI" sz="2600" dirty="0"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600" dirty="0">
                <a:latin typeface="Arial Nova Light" panose="020B0304020202020204" pitchFamily="34" charset="0"/>
                <a:sym typeface="Wingdings" panose="05000000000000000000" pitchFamily="2" charset="2"/>
              </a:rPr>
              <a:t>Tukea opettajien työtä ja paikallisten </a:t>
            </a:r>
            <a:r>
              <a:rPr lang="fi-FI" sz="2600" dirty="0" err="1">
                <a:latin typeface="Arial Nova Light" panose="020B0304020202020204" pitchFamily="34" charset="0"/>
                <a:sym typeface="Wingdings" panose="05000000000000000000" pitchFamily="2" charset="2"/>
              </a:rPr>
              <a:t>ops:in</a:t>
            </a:r>
            <a:r>
              <a:rPr lang="fi-FI" sz="2600" dirty="0">
                <a:latin typeface="Arial Nova Light" panose="020B0304020202020204" pitchFamily="34" charset="0"/>
                <a:sym typeface="Wingdings" panose="05000000000000000000" pitchFamily="2" charset="2"/>
              </a:rPr>
              <a:t> kehittämiseen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68E4-67E2-4AD6-8C25-EE38C9FF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7ED62-D1B3-4F15-9FA0-6BE5EE73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34D-6BD7-4540-BA51-B9235F624AAB}" type="slidenum">
              <a:rPr lang="en-US" smtClean="0"/>
              <a:t>4</a:t>
            </a:fld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F62A163-C678-4E52-B334-EC912E11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0890" y="3698697"/>
            <a:ext cx="616449" cy="5342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4C695-8B1E-4EA5-AFEE-BEA002DA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5269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AC79-B4CA-40F0-AF49-3A3D3054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lvl="0" algn="l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Osaamisten kuvaukset (1/3)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EFE1-2170-464B-A895-4A11E1C7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524998" cy="3318936"/>
          </a:xfrm>
        </p:spPr>
        <p:txBody>
          <a:bodyPr>
            <a:noAutofit/>
          </a:bodyPr>
          <a:lstStyle/>
          <a:p>
            <a:pPr marL="0" indent="0" rtl="0" fontAlgn="base">
              <a:buNone/>
            </a:pPr>
            <a:r>
              <a:rPr lang="fi-FI" b="0" i="0" u="none" strike="noStrike" kern="1200" dirty="0">
                <a:effectLst/>
                <a:latin typeface="Arial Nova Light" panose="020B0304020202020204" pitchFamily="34" charset="0"/>
              </a:rPr>
              <a:t>Tieto- ja viestintäteknologia varhaiskasvatuksessa ja esiopetuksessa </a:t>
            </a:r>
            <a:r>
              <a:rPr lang="en-US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400" b="0" i="0" u="none" strike="noStrike" kern="1200" dirty="0">
                <a:effectLst/>
                <a:latin typeface="Arial Nova Light" panose="020B0304020202020204" pitchFamily="34" charset="0"/>
              </a:rPr>
              <a:t>Käytännön taidot ja oma tuottaminen</a:t>
            </a:r>
            <a:r>
              <a:rPr lang="en-US" sz="24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400" b="0" i="0" u="none" strike="noStrike" kern="1200" dirty="0">
                <a:effectLst/>
                <a:latin typeface="Arial Nova Light" panose="020B0304020202020204" pitchFamily="34" charset="0"/>
              </a:rPr>
              <a:t>Vastuullisuus ja turvallisuus</a:t>
            </a:r>
            <a:r>
              <a:rPr lang="en-US" sz="24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400" b="0" i="0" u="none" strike="noStrike" kern="1200" dirty="0">
                <a:effectLst/>
                <a:latin typeface="Arial Nova Light" panose="020B0304020202020204" pitchFamily="34" charset="0"/>
              </a:rPr>
              <a:t>Tiedonhallinta sekä tutkiva ja luova työskentely</a:t>
            </a:r>
            <a:r>
              <a:rPr lang="en-US" sz="24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400" b="0" i="0" u="none" strike="noStrike" kern="1200" dirty="0">
                <a:effectLst/>
                <a:latin typeface="Arial Nova Light" panose="020B0304020202020204" pitchFamily="34" charset="0"/>
              </a:rPr>
              <a:t>Vuorovaikutus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FAAC-F6C6-4CE9-B2DC-07A16C75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B2B1C-87D6-4F7C-98B4-FD42323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0CA34D-6BD7-4540-BA51-B9235F624AA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70840-6822-4F2C-B59D-BE0545F1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25185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05C8-6EA9-4EC7-B07F-821CFBD4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Osaamisten kuvaukset (2/3)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2B75-EF83-44D1-8E59-20FA1638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5" cy="3318936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fi-FI" dirty="0">
                <a:solidFill>
                  <a:srgbClr val="262626"/>
                </a:solidFill>
                <a:latin typeface="Arial Nova Light" panose="020B0304020202020204" pitchFamily="34" charset="0"/>
              </a:rPr>
              <a:t> </a:t>
            </a:r>
            <a:r>
              <a:rPr lang="fi-FI" sz="2600" b="0" i="0" u="none" strike="noStrike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Medialukutaito</a:t>
            </a:r>
            <a:r>
              <a:rPr lang="en-US" sz="2600" b="0" i="0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Median tulkinta ja arviointi</a:t>
            </a:r>
            <a:r>
              <a:rPr lang="en-US" sz="2600" b="0" i="0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Median tuottaminen</a:t>
            </a:r>
            <a:r>
              <a:rPr lang="en-US" sz="2600" b="0" i="0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​</a:t>
            </a:r>
          </a:p>
          <a:p>
            <a:pPr marL="971550" lvl="1" indent="-51435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solidFill>
                  <a:srgbClr val="262626"/>
                </a:solidFill>
                <a:effectLst/>
                <a:latin typeface="Arial Nova Light" panose="020B0304020202020204" pitchFamily="34" charset="0"/>
              </a:rPr>
              <a:t>Toiminta mediaympäristössä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B8C1-6987-4938-B40F-1C8E6C65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Katja Annala, katuanna, katja.annala@gmail.com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7D826-C466-4F01-A988-45C0B52A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0CA34D-6BD7-4540-BA51-B9235F624AAB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A5ADB-49D9-4D8E-B56C-F8FE559F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13106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E354-ADBC-4054-A629-1F0157F5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Osaamisten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kuvaukset (3/3)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BC97-18FB-4349-BCE9-B6031B65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fi-FI" sz="2600" b="0" i="0" u="none" strike="noStrike" kern="1200" dirty="0">
                <a:effectLst/>
                <a:latin typeface="Arial Nova Light" panose="020B0304020202020204" pitchFamily="34" charset="0"/>
              </a:rPr>
              <a:t>Ohjelmointiosaaminen</a:t>
            </a:r>
            <a:r>
              <a:rPr lang="en-US" sz="26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14400" lvl="1" indent="-45720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effectLst/>
                <a:latin typeface="Arial Nova Light" panose="020B0304020202020204" pitchFamily="34" charset="0"/>
              </a:rPr>
              <a:t>Ohjelmoinnillinen ajattelu</a:t>
            </a:r>
            <a:r>
              <a:rPr lang="en-US" sz="26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14400" lvl="1" indent="-45720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effectLst/>
                <a:latin typeface="Arial Nova Light" panose="020B0304020202020204" pitchFamily="34" charset="0"/>
              </a:rPr>
              <a:t>Tutkiva työskentely ja tuottaminen</a:t>
            </a:r>
            <a:r>
              <a:rPr lang="en-US" sz="2600" b="0" i="0" kern="1200" dirty="0">
                <a:effectLst/>
                <a:latin typeface="Arial Nova Light" panose="020B0304020202020204" pitchFamily="34" charset="0"/>
              </a:rPr>
              <a:t>​</a:t>
            </a:r>
          </a:p>
          <a:p>
            <a:pPr marL="914400" lvl="1" indent="-457200" rtl="0" fontAlgn="base">
              <a:buFont typeface="+mj-lt"/>
              <a:buAutoNum type="arabicPeriod"/>
            </a:pPr>
            <a:r>
              <a:rPr lang="fi-FI" sz="2600" b="0" i="0" u="none" strike="noStrike" kern="1200" dirty="0">
                <a:effectLst/>
                <a:latin typeface="Arial Nova Light" panose="020B0304020202020204" pitchFamily="34" charset="0"/>
              </a:rPr>
              <a:t>Ohjelmoidut ympäristöt ja niissä toimiminen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05663-A9EF-4748-8545-F5ADC2E4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Katja Annala, katuanna, katja.annala@gmail.com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7AC6-74D1-469A-8981-F31D4ADA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0CA34D-6BD7-4540-BA51-B9235F624AA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7288D-EA9C-4CB4-8AC1-D67F5795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</p:spTree>
    <p:extLst>
      <p:ext uri="{BB962C8B-B14F-4D97-AF65-F5344CB8AC3E}">
        <p14:creationId xmlns:p14="http://schemas.microsoft.com/office/powerpoint/2010/main" val="8908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E394-DC59-4DB6-B8BA-3FE506ED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fi-FI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Lopuksi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FB0C-EBC9-455B-B76B-DEF55B7B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>
                <a:solidFill>
                  <a:srgbClr val="262626"/>
                </a:solidFill>
                <a:latin typeface="Arial Nova Light" panose="020B0304020202020204" pitchFamily="34" charset="0"/>
              </a:rPr>
              <a:t>Lisätietoja </a:t>
            </a:r>
          </a:p>
          <a:p>
            <a:pPr marL="0" indent="0">
              <a:buNone/>
            </a:pPr>
            <a:r>
              <a:rPr lang="fi-FI" sz="2600" dirty="0">
                <a:solidFill>
                  <a:srgbClr val="262626"/>
                </a:solidFill>
                <a:latin typeface="Arial Nova Light" panose="020B0304020202020204" pitchFamily="34" charset="0"/>
                <a:hlinkClick r:id="rId4"/>
              </a:rPr>
              <a:t>Uudet lukutaidot –kehittämisohjelma</a:t>
            </a:r>
            <a:endParaRPr lang="fi-FI" sz="2600" dirty="0">
              <a:solidFill>
                <a:srgbClr val="262626"/>
              </a:solidFill>
              <a:latin typeface="Arial Nova Light" panose="020B0304020202020204" pitchFamily="34" charset="0"/>
            </a:endParaRPr>
          </a:p>
          <a:p>
            <a:pPr marL="0" indent="0" algn="ctr">
              <a:buNone/>
            </a:pPr>
            <a:endParaRPr lang="fi-FI" sz="1600" dirty="0">
              <a:solidFill>
                <a:srgbClr val="262626"/>
              </a:solidFill>
              <a:latin typeface="Arial Nova Light" panose="020B0304020202020204" pitchFamily="34" charset="0"/>
            </a:endParaRPr>
          </a:p>
          <a:p>
            <a:pPr marL="0" indent="0" algn="ctr">
              <a:buNone/>
            </a:pPr>
            <a:endParaRPr lang="fi-FI" sz="1600" dirty="0">
              <a:solidFill>
                <a:srgbClr val="262626"/>
              </a:solidFill>
              <a:latin typeface="Arial Nova Light" panose="020B0304020202020204" pitchFamily="34" charset="0"/>
            </a:endParaRPr>
          </a:p>
          <a:p>
            <a:pPr marL="0" indent="0" algn="ctr">
              <a:buNone/>
            </a:pPr>
            <a:endParaRPr lang="fi-FI" sz="1600" dirty="0">
              <a:solidFill>
                <a:srgbClr val="262626"/>
              </a:solidFill>
              <a:latin typeface="Arial Nova Light" panose="020B03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828C1-674D-4E84-9784-EEE25C56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1C8A8-62BD-46AF-BDAD-B9B0FFFD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Katja Annala, katuanna, katja.annala@gmail.com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85CF-FD99-4C90-80F9-523A0AFC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0CA34D-6BD7-4540-BA51-B9235F624AAB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8553CE44FED1478612E34272F110F4" ma:contentTypeVersion="2" ma:contentTypeDescription="Luo uusi asiakirja." ma:contentTypeScope="" ma:versionID="9b00ac53c343ed1a38334feed6ba8e04">
  <xsd:schema xmlns:xsd="http://www.w3.org/2001/XMLSchema" xmlns:xs="http://www.w3.org/2001/XMLSchema" xmlns:p="http://schemas.microsoft.com/office/2006/metadata/properties" xmlns:ns3="0553d0de-6eb0-4e05-95cb-1f3fba83aaeb" targetNamespace="http://schemas.microsoft.com/office/2006/metadata/properties" ma:root="true" ma:fieldsID="50e0ed4c12f7b103aa3746494dd04fc5" ns3:_="">
    <xsd:import namespace="0553d0de-6eb0-4e05-95cb-1f3fba83a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3d0de-6eb0-4e05-95cb-1f3fba83a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C8F3A-23D4-4BF5-8812-43E059FC6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3d0de-6eb0-4e05-95cb-1f3fba83a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2F369C-6890-47EC-9E46-1FBF364AD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640ACE-3ADD-446B-9EC8-7481FF152B0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553d0de-6eb0-4e05-95cb-1f3fba83aa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182</TotalTime>
  <Words>292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 Light</vt:lpstr>
      <vt:lpstr>Calibri</vt:lpstr>
      <vt:lpstr>Garamond</vt:lpstr>
      <vt:lpstr>Wingdings</vt:lpstr>
      <vt:lpstr>Organic</vt:lpstr>
      <vt:lpstr>Uudet lukutaidot -kehittämisohjelma</vt:lpstr>
      <vt:lpstr>Sisällys</vt:lpstr>
      <vt:lpstr>Uudet lukutaidot -kehittämisohjelma (1/2)</vt:lpstr>
      <vt:lpstr>Uudet lukutaidot -kehittämisohjelma (2/2)</vt:lpstr>
      <vt:lpstr>Osaamisten kuvaukset (1/3)</vt:lpstr>
      <vt:lpstr>Osaamisten kuvaukset (2/3)</vt:lpstr>
      <vt:lpstr>Osaamisten kuvaukset (3/3)</vt:lpstr>
      <vt:lpstr>Lopuksi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Uudet lukutaidot -hanke</dc:title>
  <dc:creator>Annala, Katja</dc:creator>
  <cp:lastModifiedBy>Annala, Katja</cp:lastModifiedBy>
  <cp:revision>7</cp:revision>
  <dcterms:created xsi:type="dcterms:W3CDTF">2021-04-04T18:40:11Z</dcterms:created>
  <dcterms:modified xsi:type="dcterms:W3CDTF">2021-04-07T11:43:26Z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0x010100588553CE44FED1478612E34272F110F4</vt:lpwstr>
  </property>
</Properties>
</file>