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1833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774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9597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8103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5358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2774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9883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5919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129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0889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5657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2098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news.com.au/video/id-5348771529001-6072050896001/weekend-weather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74237" y="914400"/>
            <a:ext cx="3657600" cy="2887579"/>
          </a:xfrm>
        </p:spPr>
        <p:txBody>
          <a:bodyPr>
            <a:normAutofit/>
          </a:bodyPr>
          <a:lstStyle/>
          <a:p>
            <a:r>
              <a:rPr lang="fi-FI" sz="4800">
                <a:solidFill>
                  <a:srgbClr val="FFFFFF"/>
                </a:solidFill>
                <a:cs typeface="Calibri Light"/>
              </a:rPr>
              <a:t>WEEKLY GOALS</a:t>
            </a:r>
            <a:endParaRPr lang="fi-FI" sz="4800">
              <a:solidFill>
                <a:srgbClr val="FFFFFF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74237" y="4170501"/>
            <a:ext cx="3657600" cy="152559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>
                <a:solidFill>
                  <a:srgbClr val="FFFFFF"/>
                </a:solidFill>
                <a:cs typeface="Calibri"/>
              </a:rPr>
              <a:t>8TH GRADE: ON THE GO 2</a:t>
            </a:r>
            <a:endParaRPr lang="fi-FI" sz="2000">
              <a:solidFill>
                <a:srgbClr val="FFFFFF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11" descr="Kuva, joka sisältää kohteen teksti&#10;&#10;Kuvaus luotu, korkea luotettavuus">
            <a:extLst>
              <a:ext uri="{FF2B5EF4-FFF2-40B4-BE49-F238E27FC236}">
                <a16:creationId xmlns:a16="http://schemas.microsoft.com/office/drawing/2014/main" id="{E404814B-76DA-48C8-AF22-5F79E38DE0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822" y="877088"/>
            <a:ext cx="6553545" cy="511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15A1-998D-48E0-8CE3-684039DFC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WEEK 32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7ACC1-558E-47B2-948B-2A88B6A0FBD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err="1">
                <a:cs typeface="Calibri"/>
              </a:rPr>
              <a:t>Who's</a:t>
            </a:r>
            <a:r>
              <a:rPr lang="fi-FI">
                <a:cs typeface="Calibri"/>
              </a:rPr>
              <a:t> </a:t>
            </a:r>
            <a:r>
              <a:rPr lang="fi-FI" err="1">
                <a:cs typeface="Calibri"/>
              </a:rPr>
              <a:t>here</a:t>
            </a:r>
            <a:r>
              <a:rPr lang="fi-FI">
                <a:cs typeface="Calibri"/>
              </a:rPr>
              <a:t> and </a:t>
            </a:r>
            <a:r>
              <a:rPr lang="fi-FI" err="1">
                <a:cs typeface="Calibri"/>
              </a:rPr>
              <a:t>who's</a:t>
            </a:r>
            <a:r>
              <a:rPr lang="fi-FI">
                <a:cs typeface="Calibri"/>
              </a:rPr>
              <a:t> </a:t>
            </a:r>
            <a:r>
              <a:rPr lang="fi-FI" err="1">
                <a:cs typeface="Calibri"/>
              </a:rPr>
              <a:t>the</a:t>
            </a:r>
            <a:r>
              <a:rPr lang="fi-FI">
                <a:cs typeface="Calibri"/>
              </a:rPr>
              <a:t> </a:t>
            </a:r>
            <a:r>
              <a:rPr lang="fi-FI" err="1">
                <a:cs typeface="Calibri"/>
              </a:rPr>
              <a:t>teacher</a:t>
            </a:r>
            <a:r>
              <a:rPr lang="fi-FI">
                <a:cs typeface="Calibri"/>
              </a:rPr>
              <a:t>?</a:t>
            </a:r>
          </a:p>
          <a:p>
            <a:r>
              <a:rPr lang="fi-FI">
                <a:cs typeface="Calibri"/>
              </a:rPr>
              <a:t>How </a:t>
            </a:r>
            <a:r>
              <a:rPr lang="fi-FI" err="1">
                <a:cs typeface="Calibri"/>
              </a:rPr>
              <a:t>was</a:t>
            </a:r>
            <a:r>
              <a:rPr lang="fi-FI">
                <a:cs typeface="Calibri"/>
              </a:rPr>
              <a:t> </a:t>
            </a:r>
            <a:r>
              <a:rPr lang="fi-FI" err="1">
                <a:cs typeface="Calibri"/>
              </a:rPr>
              <a:t>your</a:t>
            </a:r>
            <a:r>
              <a:rPr lang="fi-FI">
                <a:cs typeface="Calibri"/>
              </a:rPr>
              <a:t> summer – </a:t>
            </a:r>
            <a:r>
              <a:rPr lang="fi-FI" err="1">
                <a:cs typeface="Calibri"/>
              </a:rPr>
              <a:t>talk</a:t>
            </a:r>
            <a:r>
              <a:rPr lang="fi-FI">
                <a:cs typeface="Calibri"/>
              </a:rPr>
              <a:t> </a:t>
            </a:r>
            <a:r>
              <a:rPr lang="fi-FI" err="1">
                <a:cs typeface="Calibri"/>
              </a:rPr>
              <a:t>with</a:t>
            </a:r>
            <a:r>
              <a:rPr lang="fi-FI">
                <a:cs typeface="Calibri"/>
              </a:rPr>
              <a:t> </a:t>
            </a:r>
            <a:r>
              <a:rPr lang="fi-FI" err="1">
                <a:cs typeface="Calibri"/>
              </a:rPr>
              <a:t>your</a:t>
            </a:r>
            <a:r>
              <a:rPr lang="fi-FI">
                <a:cs typeface="Calibri"/>
              </a:rPr>
              <a:t> </a:t>
            </a:r>
            <a:r>
              <a:rPr lang="fi-FI" err="1">
                <a:cs typeface="Calibri"/>
              </a:rPr>
              <a:t>partner</a:t>
            </a:r>
            <a:r>
              <a:rPr lang="fi-FI">
                <a:cs typeface="Calibri"/>
              </a:rPr>
              <a:t> 5 min </a:t>
            </a:r>
          </a:p>
          <a:p>
            <a:r>
              <a:rPr lang="en-US">
                <a:ea typeface="+mn-lt"/>
                <a:cs typeface="+mn-lt"/>
              </a:rPr>
              <a:t>Summer memories – talk with your partner 5 min</a:t>
            </a:r>
          </a:p>
          <a:p>
            <a:r>
              <a:rPr lang="en-US">
                <a:ea typeface="+mn-lt"/>
                <a:cs typeface="+mn-lt"/>
              </a:rPr>
              <a:t>Books 5 min</a:t>
            </a:r>
          </a:p>
          <a:p>
            <a:r>
              <a:rPr lang="en-US" err="1">
                <a:ea typeface="+mn-lt"/>
                <a:cs typeface="+mn-lt"/>
              </a:rPr>
              <a:t>Alkuarviointi</a:t>
            </a:r>
            <a:r>
              <a:rPr lang="en-US">
                <a:ea typeface="+mn-lt"/>
                <a:cs typeface="+mn-lt"/>
              </a:rPr>
              <a:t> – Quizizz 10 min</a:t>
            </a:r>
          </a:p>
          <a:p>
            <a:r>
              <a:rPr lang="en-US">
                <a:ea typeface="+mn-lt"/>
                <a:cs typeface="+mn-lt"/>
              </a:rPr>
              <a:t>Rules matter! </a:t>
            </a:r>
          </a:p>
          <a:p>
            <a:endParaRPr lang="fi-FI">
              <a:cs typeface="Calibri"/>
            </a:endParaRPr>
          </a:p>
        </p:txBody>
      </p:sp>
      <p:pic>
        <p:nvPicPr>
          <p:cNvPr id="5" name="Kuva 5" descr="Kuva, joka sisältää kohteen kuljetus, lentokone, jalokello, värikäs&#10;&#10;Kuvaus luotu, erittäin korkea luotettavuus">
            <a:extLst>
              <a:ext uri="{FF2B5EF4-FFF2-40B4-BE49-F238E27FC236}">
                <a16:creationId xmlns:a16="http://schemas.microsoft.com/office/drawing/2014/main" id="{F8DDC074-EE55-4875-8AFC-02154F0CE16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065676" y="1515027"/>
            <a:ext cx="3824343" cy="2855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880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15A1-998D-48E0-8CE3-684039DFC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WEEK 33, oma tavoite ja työskentelytavat. </a:t>
            </a:r>
            <a:r>
              <a:rPr lang="fi-FI" err="1">
                <a:cs typeface="Calibri Light"/>
              </a:rPr>
              <a:t>Unit</a:t>
            </a:r>
            <a:r>
              <a:rPr lang="fi-FI">
                <a:cs typeface="Calibri Light"/>
              </a:rPr>
              <a:t> 1 aloitus.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7ACC1-558E-47B2-948B-2A88B6A0FB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6473" y="1903557"/>
            <a:ext cx="5181600" cy="435133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fi-FI" u="sng" dirty="0">
                <a:cs typeface="Calibri" panose="020F0502020204030204"/>
              </a:rPr>
              <a:t>LESSON 1</a:t>
            </a:r>
          </a:p>
          <a:p>
            <a:pPr marL="0" indent="0">
              <a:buNone/>
            </a:pPr>
            <a:r>
              <a:rPr lang="fi-FI" sz="2400" dirty="0">
                <a:cs typeface="Calibri" panose="020F0502020204030204"/>
              </a:rPr>
              <a:t>1</a:t>
            </a:r>
            <a:r>
              <a:rPr lang="fi-FI" dirty="0">
                <a:cs typeface="Calibri" panose="020F0502020204030204"/>
              </a:rPr>
              <a:t>. </a:t>
            </a:r>
            <a:r>
              <a:rPr lang="fi-FI" dirty="0" err="1">
                <a:cs typeface="Calibri" panose="020F0502020204030204"/>
              </a:rPr>
              <a:t>Together</a:t>
            </a:r>
            <a:r>
              <a:rPr lang="fi-FI" dirty="0">
                <a:cs typeface="Calibri" panose="020F0502020204030204"/>
              </a:rPr>
              <a:t>: </a:t>
            </a:r>
          </a:p>
          <a:p>
            <a:pPr marL="0" indent="0">
              <a:buNone/>
            </a:pPr>
            <a:r>
              <a:rPr lang="fi-FI" dirty="0">
                <a:cs typeface="Calibri" panose="020F0502020204030204"/>
              </a:rPr>
              <a:t>- pelisäännöt </a:t>
            </a:r>
            <a:br>
              <a:rPr lang="fi-FI" dirty="0">
                <a:cs typeface="Calibri" panose="020F0502020204030204"/>
              </a:rPr>
            </a:br>
            <a:r>
              <a:rPr lang="fi-FI" dirty="0">
                <a:cs typeface="Calibri" panose="020F0502020204030204"/>
              </a:rPr>
              <a:t>-työskentelytavat ja mitä uutta </a:t>
            </a:r>
            <a:r>
              <a:rPr lang="fi-FI" dirty="0" err="1">
                <a:cs typeface="Calibri" panose="020F0502020204030204"/>
              </a:rPr>
              <a:t>enkun</a:t>
            </a:r>
            <a:r>
              <a:rPr lang="fi-FI" dirty="0">
                <a:cs typeface="Calibri" panose="020F0502020204030204"/>
              </a:rPr>
              <a:t> opiskelussa!</a:t>
            </a:r>
          </a:p>
          <a:p>
            <a:pPr marL="0" indent="0">
              <a:buNone/>
            </a:pPr>
            <a:r>
              <a:rPr lang="fi-FI" dirty="0">
                <a:cs typeface="Calibri" panose="020F0502020204030204"/>
              </a:rPr>
              <a:t>- </a:t>
            </a:r>
            <a:r>
              <a:rPr lang="fi-FI" dirty="0" err="1">
                <a:cs typeface="Calibri" panose="020F0502020204030204"/>
              </a:rPr>
              <a:t>Pedanet</a:t>
            </a:r>
            <a:r>
              <a:rPr lang="fi-FI" dirty="0">
                <a:cs typeface="Calibri" panose="020F0502020204030204"/>
              </a:rPr>
              <a:t> tutuksi – apuja opiskeluun :)</a:t>
            </a:r>
          </a:p>
          <a:p>
            <a:pPr marL="0" indent="0">
              <a:buNone/>
            </a:pPr>
            <a:r>
              <a:rPr lang="fi-FI" dirty="0" err="1">
                <a:cs typeface="Calibri" panose="020F0502020204030204"/>
              </a:rPr>
              <a:t>You</a:t>
            </a:r>
            <a:r>
              <a:rPr lang="fi-FI" dirty="0">
                <a:cs typeface="Calibri" panose="020F0502020204030204"/>
              </a:rPr>
              <a:t> </a:t>
            </a:r>
            <a:r>
              <a:rPr lang="fi-FI" dirty="0" err="1">
                <a:cs typeface="Calibri" panose="020F0502020204030204"/>
              </a:rPr>
              <a:t>can</a:t>
            </a:r>
            <a:r>
              <a:rPr lang="fi-FI" dirty="0">
                <a:cs typeface="Calibri" panose="020F0502020204030204"/>
              </a:rPr>
              <a:t> </a:t>
            </a:r>
            <a:r>
              <a:rPr lang="fi-FI" dirty="0" err="1">
                <a:cs typeface="Calibri" panose="020F0502020204030204"/>
              </a:rPr>
              <a:t>learn</a:t>
            </a:r>
            <a:r>
              <a:rPr lang="fi-FI" dirty="0">
                <a:cs typeface="Calibri" panose="020F0502020204030204"/>
              </a:rPr>
              <a:t> </a:t>
            </a:r>
            <a:r>
              <a:rPr lang="fi-FI" dirty="0" err="1">
                <a:cs typeface="Calibri" panose="020F0502020204030204"/>
              </a:rPr>
              <a:t>anything</a:t>
            </a:r>
            <a:r>
              <a:rPr lang="fi-FI" dirty="0">
                <a:cs typeface="Calibri" panose="020F0502020204030204"/>
              </a:rPr>
              <a:t> –video.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EC7541-6C8D-4BCB-B85B-79A6B6FA97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354781" cy="435133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fi-FI" u="sng" dirty="0">
                <a:cs typeface="Calibri" panose="020F0502020204030204"/>
              </a:rPr>
              <a:t>LESSON 2</a:t>
            </a:r>
          </a:p>
          <a:p>
            <a:pPr marL="0" indent="0">
              <a:buNone/>
            </a:pPr>
            <a:r>
              <a:rPr lang="pt" dirty="0">
                <a:cs typeface="Calibri" panose="020F0502020204030204"/>
              </a:rPr>
              <a:t>1. </a:t>
            </a:r>
            <a:r>
              <a:rPr lang="fi-FI" dirty="0">
                <a:ea typeface="+mn-lt"/>
                <a:cs typeface="+mn-lt"/>
              </a:rPr>
              <a:t>oman tavoitteen valinta jaksoon </a:t>
            </a:r>
            <a:r>
              <a:rPr lang="fi-FI" dirty="0" err="1">
                <a:ea typeface="+mn-lt"/>
                <a:cs typeface="+mn-lt"/>
              </a:rPr>
              <a:t>Unit</a:t>
            </a:r>
            <a:r>
              <a:rPr lang="fi-FI" dirty="0">
                <a:ea typeface="+mn-lt"/>
                <a:cs typeface="+mn-lt"/>
              </a:rPr>
              <a:t> 1 </a:t>
            </a:r>
            <a:endParaRPr lang="pt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pt" dirty="0">
                <a:cs typeface="Calibri" panose="020F0502020204030204"/>
              </a:rPr>
              <a:t>2. TB p. 8-9: T101 Listen and repeat the weather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pt" dirty="0">
                <a:cs typeface="Calibri" panose="020F0502020204030204"/>
              </a:rPr>
              <a:t>3. Have a look at the vocabulary WB </a:t>
            </a:r>
            <a:br>
              <a:rPr lang="pt" dirty="0">
                <a:cs typeface="Calibri" panose="020F0502020204030204"/>
              </a:rPr>
            </a:br>
            <a:r>
              <a:rPr lang="pt" dirty="0">
                <a:cs typeface="Calibri" panose="020F0502020204030204"/>
              </a:rPr>
              <a:t>p. 6: Start. Mark new words with X. </a:t>
            </a:r>
          </a:p>
          <a:p>
            <a:pPr marL="0" indent="0">
              <a:buNone/>
            </a:pPr>
            <a:r>
              <a:rPr lang="pt" dirty="0">
                <a:cs typeface="Calibri" panose="020F0502020204030204"/>
              </a:rPr>
              <a:t>________</a:t>
            </a:r>
          </a:p>
          <a:p>
            <a:pPr marL="0" indent="0">
              <a:buNone/>
            </a:pPr>
            <a:r>
              <a:rPr lang="pt" dirty="0">
                <a:ea typeface="+mn-lt"/>
                <a:cs typeface="+mn-lt"/>
              </a:rPr>
              <a:t>4. </a:t>
            </a:r>
            <a:r>
              <a:rPr lang="fi-FI" dirty="0">
                <a:ea typeface="+mn-lt"/>
                <a:cs typeface="+mn-lt"/>
              </a:rPr>
              <a:t>TB p. 9: T102</a:t>
            </a:r>
          </a:p>
          <a:p>
            <a:pPr marL="0" indent="0">
              <a:buNone/>
            </a:pPr>
            <a:r>
              <a:rPr lang="fi-FI" dirty="0">
                <a:ea typeface="+mn-lt"/>
                <a:cs typeface="+mn-lt"/>
              </a:rPr>
              <a:t>5. </a:t>
            </a:r>
            <a:r>
              <a:rPr lang="fi-FI" dirty="0">
                <a:cs typeface="Calibri" panose="020F0502020204030204"/>
              </a:rPr>
              <a:t>*WB 8: 101, 102 </a:t>
            </a:r>
          </a:p>
          <a:p>
            <a:pPr marL="0" indent="0">
              <a:buNone/>
            </a:pPr>
            <a:r>
              <a:rPr lang="fi-FI" dirty="0">
                <a:cs typeface="Calibri" panose="020F0502020204030204"/>
              </a:rPr>
              <a:t>   **WB 8: 101, 102, 103+ </a:t>
            </a:r>
            <a:endParaRPr lang="fi-FI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fi-FI" dirty="0">
                <a:ea typeface="+mn-lt"/>
                <a:cs typeface="+mn-lt"/>
              </a:rPr>
              <a:t>  ***WB 8-9: 102, 105, 103+/106+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fi-FI" dirty="0">
                <a:ea typeface="+mn-lt"/>
                <a:cs typeface="+mn-lt"/>
              </a:rPr>
              <a:t>Extra: 104 </a:t>
            </a:r>
            <a:r>
              <a:rPr lang="fi-FI" dirty="0" err="1">
                <a:ea typeface="+mn-lt"/>
                <a:cs typeface="+mn-lt"/>
              </a:rPr>
              <a:t>from</a:t>
            </a:r>
            <a:r>
              <a:rPr lang="fi-FI" dirty="0">
                <a:ea typeface="+mn-lt"/>
                <a:cs typeface="+mn-lt"/>
              </a:rPr>
              <a:t> </a:t>
            </a:r>
            <a:r>
              <a:rPr lang="fi-FI" dirty="0" err="1">
                <a:ea typeface="+mn-lt"/>
                <a:cs typeface="+mn-lt"/>
              </a:rPr>
              <a:t>Pedanet</a:t>
            </a:r>
            <a:r>
              <a:rPr lang="fi-FI" dirty="0">
                <a:ea typeface="+mn-lt"/>
                <a:cs typeface="+mn-lt"/>
              </a:rPr>
              <a:t>: Audio </a:t>
            </a:r>
            <a:r>
              <a:rPr lang="fi-FI" dirty="0" err="1">
                <a:ea typeface="+mn-lt"/>
                <a:cs typeface="+mn-lt"/>
              </a:rPr>
              <a:t>files</a:t>
            </a:r>
            <a:endParaRPr lang="fi-FI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fi-FI" dirty="0" err="1">
                <a:cs typeface="Calibri" panose="020F0502020204030204"/>
              </a:rPr>
              <a:t>Check</a:t>
            </a:r>
            <a:r>
              <a:rPr lang="fi-FI" dirty="0">
                <a:cs typeface="Calibri" panose="020F0502020204030204"/>
              </a:rPr>
              <a:t> </a:t>
            </a:r>
            <a:r>
              <a:rPr lang="fi-FI" dirty="0" err="1">
                <a:cs typeface="Calibri" panose="020F0502020204030204"/>
              </a:rPr>
              <a:t>your</a:t>
            </a:r>
            <a:r>
              <a:rPr lang="fi-FI" dirty="0">
                <a:cs typeface="Calibri" panose="020F0502020204030204"/>
              </a:rPr>
              <a:t> </a:t>
            </a:r>
            <a:r>
              <a:rPr lang="fi-FI" dirty="0" err="1">
                <a:cs typeface="Calibri" panose="020F0502020204030204"/>
              </a:rPr>
              <a:t>answers</a:t>
            </a:r>
            <a:r>
              <a:rPr lang="fi-FI" dirty="0">
                <a:cs typeface="Calibri" panose="020F0502020204030204"/>
              </a:rPr>
              <a:t> and </a:t>
            </a:r>
            <a:r>
              <a:rPr lang="fi-FI" dirty="0" err="1">
                <a:cs typeface="Calibri" panose="020F0502020204030204"/>
              </a:rPr>
              <a:t>correct</a:t>
            </a:r>
            <a:r>
              <a:rPr lang="fi-FI" dirty="0">
                <a:cs typeface="Calibri" panose="020F0502020204030204"/>
              </a:rPr>
              <a:t> </a:t>
            </a:r>
            <a:r>
              <a:rPr lang="fi-FI" dirty="0" err="1">
                <a:cs typeface="Calibri" panose="020F0502020204030204"/>
              </a:rPr>
              <a:t>if</a:t>
            </a:r>
            <a:r>
              <a:rPr lang="fi-FI" dirty="0">
                <a:cs typeface="Calibri" panose="020F0502020204030204"/>
              </a:rPr>
              <a:t> </a:t>
            </a:r>
            <a:r>
              <a:rPr lang="fi-FI" dirty="0" err="1">
                <a:cs typeface="Calibri" panose="020F0502020204030204"/>
              </a:rPr>
              <a:t>necessary</a:t>
            </a:r>
            <a:r>
              <a:rPr lang="fi-FI" dirty="0">
                <a:cs typeface="Calibri" panose="020F0502020204030204"/>
              </a:rPr>
              <a:t>!</a:t>
            </a:r>
            <a:endParaRPr lang="fi-FI" dirty="0">
              <a:ea typeface="+mn-lt"/>
              <a:cs typeface="+mn-lt"/>
            </a:endParaRPr>
          </a:p>
          <a:p>
            <a:pPr marL="0" indent="0">
              <a:buNone/>
            </a:pPr>
            <a:endParaRPr lang="fi-FI" dirty="0">
              <a:cs typeface="Calibri" panose="020F0502020204030204"/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6C4E7F7E-E9C6-403E-9C60-F02C4DC0A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423" y="4277544"/>
            <a:ext cx="2743200" cy="2265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310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15A1-998D-48E0-8CE3-684039DFC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ea typeface="+mj-lt"/>
                <a:cs typeface="+mj-lt"/>
              </a:rPr>
              <a:t>WEEK 33, oma tavoite ja työskentelytavat. </a:t>
            </a:r>
            <a:r>
              <a:rPr lang="fi-FI" err="1">
                <a:ea typeface="+mj-lt"/>
                <a:cs typeface="+mj-lt"/>
              </a:rPr>
              <a:t>Unit</a:t>
            </a:r>
            <a:r>
              <a:rPr lang="fi-FI">
                <a:ea typeface="+mj-lt"/>
                <a:cs typeface="+mj-lt"/>
              </a:rPr>
              <a:t> 1 aloitus.</a:t>
            </a:r>
          </a:p>
          <a:p>
            <a:endParaRPr lang="fi-FI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7ACC1-558E-47B2-948B-2A88B6A0FB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11111"/>
            <a:ext cx="6678705" cy="476585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fi-FI" sz="1800" u="sng" dirty="0">
                <a:cs typeface="Calibri"/>
              </a:rPr>
              <a:t>LESSON 3</a:t>
            </a:r>
          </a:p>
          <a:p>
            <a:pPr marL="342900" indent="-342900">
              <a:buAutoNum type="arabicPeriod"/>
            </a:pPr>
            <a:r>
              <a:rPr lang="fi-FI" sz="1800" dirty="0">
                <a:cs typeface="Calibri"/>
              </a:rPr>
              <a:t>What's the weather like Down Under:  </a:t>
            </a:r>
            <a:br>
              <a:rPr lang="fi-FI" sz="1800" dirty="0">
                <a:cs typeface="Calibri"/>
              </a:rPr>
            </a:br>
            <a:r>
              <a:rPr lang="fi-FI" sz="1800" dirty="0">
                <a:ea typeface="+mn-lt"/>
                <a:cs typeface="+mn-lt"/>
                <a:hlinkClick r:id="rId2"/>
              </a:rPr>
              <a:t>Weekend weather in Australia </a:t>
            </a:r>
          </a:p>
          <a:p>
            <a:pPr marL="0" indent="0">
              <a:buNone/>
            </a:pPr>
            <a:r>
              <a:rPr lang="fi-FI" sz="1800" dirty="0">
                <a:cs typeface="Calibri"/>
              </a:rPr>
              <a:t>       WB 9: 104</a:t>
            </a:r>
          </a:p>
          <a:p>
            <a:pPr marL="0" indent="0">
              <a:buNone/>
            </a:pPr>
            <a:r>
              <a:rPr lang="fi-FI" sz="1800" dirty="0">
                <a:cs typeface="Calibri"/>
              </a:rPr>
              <a:t>- Listen U1 Start cartoon and translate into Finnish. </a:t>
            </a:r>
            <a:r>
              <a:rPr lang="en-US" sz="1800" dirty="0">
                <a:ea typeface="+mn-lt"/>
                <a:cs typeface="+mn-lt"/>
              </a:rPr>
              <a:t>Have a look at </a:t>
            </a:r>
            <a:r>
              <a:rPr lang="pt-PT" sz="1800" dirty="0" err="1">
                <a:ea typeface="+mn-lt"/>
                <a:cs typeface="+mn-lt"/>
              </a:rPr>
              <a:t>the</a:t>
            </a:r>
            <a:r>
              <a:rPr lang="pt-PT" sz="1800" dirty="0">
                <a:ea typeface="+mn-lt"/>
                <a:cs typeface="+mn-lt"/>
              </a:rPr>
              <a:t> </a:t>
            </a:r>
            <a:r>
              <a:rPr lang="pt-PT" sz="1800" dirty="0" err="1">
                <a:ea typeface="+mn-lt"/>
                <a:cs typeface="+mn-lt"/>
              </a:rPr>
              <a:t>vocabulary</a:t>
            </a:r>
            <a:r>
              <a:rPr lang="pt-PT" sz="1800" dirty="0">
                <a:ea typeface="+mn-lt"/>
                <a:cs typeface="+mn-lt"/>
              </a:rPr>
              <a:t> WB: 6-7.</a:t>
            </a:r>
          </a:p>
          <a:p>
            <a:pPr marL="0" indent="0">
              <a:buNone/>
            </a:pPr>
            <a:r>
              <a:rPr lang="fi-FI" sz="1800" dirty="0">
                <a:cs typeface="Calibri"/>
              </a:rPr>
              <a:t>- </a:t>
            </a:r>
            <a:r>
              <a:rPr lang="fi-FI" sz="1800" dirty="0" err="1">
                <a:cs typeface="Calibri"/>
              </a:rPr>
              <a:t>Listen</a:t>
            </a:r>
            <a:r>
              <a:rPr lang="fi-FI" sz="1800" dirty="0">
                <a:cs typeface="Calibri"/>
              </a:rPr>
              <a:t>  A </a:t>
            </a:r>
            <a:r>
              <a:rPr lang="fi-FI" sz="1800" dirty="0" err="1">
                <a:cs typeface="Calibri"/>
              </a:rPr>
              <a:t>day</a:t>
            </a:r>
            <a:r>
              <a:rPr lang="fi-FI" sz="1800" dirty="0">
                <a:cs typeface="Calibri"/>
              </a:rPr>
              <a:t> in </a:t>
            </a:r>
            <a:r>
              <a:rPr lang="fi-FI" sz="1800" dirty="0" err="1">
                <a:cs typeface="Calibri"/>
              </a:rPr>
              <a:t>the</a:t>
            </a:r>
            <a:r>
              <a:rPr lang="fi-FI" sz="1800" dirty="0">
                <a:cs typeface="Calibri"/>
              </a:rPr>
              <a:t> life of </a:t>
            </a:r>
            <a:r>
              <a:rPr lang="fi-FI" sz="1800" dirty="0" err="1">
                <a:cs typeface="Calibri"/>
              </a:rPr>
              <a:t>Libby</a:t>
            </a:r>
            <a:r>
              <a:rPr lang="fi-FI" sz="1800" dirty="0">
                <a:cs typeface="Calibri"/>
              </a:rPr>
              <a:t> </a:t>
            </a:r>
            <a:r>
              <a:rPr lang="fi-FI" sz="1800" dirty="0" err="1">
                <a:cs typeface="Calibri"/>
              </a:rPr>
              <a:t>Harding</a:t>
            </a:r>
            <a:r>
              <a:rPr lang="fi-FI" sz="1800" dirty="0">
                <a:cs typeface="Calibri"/>
              </a:rPr>
              <a:t> and </a:t>
            </a:r>
            <a:r>
              <a:rPr lang="fi-FI" sz="1800" dirty="0" err="1">
                <a:cs typeface="Calibri"/>
              </a:rPr>
              <a:t>answer</a:t>
            </a:r>
            <a:r>
              <a:rPr lang="fi-FI" sz="1800" dirty="0">
                <a:cs typeface="Calibri"/>
              </a:rPr>
              <a:t> </a:t>
            </a:r>
            <a:r>
              <a:rPr lang="fi-FI" sz="1800" dirty="0" err="1">
                <a:cs typeface="Calibri"/>
              </a:rPr>
              <a:t>questions</a:t>
            </a:r>
            <a:r>
              <a:rPr lang="fi-FI" sz="1800" dirty="0">
                <a:cs typeface="Calibri"/>
              </a:rPr>
              <a:t> (opeopas s. 7-8) </a:t>
            </a:r>
          </a:p>
          <a:p>
            <a:pPr marL="0" indent="0">
              <a:buNone/>
            </a:pPr>
            <a:r>
              <a:rPr lang="fi-FI" sz="1800" dirty="0">
                <a:cs typeface="Calibri"/>
              </a:rPr>
              <a:t>2.  To </a:t>
            </a:r>
            <a:r>
              <a:rPr lang="fi-FI" sz="1800" dirty="0" err="1">
                <a:cs typeface="Calibri"/>
              </a:rPr>
              <a:t>do</a:t>
            </a:r>
            <a:r>
              <a:rPr lang="fi-FI" sz="1800" dirty="0">
                <a:cs typeface="Calibri"/>
              </a:rPr>
              <a:t>: </a:t>
            </a:r>
          </a:p>
          <a:p>
            <a:pPr marL="0" indent="0">
              <a:buNone/>
            </a:pPr>
            <a:r>
              <a:rPr lang="fi-FI" sz="1800" dirty="0">
                <a:solidFill>
                  <a:srgbClr val="FF0000"/>
                </a:solidFill>
                <a:cs typeface="Calibri"/>
              </a:rPr>
              <a:t>*</a:t>
            </a:r>
            <a:r>
              <a:rPr lang="fi-FI" sz="1800" dirty="0" err="1">
                <a:solidFill>
                  <a:srgbClr val="FF0000"/>
                </a:solidFill>
                <a:cs typeface="Calibri"/>
              </a:rPr>
              <a:t>Survival</a:t>
            </a:r>
            <a:r>
              <a:rPr lang="fi-FI" sz="1800" dirty="0">
                <a:cs typeface="Calibri"/>
              </a:rPr>
              <a:t>- WB</a:t>
            </a:r>
            <a:r>
              <a:rPr lang="pt-PT" sz="1800" dirty="0">
                <a:ea typeface="+mn-lt"/>
                <a:cs typeface="+mn-lt"/>
              </a:rPr>
              <a:t> 10: 107 (to your notebook), 108</a:t>
            </a:r>
            <a:br>
              <a:rPr lang="pt-PT" sz="1800" dirty="0">
                <a:ea typeface="+mn-lt"/>
                <a:cs typeface="+mn-lt"/>
              </a:rPr>
            </a:br>
            <a:r>
              <a:rPr lang="pt-PT" sz="1800" dirty="0">
                <a:solidFill>
                  <a:srgbClr val="FFC000"/>
                </a:solidFill>
                <a:ea typeface="+mn-lt"/>
                <a:cs typeface="+mn-lt"/>
              </a:rPr>
              <a:t>**Standard</a:t>
            </a:r>
            <a:r>
              <a:rPr lang="pt-PT" sz="1800" dirty="0">
                <a:ea typeface="+mn-lt"/>
                <a:cs typeface="+mn-lt"/>
              </a:rPr>
              <a:t>- TB 13: T105 A, WB 10-11: 108, 110</a:t>
            </a:r>
            <a:br>
              <a:rPr lang="pt-PT" sz="1800" dirty="0">
                <a:ea typeface="+mn-lt"/>
                <a:cs typeface="+mn-lt"/>
              </a:rPr>
            </a:br>
            <a:r>
              <a:rPr lang="pt-PT" sz="1800" dirty="0">
                <a:solidFill>
                  <a:srgbClr val="00B050"/>
                </a:solidFill>
                <a:cs typeface="Calibri"/>
              </a:rPr>
              <a:t>***Specialist</a:t>
            </a:r>
            <a:r>
              <a:rPr lang="pt-PT" sz="1800" dirty="0">
                <a:cs typeface="Calibri"/>
              </a:rPr>
              <a:t>- T105 A + B, WB 10 – 11: </a:t>
            </a:r>
            <a:r>
              <a:rPr lang="pt-PT" sz="1800" dirty="0">
                <a:ea typeface="+mn-lt"/>
                <a:cs typeface="+mn-lt"/>
              </a:rPr>
              <a:t>108, 110, 109+</a:t>
            </a:r>
            <a:endParaRPr lang="pt-PT" sz="1800" dirty="0">
              <a:cs typeface="Calibri"/>
            </a:endParaRPr>
          </a:p>
          <a:p>
            <a:pPr marL="0" indent="0">
              <a:buNone/>
            </a:pPr>
            <a:r>
              <a:rPr lang="pt-PT" sz="1800" dirty="0">
                <a:cs typeface="Calibri"/>
              </a:rPr>
              <a:t>(+Extras: 109+, 111)</a:t>
            </a:r>
          </a:p>
          <a:p>
            <a:pPr marL="0" indent="0">
              <a:buNone/>
            </a:pPr>
            <a:r>
              <a:rPr lang="fi-FI" sz="1800" dirty="0" err="1">
                <a:cs typeface="Calibri"/>
              </a:rPr>
              <a:t>Remember</a:t>
            </a:r>
            <a:r>
              <a:rPr lang="fi-FI" sz="1800" dirty="0">
                <a:cs typeface="Calibri"/>
              </a:rPr>
              <a:t> to </a:t>
            </a:r>
            <a:r>
              <a:rPr lang="fi-FI" sz="1800" dirty="0" err="1">
                <a:cs typeface="Calibri"/>
              </a:rPr>
              <a:t>check</a:t>
            </a:r>
            <a:r>
              <a:rPr lang="fi-FI" sz="1800" dirty="0">
                <a:cs typeface="Calibri"/>
              </a:rPr>
              <a:t> </a:t>
            </a:r>
            <a:r>
              <a:rPr lang="fi-FI" sz="1800" dirty="0" err="1">
                <a:cs typeface="Calibri"/>
              </a:rPr>
              <a:t>your</a:t>
            </a:r>
            <a:r>
              <a:rPr lang="fi-FI" sz="1800" dirty="0">
                <a:cs typeface="Calibri"/>
              </a:rPr>
              <a:t> </a:t>
            </a:r>
            <a:r>
              <a:rPr lang="fi-FI" sz="1800" dirty="0" err="1">
                <a:cs typeface="Calibri"/>
              </a:rPr>
              <a:t>answers</a:t>
            </a:r>
            <a:r>
              <a:rPr lang="fi-FI" sz="1800" dirty="0">
                <a:cs typeface="Calibri"/>
              </a:rPr>
              <a:t>! :)</a:t>
            </a:r>
          </a:p>
          <a:p>
            <a:pPr marL="0" indent="0">
              <a:buNone/>
            </a:pPr>
            <a:r>
              <a:rPr lang="fi-FI" sz="1800" dirty="0" err="1">
                <a:cs typeface="Calibri"/>
              </a:rPr>
              <a:t>Homework</a:t>
            </a:r>
            <a:r>
              <a:rPr lang="fi-FI" sz="1800" dirty="0">
                <a:cs typeface="Calibri"/>
              </a:rPr>
              <a:t>: viikkotehtävät loppuun + tarkistus. Rastita WB 6-7 sanastosta ne  sanat, joita et vielä osaa ja harjoittele niitä!</a:t>
            </a:r>
          </a:p>
        </p:txBody>
      </p:sp>
      <p:pic>
        <p:nvPicPr>
          <p:cNvPr id="7" name="Kuva 7">
            <a:extLst>
              <a:ext uri="{FF2B5EF4-FFF2-40B4-BE49-F238E27FC236}">
                <a16:creationId xmlns:a16="http://schemas.microsoft.com/office/drawing/2014/main" id="{4984B137-73D6-41BC-8170-850A84725F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9647" y="1910862"/>
            <a:ext cx="3747247" cy="3099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680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15A1-998D-48E0-8CE3-684039DFC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7658"/>
          </a:xfrm>
        </p:spPr>
        <p:txBody>
          <a:bodyPr/>
          <a:lstStyle/>
          <a:p>
            <a:r>
              <a:rPr lang="fi-FI" dirty="0">
                <a:cs typeface="Calibri Light"/>
              </a:rPr>
              <a:t>WEEK 34, </a:t>
            </a:r>
            <a:r>
              <a:rPr lang="fi-FI" dirty="0" err="1">
                <a:cs typeface="Calibri Light"/>
              </a:rPr>
              <a:t>Unit</a:t>
            </a:r>
            <a:r>
              <a:rPr lang="fi-FI" dirty="0">
                <a:cs typeface="Calibri Light"/>
              </a:rPr>
              <a:t> 1, </a:t>
            </a:r>
            <a:r>
              <a:rPr lang="fi-FI" dirty="0" err="1">
                <a:cs typeface="Calibri Light"/>
              </a:rPr>
              <a:t>Study</a:t>
            </a:r>
            <a:r>
              <a:rPr lang="fi-FI" dirty="0">
                <a:cs typeface="Calibri Light"/>
              </a:rPr>
              <a:t>-osuus jatkuu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7ACC1-558E-47B2-948B-2A88B6A0FB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7518" y="1493931"/>
            <a:ext cx="5253317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>
                <a:cs typeface="Calibri"/>
              </a:rPr>
              <a:t>LESSON 1</a:t>
            </a:r>
          </a:p>
          <a:p>
            <a:pPr marL="0" indent="0">
              <a:buNone/>
            </a:pPr>
            <a:r>
              <a:rPr lang="fi-FI" sz="1800" dirty="0">
                <a:cs typeface="Calibri"/>
              </a:rPr>
              <a:t>1. </a:t>
            </a:r>
            <a:r>
              <a:rPr lang="fi-FI" sz="1800" dirty="0" err="1">
                <a:cs typeface="Calibri"/>
              </a:rPr>
              <a:t>Together</a:t>
            </a:r>
            <a:r>
              <a:rPr lang="fi-FI" sz="1800" dirty="0">
                <a:cs typeface="Calibri"/>
              </a:rPr>
              <a:t>: </a:t>
            </a:r>
            <a:r>
              <a:rPr lang="fi-FI" sz="1800" dirty="0" err="1">
                <a:cs typeface="Calibri"/>
              </a:rPr>
              <a:t>Remember</a:t>
            </a:r>
            <a:r>
              <a:rPr lang="fi-FI" sz="1800" dirty="0">
                <a:cs typeface="Calibri"/>
              </a:rPr>
              <a:t> </a:t>
            </a:r>
            <a:r>
              <a:rPr lang="fi-FI" sz="1800" dirty="0" err="1">
                <a:cs typeface="Calibri"/>
              </a:rPr>
              <a:t>how</a:t>
            </a:r>
            <a:r>
              <a:rPr lang="fi-FI" sz="1800" dirty="0">
                <a:cs typeface="Calibri"/>
              </a:rPr>
              <a:t> to </a:t>
            </a:r>
            <a:r>
              <a:rPr lang="fi-FI" sz="1800" dirty="0" err="1">
                <a:cs typeface="Calibri"/>
              </a:rPr>
              <a:t>study</a:t>
            </a:r>
            <a:r>
              <a:rPr lang="fi-FI" sz="1800" dirty="0">
                <a:cs typeface="Calibri"/>
              </a:rPr>
              <a:t> </a:t>
            </a:r>
            <a:r>
              <a:rPr lang="fi-FI" sz="1800" dirty="0" err="1">
                <a:cs typeface="Calibri"/>
              </a:rPr>
              <a:t>words</a:t>
            </a:r>
            <a:r>
              <a:rPr lang="fi-FI" sz="1800" dirty="0">
                <a:cs typeface="Calibri"/>
              </a:rPr>
              <a:t> &amp; </a:t>
            </a:r>
            <a:r>
              <a:rPr lang="fi-FI" sz="1800" dirty="0" err="1">
                <a:cs typeface="Calibri"/>
              </a:rPr>
              <a:t>expressions</a:t>
            </a:r>
            <a:r>
              <a:rPr lang="fi-FI" sz="1800" dirty="0">
                <a:cs typeface="Calibri"/>
              </a:rPr>
              <a:t>?</a:t>
            </a:r>
            <a:br>
              <a:rPr lang="fi-FI" sz="1800" dirty="0">
                <a:cs typeface="Calibri"/>
              </a:rPr>
            </a:br>
            <a:r>
              <a:rPr lang="fi-FI" sz="1800" dirty="0">
                <a:cs typeface="Calibri"/>
              </a:rPr>
              <a:t>    - </a:t>
            </a:r>
            <a:r>
              <a:rPr lang="fi-FI" sz="1800" dirty="0" err="1">
                <a:cs typeface="Calibri"/>
              </a:rPr>
              <a:t>try</a:t>
            </a:r>
            <a:r>
              <a:rPr lang="fi-FI" sz="1800" dirty="0">
                <a:cs typeface="Calibri"/>
              </a:rPr>
              <a:t> </a:t>
            </a:r>
            <a:r>
              <a:rPr lang="fi-FI" sz="1800" dirty="0" err="1">
                <a:cs typeface="Calibri"/>
              </a:rPr>
              <a:t>one</a:t>
            </a:r>
            <a:r>
              <a:rPr lang="fi-FI" sz="1800" dirty="0">
                <a:cs typeface="Calibri"/>
              </a:rPr>
              <a:t> </a:t>
            </a:r>
            <a:r>
              <a:rPr lang="fi-FI" sz="1800" dirty="0" err="1">
                <a:cs typeface="Calibri"/>
              </a:rPr>
              <a:t>method</a:t>
            </a:r>
            <a:r>
              <a:rPr lang="fi-FI" sz="1800" dirty="0">
                <a:cs typeface="Calibri"/>
              </a:rPr>
              <a:t> - U1 </a:t>
            </a:r>
            <a:r>
              <a:rPr lang="fi-FI" sz="1800" dirty="0" err="1">
                <a:cs typeface="Calibri"/>
              </a:rPr>
              <a:t>vocabulary</a:t>
            </a:r>
            <a:endParaRPr lang="fi-FI" sz="1800" dirty="0">
              <a:cs typeface="Calibri"/>
            </a:endParaRPr>
          </a:p>
          <a:p>
            <a:pPr marL="0" indent="0">
              <a:buNone/>
            </a:pPr>
            <a:endParaRPr lang="fi-FI" sz="1800" dirty="0">
              <a:cs typeface="Calibri"/>
            </a:endParaRPr>
          </a:p>
          <a:p>
            <a:pPr marL="0" indent="0">
              <a:buNone/>
            </a:pPr>
            <a:r>
              <a:rPr lang="fi-FI" sz="1800" b="1" dirty="0">
                <a:cs typeface="Calibri"/>
              </a:rPr>
              <a:t>2. </a:t>
            </a:r>
            <a:r>
              <a:rPr lang="fi-FI" sz="1800" b="1" dirty="0">
                <a:solidFill>
                  <a:srgbClr val="FF0000"/>
                </a:solidFill>
                <a:cs typeface="Calibri"/>
              </a:rPr>
              <a:t>*</a:t>
            </a:r>
            <a:r>
              <a:rPr lang="fi-FI" sz="1800" b="1" dirty="0" err="1">
                <a:solidFill>
                  <a:srgbClr val="FF0000"/>
                </a:solidFill>
                <a:cs typeface="Calibri"/>
              </a:rPr>
              <a:t>Survival</a:t>
            </a:r>
            <a:r>
              <a:rPr lang="fi-FI" sz="1800" b="1" dirty="0">
                <a:cs typeface="Calibri"/>
              </a:rPr>
              <a:t> WB 12-13: 113, 115, 117; 118</a:t>
            </a:r>
            <a:endParaRPr lang="fi-FI" sz="1800" dirty="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r>
              <a:rPr lang="fi-FI" sz="1800" b="1" dirty="0">
                <a:solidFill>
                  <a:srgbClr val="FFC000"/>
                </a:solidFill>
                <a:cs typeface="Calibri"/>
              </a:rPr>
              <a:t>** Standard </a:t>
            </a:r>
            <a:r>
              <a:rPr lang="fi-FI" sz="1800" b="1" dirty="0">
                <a:ea typeface="+mn-lt"/>
                <a:cs typeface="+mn-lt"/>
              </a:rPr>
              <a:t>6. WB 12-13: 113, 115, 117; valitse lisäksi tehtävä </a:t>
            </a:r>
            <a:r>
              <a:rPr lang="fi-FI" sz="1800" dirty="0">
                <a:ea typeface="+mn-lt"/>
                <a:cs typeface="+mn-lt"/>
              </a:rPr>
              <a:t>118</a:t>
            </a:r>
            <a:r>
              <a:rPr lang="fi-FI" sz="1800" b="1" dirty="0">
                <a:ea typeface="+mn-lt"/>
                <a:cs typeface="+mn-lt"/>
              </a:rPr>
              <a:t> </a:t>
            </a:r>
            <a:r>
              <a:rPr lang="fi-FI" sz="1800" b="1">
                <a:ea typeface="+mn-lt"/>
                <a:cs typeface="+mn-lt"/>
              </a:rPr>
              <a:t> </a:t>
            </a:r>
            <a:r>
              <a:rPr lang="fi-FI" sz="1800">
                <a:ea typeface="+mn-lt"/>
                <a:cs typeface="+mn-lt"/>
              </a:rPr>
              <a:t>tai </a:t>
            </a:r>
            <a:r>
              <a:rPr lang="fi-FI" sz="1800" dirty="0">
                <a:ea typeface="+mn-lt"/>
                <a:cs typeface="+mn-lt"/>
              </a:rPr>
              <a:t>122</a:t>
            </a:r>
            <a:r>
              <a:rPr lang="fi-FI" sz="1800" b="1" dirty="0">
                <a:ea typeface="+mn-lt"/>
                <a:cs typeface="+mn-lt"/>
              </a:rPr>
              <a:t> p. 14-16</a:t>
            </a:r>
            <a:br>
              <a:rPr lang="fi-FI" sz="1800" b="1" dirty="0">
                <a:ea typeface="+mn-lt"/>
                <a:cs typeface="+mn-lt"/>
              </a:rPr>
            </a:br>
            <a:r>
              <a:rPr lang="fi-FI" sz="1800" b="1" dirty="0">
                <a:solidFill>
                  <a:srgbClr val="00B050"/>
                </a:solidFill>
                <a:cs typeface="Calibri"/>
              </a:rPr>
              <a:t>*** </a:t>
            </a:r>
            <a:r>
              <a:rPr lang="fi-FI" sz="1800" b="1" dirty="0" err="1">
                <a:solidFill>
                  <a:srgbClr val="00B050"/>
                </a:solidFill>
                <a:cs typeface="Calibri"/>
              </a:rPr>
              <a:t>Specialist</a:t>
            </a:r>
            <a:r>
              <a:rPr lang="fi-FI" sz="1800" b="1" dirty="0">
                <a:cs typeface="Calibri"/>
              </a:rPr>
              <a:t> </a:t>
            </a:r>
            <a:r>
              <a:rPr lang="en-US" sz="1800" b="1" dirty="0">
                <a:ea typeface="+mn-lt"/>
                <a:cs typeface="+mn-lt"/>
              </a:rPr>
              <a:t>6. WB 12-13: 113, 114+, 115, 116, 117; </a:t>
            </a:r>
            <a:r>
              <a:rPr lang="en-US" sz="1800" b="1" dirty="0" err="1">
                <a:ea typeface="+mn-lt"/>
                <a:cs typeface="+mn-lt"/>
              </a:rPr>
              <a:t>teht</a:t>
            </a:r>
            <a:r>
              <a:rPr lang="en-US" sz="1800" b="1" dirty="0">
                <a:ea typeface="+mn-lt"/>
                <a:cs typeface="+mn-lt"/>
              </a:rPr>
              <a:t>. </a:t>
            </a:r>
            <a:r>
              <a:rPr lang="en-US" sz="1800" dirty="0">
                <a:ea typeface="+mn-lt"/>
                <a:cs typeface="+mn-lt"/>
              </a:rPr>
              <a:t>122</a:t>
            </a:r>
            <a:endParaRPr lang="fi-FI" sz="1800" dirty="0">
              <a:cs typeface="Calibri"/>
            </a:endParaRPr>
          </a:p>
          <a:p>
            <a:pPr marL="0" indent="0">
              <a:buNone/>
            </a:pPr>
            <a:endParaRPr lang="en-US" sz="1800" dirty="0">
              <a:cs typeface="Calibri"/>
            </a:endParaRPr>
          </a:p>
          <a:p>
            <a:pPr marL="0" indent="0">
              <a:buNone/>
            </a:pPr>
            <a:r>
              <a:rPr lang="fi-FI" sz="1800" dirty="0">
                <a:cs typeface="Calibri"/>
              </a:rPr>
              <a:t>3. Lue polun tavoitekuvauksesta kohta </a:t>
            </a:r>
            <a:r>
              <a:rPr lang="fi-FI" sz="1800" u="sng" dirty="0">
                <a:cs typeface="Calibri"/>
              </a:rPr>
              <a:t>Puhuminen ja kirjoittaminen</a:t>
            </a:r>
            <a:r>
              <a:rPr lang="fi-FI" sz="1800" dirty="0">
                <a:cs typeface="Calibri"/>
              </a:rPr>
              <a:t>. Harjoittele U1 sanoja kotona. 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EC7541-6C8D-4BCB-B85B-79A6B6FA97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776" y="1493931"/>
            <a:ext cx="5181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>
                <a:cs typeface="Calibri"/>
              </a:rPr>
              <a:t>LESSON 2</a:t>
            </a:r>
          </a:p>
          <a:p>
            <a:pPr marL="0" indent="0">
              <a:buNone/>
            </a:pPr>
            <a:r>
              <a:rPr lang="fi-FI" sz="1800" dirty="0">
                <a:ea typeface="+mn-lt"/>
                <a:cs typeface="+mn-lt"/>
              </a:rPr>
              <a:t>1. Testaa U1 sanaston osaamisesi </a:t>
            </a:r>
            <a:r>
              <a:rPr lang="fi-FI" sz="1800" dirty="0" err="1">
                <a:ea typeface="+mn-lt"/>
                <a:cs typeface="+mn-lt"/>
              </a:rPr>
              <a:t>Quizlet</a:t>
            </a:r>
            <a:r>
              <a:rPr lang="fi-FI" sz="1800" dirty="0">
                <a:ea typeface="+mn-lt"/>
                <a:cs typeface="+mn-lt"/>
              </a:rPr>
              <a:t>-sanakokeella</a:t>
            </a:r>
            <a:r>
              <a:rPr lang="fi-FI" sz="1800" dirty="0">
                <a:cs typeface="Calibri"/>
              </a:rPr>
              <a:t> </a:t>
            </a:r>
            <a:endParaRPr lang="fi-FI" sz="1800" dirty="0"/>
          </a:p>
          <a:p>
            <a:pPr>
              <a:buNone/>
            </a:pPr>
            <a:r>
              <a:rPr lang="en-US" sz="1800" i="1" dirty="0">
                <a:ea typeface="+mn-lt"/>
                <a:cs typeface="+mn-lt"/>
              </a:rPr>
              <a:t>      Goals:</a:t>
            </a:r>
            <a:r>
              <a:rPr lang="en-US" sz="1800" dirty="0">
                <a:ea typeface="+mn-lt"/>
                <a:cs typeface="+mn-lt"/>
              </a:rPr>
              <a:t> </a:t>
            </a:r>
            <a:br>
              <a:rPr lang="en-US" sz="1800" dirty="0">
                <a:ea typeface="+mn-lt"/>
                <a:cs typeface="+mn-lt"/>
              </a:rPr>
            </a:br>
            <a:r>
              <a:rPr lang="en-US" sz="1800" i="1" dirty="0">
                <a:solidFill>
                  <a:srgbClr val="FF0000"/>
                </a:solidFill>
                <a:ea typeface="+mn-lt"/>
                <a:cs typeface="+mn-lt"/>
              </a:rPr>
              <a:t>*Survival</a:t>
            </a:r>
            <a:r>
              <a:rPr lang="en-US" sz="1800" i="1" dirty="0">
                <a:ea typeface="+mn-lt"/>
                <a:cs typeface="+mn-lt"/>
              </a:rPr>
              <a:t> 50-65%</a:t>
            </a:r>
            <a:br>
              <a:rPr lang="en-US" sz="1800" i="1" dirty="0">
                <a:ea typeface="+mn-lt"/>
                <a:cs typeface="+mn-lt"/>
              </a:rPr>
            </a:br>
            <a:r>
              <a:rPr lang="en-US" sz="1800" i="1" dirty="0">
                <a:solidFill>
                  <a:srgbClr val="FFC000"/>
                </a:solidFill>
                <a:ea typeface="+mn-lt"/>
                <a:cs typeface="+mn-lt"/>
              </a:rPr>
              <a:t>**Standard</a:t>
            </a:r>
            <a:r>
              <a:rPr lang="en-US" sz="1800" i="1" dirty="0">
                <a:ea typeface="+mn-lt"/>
                <a:cs typeface="+mn-lt"/>
              </a:rPr>
              <a:t> 66-84% </a:t>
            </a:r>
            <a:br>
              <a:rPr lang="en-US" sz="1800" i="1" dirty="0">
                <a:ea typeface="+mn-lt"/>
                <a:cs typeface="+mn-lt"/>
              </a:rPr>
            </a:br>
            <a:r>
              <a:rPr lang="en-US" sz="1800" i="1" dirty="0">
                <a:solidFill>
                  <a:srgbClr val="00B050"/>
                </a:solidFill>
                <a:ea typeface="+mn-lt"/>
                <a:cs typeface="+mn-lt"/>
              </a:rPr>
              <a:t>***Specialist</a:t>
            </a:r>
            <a:r>
              <a:rPr lang="en-US" sz="1800" i="1" dirty="0">
                <a:ea typeface="+mn-lt"/>
                <a:cs typeface="+mn-lt"/>
              </a:rPr>
              <a:t> 85-100%</a:t>
            </a:r>
            <a:endParaRPr lang="en-US" sz="1800" dirty="0">
              <a:cs typeface="Calibri"/>
            </a:endParaRPr>
          </a:p>
          <a:p>
            <a:pPr>
              <a:buNone/>
            </a:pPr>
            <a:r>
              <a:rPr lang="en-US" sz="1800" i="1" dirty="0">
                <a:cs typeface="Calibri"/>
              </a:rPr>
              <a:t>2. Listen: WB 15 - 16: 119, 120, 121</a:t>
            </a:r>
          </a:p>
          <a:p>
            <a:pPr>
              <a:buNone/>
            </a:pPr>
            <a:endParaRPr lang="en-US" b="1" dirty="0">
              <a:cs typeface="Calibri"/>
            </a:endParaRPr>
          </a:p>
        </p:txBody>
      </p:sp>
      <p:pic>
        <p:nvPicPr>
          <p:cNvPr id="9" name="Kuva 7">
            <a:extLst>
              <a:ext uri="{FF2B5EF4-FFF2-40B4-BE49-F238E27FC236}">
                <a16:creationId xmlns:a16="http://schemas.microsoft.com/office/drawing/2014/main" id="{29F75553-3D52-4746-9742-E6648779DA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7240" y="3904834"/>
            <a:ext cx="3128683" cy="2588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926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15A1-998D-48E0-8CE3-684039DFC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ea typeface="+mj-lt"/>
                <a:cs typeface="+mj-lt"/>
              </a:rPr>
              <a:t>WEEK 34, U1 </a:t>
            </a:r>
            <a:r>
              <a:rPr lang="fi-FI" dirty="0" err="1">
                <a:ea typeface="+mj-lt"/>
                <a:cs typeface="+mj-lt"/>
              </a:rPr>
              <a:t>Talk</a:t>
            </a:r>
            <a:r>
              <a:rPr lang="fi-FI" dirty="0">
                <a:ea typeface="+mj-lt"/>
                <a:cs typeface="+mj-lt"/>
              </a:rPr>
              <a:t> </a:t>
            </a:r>
          </a:p>
          <a:p>
            <a:endParaRPr lang="fi-FI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7ACC1-558E-47B2-948B-2A88B6A0FB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678705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u="sng" dirty="0">
                <a:cs typeface="Calibri"/>
              </a:rPr>
              <a:t>LESSON 3</a:t>
            </a:r>
          </a:p>
          <a:p>
            <a:pPr marL="0" indent="0">
              <a:buNone/>
            </a:pPr>
            <a:r>
              <a:rPr lang="fi-FI" sz="2000" dirty="0" err="1">
                <a:cs typeface="Calibri"/>
              </a:rPr>
              <a:t>Together</a:t>
            </a:r>
            <a:r>
              <a:rPr lang="fi-FI" sz="2000" dirty="0">
                <a:cs typeface="Calibri"/>
              </a:rPr>
              <a:t>: </a:t>
            </a:r>
          </a:p>
          <a:p>
            <a:pPr marL="0" indent="0">
              <a:buNone/>
            </a:pPr>
            <a:r>
              <a:rPr lang="en-US" sz="2000" dirty="0">
                <a:cs typeface="Calibri"/>
              </a:rPr>
              <a:t>1</a:t>
            </a:r>
            <a:r>
              <a:rPr lang="en-US" sz="2000" dirty="0">
                <a:ea typeface="+mn-lt"/>
                <a:cs typeface="+mn-lt"/>
              </a:rPr>
              <a:t>. Listen WB p. 25: 144 (TB 16: T108)</a:t>
            </a:r>
            <a:r>
              <a:rPr lang="fi-FI" sz="2000" dirty="0">
                <a:ea typeface="+mn-lt"/>
                <a:cs typeface="+mn-lt"/>
              </a:rPr>
              <a:t> </a:t>
            </a:r>
          </a:p>
          <a:p>
            <a:pPr marL="0" indent="0">
              <a:buNone/>
            </a:pPr>
            <a:r>
              <a:rPr lang="en-US" sz="2000" dirty="0">
                <a:ea typeface="+mn-lt"/>
                <a:cs typeface="+mn-lt"/>
              </a:rPr>
              <a:t>2. Listen and repeat TB 16: T109 </a:t>
            </a:r>
            <a:endParaRPr lang="fi-FI" sz="20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000" dirty="0">
                <a:ea typeface="+mn-lt"/>
                <a:cs typeface="+mn-lt"/>
              </a:rPr>
              <a:t>3. Act out (</a:t>
            </a:r>
            <a:r>
              <a:rPr lang="en-US" sz="2000" dirty="0" err="1">
                <a:ea typeface="+mn-lt"/>
                <a:cs typeface="+mn-lt"/>
              </a:rPr>
              <a:t>näyttele</a:t>
            </a:r>
            <a:r>
              <a:rPr lang="en-US" sz="2000" dirty="0">
                <a:ea typeface="+mn-lt"/>
                <a:cs typeface="+mn-lt"/>
              </a:rPr>
              <a:t>) TB 17: T110, T111</a:t>
            </a:r>
            <a:r>
              <a:rPr lang="fi-FI" sz="2000" dirty="0">
                <a:cs typeface="Calibri"/>
              </a:rPr>
              <a:t> </a:t>
            </a:r>
          </a:p>
          <a:p>
            <a:pPr marL="0" indent="0">
              <a:buNone/>
            </a:pPr>
            <a:endParaRPr lang="fi-FI" sz="20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fi-FI" sz="2000" dirty="0">
                <a:ea typeface="+mn-lt"/>
                <a:cs typeface="+mn-lt"/>
              </a:rPr>
              <a:t>4. WB 25: 145 </a:t>
            </a:r>
            <a:r>
              <a:rPr lang="fi-FI" sz="2000" dirty="0" err="1">
                <a:ea typeface="+mn-lt"/>
                <a:cs typeface="+mn-lt"/>
              </a:rPr>
              <a:t>or</a:t>
            </a:r>
            <a:r>
              <a:rPr lang="fi-FI" sz="2000" dirty="0">
                <a:ea typeface="+mn-lt"/>
                <a:cs typeface="+mn-lt"/>
              </a:rPr>
              <a:t> 146+</a:t>
            </a:r>
          </a:p>
          <a:p>
            <a:pPr marL="0" indent="0">
              <a:buNone/>
            </a:pPr>
            <a:r>
              <a:rPr lang="fi-FI" sz="2000" dirty="0">
                <a:ea typeface="+mn-lt"/>
                <a:cs typeface="+mn-lt"/>
              </a:rPr>
              <a:t>5. WB 26: 147</a:t>
            </a:r>
            <a:endParaRPr lang="fi-FI" sz="2000">
              <a:cs typeface="Calibri"/>
            </a:endParaRPr>
          </a:p>
          <a:p>
            <a:pPr marL="0" indent="0">
              <a:buNone/>
            </a:pPr>
            <a:r>
              <a:rPr lang="fi-FI" sz="2000" dirty="0">
                <a:ea typeface="+mn-lt"/>
                <a:cs typeface="+mn-lt"/>
              </a:rPr>
              <a:t> * WB 26: 148, </a:t>
            </a:r>
            <a:r>
              <a:rPr lang="fi-FI" sz="2000" i="1" dirty="0">
                <a:ea typeface="+mn-lt"/>
                <a:cs typeface="+mn-lt"/>
              </a:rPr>
              <a:t>149</a:t>
            </a:r>
            <a:r>
              <a:rPr lang="fi-FI" sz="2000" dirty="0">
                <a:ea typeface="+mn-lt"/>
                <a:cs typeface="+mn-lt"/>
              </a:rPr>
              <a:t>, 150 </a:t>
            </a:r>
            <a:endParaRPr lang="fi-FI" sz="2000" dirty="0">
              <a:cs typeface="Calibri"/>
            </a:endParaRPr>
          </a:p>
        </p:txBody>
      </p:sp>
      <p:pic>
        <p:nvPicPr>
          <p:cNvPr id="7" name="Kuva 7">
            <a:extLst>
              <a:ext uri="{FF2B5EF4-FFF2-40B4-BE49-F238E27FC236}">
                <a16:creationId xmlns:a16="http://schemas.microsoft.com/office/drawing/2014/main" id="{4984B137-73D6-41BC-8170-850A84725F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2494" y="1821215"/>
            <a:ext cx="3747247" cy="3099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754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15A1-998D-48E0-8CE3-684039DFC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err="1">
                <a:cs typeface="Calibri Light"/>
              </a:rPr>
              <a:t>Week</a:t>
            </a:r>
            <a:r>
              <a:rPr lang="fi-FI">
                <a:cs typeface="Calibri Light"/>
              </a:rPr>
              <a:t> 34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7ACC1-558E-47B2-948B-2A88B6A0FBD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>
                <a:cs typeface="Calibri"/>
              </a:rPr>
              <a:t>LESSON 3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EC7541-6C8D-4BCB-B85B-79A6B6FA97D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001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108</Words>
  <Application>Microsoft Office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WEEKLY GOALS</vt:lpstr>
      <vt:lpstr>WEEK 32</vt:lpstr>
      <vt:lpstr>WEEK 33, oma tavoite ja työskentelytavat. Unit 1 aloitus.</vt:lpstr>
      <vt:lpstr>WEEK 33, oma tavoite ja työskentelytavat. Unit 1 aloitus. </vt:lpstr>
      <vt:lpstr>WEEK 34, Unit 1, Study-osuus jatkuu</vt:lpstr>
      <vt:lpstr>WEEK 34, U1 Talk  </vt:lpstr>
      <vt:lpstr>Week 34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</dc:creator>
  <cp:lastModifiedBy>Kati Karhu</cp:lastModifiedBy>
  <cp:revision>327</cp:revision>
  <dcterms:created xsi:type="dcterms:W3CDTF">2012-08-08T08:08:12Z</dcterms:created>
  <dcterms:modified xsi:type="dcterms:W3CDTF">2019-08-14T17:04:56Z</dcterms:modified>
</cp:coreProperties>
</file>