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8"/>
  </p:notesMasterIdLst>
  <p:sldIdLst>
    <p:sldId id="262" r:id="rId5"/>
    <p:sldId id="267" r:id="rId6"/>
    <p:sldId id="268" r:id="rId7"/>
    <p:sldId id="261" r:id="rId8"/>
    <p:sldId id="260" r:id="rId9"/>
    <p:sldId id="271" r:id="rId10"/>
    <p:sldId id="279" r:id="rId11"/>
    <p:sldId id="278" r:id="rId12"/>
    <p:sldId id="272" r:id="rId13"/>
    <p:sldId id="274" r:id="rId14"/>
    <p:sldId id="277" r:id="rId15"/>
    <p:sldId id="276" r:id="rId16"/>
    <p:sldId id="275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53D"/>
    <a:srgbClr val="4F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66F447-01E8-64FE-57B1-F99641EE31AA}" v="159" dt="2019-09-11T07:42:27.978"/>
    <p1510:client id="{4DBB9529-B44F-1D24-A3E4-232B2F60F988}" v="43" dt="2019-08-14T07:16:10.354"/>
    <p1510:client id="{12599B84-C5B5-8566-2FED-8B6CD524B132}" v="6" dt="2019-09-11T06:57:51.940"/>
    <p1510:client id="{600C5493-B675-1A4F-CF21-B19DA2A47577}" v="112" dt="2019-09-11T08:27:35.216"/>
    <p1510:client id="{FE8CCFEF-866A-3015-DDE7-56FC89F080C5}" v="254" dt="2019-09-10T09:19:32.357"/>
    <p1510:client id="{116AC577-AD6D-084E-2E27-F42CD5599DE4}" v="36" dt="2019-08-27T06:20:33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300"/>
  </p:normalViewPr>
  <p:slideViewPr>
    <p:cSldViewPr snapToGrid="0">
      <p:cViewPr varScale="1">
        <p:scale>
          <a:sx n="62" d="100"/>
          <a:sy n="62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6DF26-7A8D-45DF-A043-E9DF221EA734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A0E0A-AB50-463D-BD7E-3F4E9307D8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166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TO02 </a:t>
            </a:r>
            <a:r>
              <a:rPr lang="en-US" err="1">
                <a:cs typeface="Calibri"/>
              </a:rPr>
              <a:t>Tutkiva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työskentely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teknologialla</a:t>
            </a:r>
            <a:r>
              <a:rPr lang="en-US">
                <a:cs typeface="Calibri"/>
              </a:rPr>
              <a:t> (</a:t>
            </a:r>
            <a:r>
              <a:rPr lang="en-US" err="1">
                <a:cs typeface="Calibri"/>
              </a:rPr>
              <a:t>Teemaopintojen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valtakunnallinen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syventävä</a:t>
            </a:r>
            <a:r>
              <a:rPr lang="en-US">
                <a:cs typeface="Calibri"/>
              </a:rPr>
              <a:t>) 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A0E0A-AB50-463D-BD7E-3F4E9307D8D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tiimiläiset ovat</a:t>
            </a:r>
            <a:r>
              <a:rPr lang="fi-FI" baseline="0"/>
              <a:t> oppimisen työkaluja</a:t>
            </a:r>
          </a:p>
          <a:p>
            <a:r>
              <a:rPr lang="fi-FI" baseline="0"/>
              <a:t>Käytössä: Saimaan amk, TAMK</a:t>
            </a:r>
            <a:r>
              <a:rPr lang="fi-FI"/>
              <a:t> (</a:t>
            </a:r>
            <a:r>
              <a:rPr lang="fi-FI" err="1"/>
              <a:t>Proakatemia</a:t>
            </a:r>
            <a:r>
              <a:rPr lang="fi-FI"/>
              <a:t>),</a:t>
            </a:r>
            <a:r>
              <a:rPr lang="fi-FI" baseline="0"/>
              <a:t> Jyväskylän amk</a:t>
            </a:r>
            <a:r>
              <a:rPr lang="fi-FI"/>
              <a:t> (Tiimiakatemia),</a:t>
            </a:r>
            <a:r>
              <a:rPr lang="fi-FI" baseline="0"/>
              <a:t> Laurea, Turun amk + Tampereen </a:t>
            </a:r>
            <a:r>
              <a:rPr lang="fi-FI" baseline="0" err="1"/>
              <a:t>lääkis</a:t>
            </a:r>
            <a:r>
              <a:rPr lang="fi-FI" baseline="0"/>
              <a:t>, Aalto-yliopistossa + jenkeissä, Jyväskylän seudun lukioissa</a:t>
            </a:r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7EEC-97B5-4082-8336-BBCCEE2DCFF5}" type="slidenum">
              <a:rPr lang="fi-FI">
                <a:solidFill>
                  <a:srgbClr val="000000"/>
                </a:solidFill>
              </a:rPr>
              <a:pPr/>
              <a:t>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2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D9EF6C5-1CF4-4162-8305-BD51EB4979FE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5C00-6EB3-4396-B010-6A6749487FF5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85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F6C5-1CF4-4162-8305-BD51EB4979FE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5C00-6EB3-4396-B010-6A6749487F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478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F6C5-1CF4-4162-8305-BD51EB4979FE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5C00-6EB3-4396-B010-6A6749487FF5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39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i-FI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731484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000" b="0" strike="noStrike" spc="-1">
              <a:solidFill>
                <a:srgbClr val="595959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8790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i-FI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2000" b="0" strike="noStrike" spc="-1">
              <a:solidFill>
                <a:srgbClr val="595959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1759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F6C5-1CF4-4162-8305-BD51EB4979FE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5C00-6EB3-4396-B010-6A6749487F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11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F6C5-1CF4-4162-8305-BD51EB4979FE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5C00-6EB3-4396-B010-6A6749487FF5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2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F6C5-1CF4-4162-8305-BD51EB4979FE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5C00-6EB3-4396-B010-6A6749487F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22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F6C5-1CF4-4162-8305-BD51EB4979FE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5C00-6EB3-4396-B010-6A6749487F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649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F6C5-1CF4-4162-8305-BD51EB4979FE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5C00-6EB3-4396-B010-6A6749487F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63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F6C5-1CF4-4162-8305-BD51EB4979FE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5C00-6EB3-4396-B010-6A6749487F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98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F6C5-1CF4-4162-8305-BD51EB4979FE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5C00-6EB3-4396-B010-6A6749487F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121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F6C5-1CF4-4162-8305-BD51EB4979FE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5C00-6EB3-4396-B010-6A6749487FF5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47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02ABAE3-D89C-4001-9AEC-5083F82B749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21.2.2020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4AEF5D-7FAC-4949-84D2-DA5A9BB3D22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18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4D87A0-BA55-4A8B-9FD6-6109543D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20720"/>
            <a:ext cx="3366054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5974C8-5DE8-43CE-A4F7-3B98F86D8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 err="1">
                <a:solidFill>
                  <a:srgbClr val="FFFFFF"/>
                </a:solidFill>
              </a:rPr>
              <a:t>TiimiOppiminen</a:t>
            </a:r>
            <a:r>
              <a:rPr lang="fi-FI" sz="4800" dirty="0">
                <a:solidFill>
                  <a:srgbClr val="FFFFFF"/>
                </a:solidFill>
              </a:rPr>
              <a:t> </a:t>
            </a:r>
            <a:br>
              <a:rPr lang="fi-FI" sz="4800" dirty="0">
                <a:solidFill>
                  <a:srgbClr val="FFFFFF"/>
                </a:solidFill>
              </a:rPr>
            </a:br>
            <a:r>
              <a:rPr lang="fi-FI" sz="4800" dirty="0">
                <a:solidFill>
                  <a:srgbClr val="FFFFFF"/>
                </a:solidFill>
              </a:rPr>
              <a:t>YLÖJÄRVEN LUKIOSSA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ruutu 2">
            <a:extLst>
              <a:ext uri="{FF2B5EF4-FFF2-40B4-BE49-F238E27FC236}">
                <a16:creationId xmlns:a16="http://schemas.microsoft.com/office/drawing/2014/main" id="{02477F37-F8C2-4CB8-9EF2-7C53DFBD64E4}"/>
              </a:ext>
            </a:extLst>
          </p:cNvPr>
          <p:cNvSpPr txBox="1"/>
          <p:nvPr/>
        </p:nvSpPr>
        <p:spPr>
          <a:xfrm>
            <a:off x="4715435" y="4455459"/>
            <a:ext cx="654423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dirty="0"/>
              <a:t>Luottamus – Yhteinen tavoite – Yhteinen ajattelu </a:t>
            </a:r>
            <a:r>
              <a:rPr lang="fi-FI" sz="2000"/>
              <a:t>– Aito dialogi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110" y="620720"/>
            <a:ext cx="2882713" cy="203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extShape 1"/>
          <p:cNvSpPr txBox="1"/>
          <p:nvPr/>
        </p:nvSpPr>
        <p:spPr>
          <a:xfrm>
            <a:off x="1141560" y="609480"/>
            <a:ext cx="9905760" cy="92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0" strike="noStrike" cap="all" spc="-1" dirty="0">
                <a:solidFill>
                  <a:srgbClr val="E1853D"/>
                </a:solidFill>
                <a:latin typeface="Century Gothic"/>
              </a:rPr>
              <a:t>OPETTAJAT: VAIKKA TIIMIJAKSOSTA ON MYÖS PALJON TYÖTÄ NIIN PLUSSIA ON, </a:t>
            </a:r>
            <a:r>
              <a:rPr lang="en-US" sz="3200" b="0" strike="noStrike" cap="all" spc="-1" dirty="0" err="1">
                <a:solidFill>
                  <a:srgbClr val="E1853D"/>
                </a:solidFill>
                <a:latin typeface="Century Gothic"/>
              </a:rPr>
              <a:t>että</a:t>
            </a:r>
            <a:endParaRPr lang="en-US" sz="3200" b="0" strike="noStrike" spc="-1" dirty="0">
              <a:solidFill>
                <a:srgbClr val="E1853D"/>
              </a:solidFill>
              <a:latin typeface="Century Gothic"/>
            </a:endParaRPr>
          </a:p>
        </p:txBody>
      </p:sp>
      <p:sp>
        <p:nvSpPr>
          <p:cNvPr id="561" name="TextShape 2"/>
          <p:cNvSpPr txBox="1"/>
          <p:nvPr/>
        </p:nvSpPr>
        <p:spPr>
          <a:xfrm>
            <a:off x="1141560" y="1804285"/>
            <a:ext cx="9905760" cy="4257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marL="285840" indent="-28548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lang="en-US" sz="3200" b="0" strike="noStrike" cap="small" spc="-1" dirty="0" err="1">
                <a:latin typeface="Century Gothic"/>
              </a:rPr>
              <a:t>Työskennellään</a:t>
            </a:r>
            <a:r>
              <a:rPr lang="en-US" sz="3200" b="0" strike="noStrike" cap="small" spc="-1" dirty="0">
                <a:latin typeface="Century Gothic"/>
              </a:rPr>
              <a:t> </a:t>
            </a:r>
            <a:r>
              <a:rPr lang="en-US" sz="3200" b="0" strike="noStrike" cap="small" spc="-1" dirty="0" err="1">
                <a:latin typeface="Century Gothic"/>
              </a:rPr>
              <a:t>yli</a:t>
            </a:r>
            <a:r>
              <a:rPr lang="en-US" sz="3200" b="0" strike="noStrike" cap="small" spc="-1" dirty="0">
                <a:latin typeface="Century Gothic"/>
              </a:rPr>
              <a:t> </a:t>
            </a:r>
            <a:r>
              <a:rPr lang="en-US" sz="3200" b="0" strike="noStrike" cap="small" spc="-1" dirty="0" err="1">
                <a:latin typeface="Century Gothic"/>
              </a:rPr>
              <a:t>ainerajojen</a:t>
            </a:r>
            <a:r>
              <a:rPr lang="en-US" sz="3200" cap="small" spc="-1" dirty="0">
                <a:latin typeface="Century Gothic"/>
              </a:rPr>
              <a:t> </a:t>
            </a:r>
            <a:r>
              <a:rPr lang="en-US" sz="3200" cap="small" spc="-1" dirty="0" err="1">
                <a:latin typeface="Century Gothic"/>
              </a:rPr>
              <a:t>mielekkäällä</a:t>
            </a:r>
            <a:r>
              <a:rPr lang="en-US" sz="3200" cap="small" spc="-1" dirty="0">
                <a:latin typeface="Century Gothic"/>
              </a:rPr>
              <a:t> </a:t>
            </a:r>
            <a:r>
              <a:rPr lang="en-US" sz="3200" cap="small" spc="-1" dirty="0" err="1">
                <a:latin typeface="Century Gothic"/>
              </a:rPr>
              <a:t>tavalla</a:t>
            </a:r>
            <a:r>
              <a:rPr lang="en-US" sz="3200" cap="small" spc="-1" dirty="0">
                <a:latin typeface="Century Gothic"/>
              </a:rPr>
              <a:t>.</a:t>
            </a:r>
            <a:endParaRPr lang="en-US" sz="3200" b="0" strike="noStrike" cap="small" spc="-1" dirty="0">
              <a:latin typeface="Century Gothic"/>
            </a:endParaRPr>
          </a:p>
          <a:p>
            <a:pPr marL="285840" indent="-28548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lang="en-US" sz="3200" b="0" strike="noStrike" cap="small" spc="-1" dirty="0" err="1">
                <a:latin typeface="Century Gothic"/>
              </a:rPr>
              <a:t>Kehittää</a:t>
            </a:r>
            <a:r>
              <a:rPr lang="en-US" sz="3200" b="0" strike="noStrike" cap="small" spc="-1" dirty="0">
                <a:latin typeface="Century Gothic"/>
              </a:rPr>
              <a:t> </a:t>
            </a:r>
            <a:r>
              <a:rPr lang="en-US" sz="3200" b="0" strike="noStrike" cap="small" spc="-1" dirty="0" err="1">
                <a:latin typeface="Century Gothic"/>
              </a:rPr>
              <a:t>koulun</a:t>
            </a:r>
            <a:r>
              <a:rPr lang="en-US" sz="3200" b="0" strike="noStrike" cap="small" spc="-1" dirty="0">
                <a:latin typeface="Century Gothic"/>
              </a:rPr>
              <a:t> </a:t>
            </a:r>
            <a:r>
              <a:rPr lang="en-US" sz="3200" b="0" strike="noStrike" cap="small" spc="-1" dirty="0" err="1">
                <a:latin typeface="Century Gothic"/>
              </a:rPr>
              <a:t>toimintaa</a:t>
            </a:r>
            <a:r>
              <a:rPr lang="en-US" sz="3200" b="0" strike="noStrike" cap="small" spc="-1" dirty="0">
                <a:latin typeface="Century Gothic"/>
              </a:rPr>
              <a:t>, </a:t>
            </a:r>
            <a:r>
              <a:rPr lang="en-US" sz="3200" cap="small" spc="-1" dirty="0" err="1">
                <a:latin typeface="Century Gothic"/>
              </a:rPr>
              <a:t>parhaimmillaan</a:t>
            </a:r>
            <a:r>
              <a:rPr lang="en-US" sz="3200" cap="small" spc="-1" dirty="0">
                <a:latin typeface="Century Gothic"/>
              </a:rPr>
              <a:t> </a:t>
            </a:r>
            <a:r>
              <a:rPr lang="en-US" sz="3200" b="0" strike="noStrike" cap="small" spc="-1" dirty="0" err="1">
                <a:latin typeface="Century Gothic"/>
              </a:rPr>
              <a:t>syntyy</a:t>
            </a:r>
            <a:r>
              <a:rPr lang="en-US" sz="3200" b="0" strike="noStrike" cap="small" spc="-1" dirty="0">
                <a:latin typeface="Century Gothic"/>
              </a:rPr>
              <a:t> </a:t>
            </a:r>
            <a:r>
              <a:rPr lang="en-US" sz="3200" b="0" strike="noStrike" cap="small" spc="-1" dirty="0" err="1">
                <a:latin typeface="Century Gothic"/>
              </a:rPr>
              <a:t>myös</a:t>
            </a:r>
            <a:r>
              <a:rPr lang="en-US" sz="3200" b="0" strike="noStrike" cap="small" spc="-1" dirty="0">
                <a:latin typeface="Century Gothic"/>
              </a:rPr>
              <a:t> </a:t>
            </a:r>
            <a:r>
              <a:rPr lang="en-US" sz="3200" b="0" strike="noStrike" cap="small" spc="-1" dirty="0" err="1">
                <a:latin typeface="Century Gothic"/>
              </a:rPr>
              <a:t>muuta</a:t>
            </a:r>
            <a:r>
              <a:rPr lang="en-US" sz="3200" b="0" strike="noStrike" cap="small" spc="-1" dirty="0">
                <a:latin typeface="Century Gothic"/>
              </a:rPr>
              <a:t> </a:t>
            </a:r>
            <a:r>
              <a:rPr lang="en-US" sz="3200" b="0" strike="noStrike" cap="small" spc="-1" dirty="0" err="1">
                <a:latin typeface="Century Gothic"/>
              </a:rPr>
              <a:t>yhteistyötä</a:t>
            </a:r>
            <a:r>
              <a:rPr lang="en-US" sz="3200" b="0" strike="noStrike" cap="small" spc="-1" dirty="0">
                <a:latin typeface="Century Gothic"/>
              </a:rPr>
              <a:t>, </a:t>
            </a:r>
            <a:r>
              <a:rPr lang="en-US" sz="3200" b="0" strike="noStrike" cap="small" spc="-1" dirty="0" err="1">
                <a:latin typeface="Century Gothic"/>
              </a:rPr>
              <a:t>vertaisoppiminen</a:t>
            </a:r>
            <a:r>
              <a:rPr lang="en-US" sz="3200" b="0" strike="noStrike" cap="small" spc="-1" dirty="0">
                <a:latin typeface="Century Gothic"/>
              </a:rPr>
              <a:t> on </a:t>
            </a:r>
            <a:r>
              <a:rPr lang="en-US" sz="3200" b="0" strike="noStrike" cap="small" spc="-1" dirty="0" err="1">
                <a:latin typeface="Century Gothic"/>
              </a:rPr>
              <a:t>todellista</a:t>
            </a:r>
            <a:r>
              <a:rPr lang="en-US" sz="3200" b="0" strike="noStrike" cap="small" spc="-1" dirty="0">
                <a:latin typeface="Century Gothic"/>
              </a:rPr>
              <a:t>.</a:t>
            </a:r>
          </a:p>
          <a:p>
            <a:pPr marL="285840" indent="-28548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lang="en-US" sz="3200" cap="small" spc="-1" dirty="0" err="1">
                <a:latin typeface="Century Gothic"/>
              </a:rPr>
              <a:t>Yhteistyö</a:t>
            </a:r>
            <a:r>
              <a:rPr lang="en-US" sz="3200" cap="small" spc="-1" dirty="0">
                <a:latin typeface="Century Gothic"/>
              </a:rPr>
              <a:t> </a:t>
            </a:r>
            <a:r>
              <a:rPr lang="en-US" sz="3200" cap="small" spc="-1" dirty="0" err="1">
                <a:latin typeface="Century Gothic"/>
              </a:rPr>
              <a:t>lisää</a:t>
            </a:r>
            <a:r>
              <a:rPr lang="en-US" sz="3200" cap="small" spc="-1" dirty="0">
                <a:latin typeface="Century Gothic"/>
              </a:rPr>
              <a:t> </a:t>
            </a:r>
            <a:r>
              <a:rPr lang="en-US" sz="3200" cap="small" spc="-1" dirty="0" err="1">
                <a:latin typeface="Century Gothic"/>
              </a:rPr>
              <a:t>työmotivaatiota</a:t>
            </a:r>
            <a:r>
              <a:rPr lang="en-US" sz="3200" cap="small" spc="-1" dirty="0">
                <a:latin typeface="Century Gothic"/>
              </a:rPr>
              <a:t>.</a:t>
            </a:r>
          </a:p>
          <a:p>
            <a:pPr marL="285840" indent="-28548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F4B54B"/>
              </a:buClr>
              <a:buFont typeface="Arial"/>
              <a:buChar char="•"/>
            </a:pPr>
            <a:r>
              <a:rPr lang="en-US" sz="3200" b="0" strike="noStrike" cap="small" spc="-1" dirty="0" err="1">
                <a:latin typeface="Century Gothic"/>
              </a:rPr>
              <a:t>Opetiimi</a:t>
            </a:r>
            <a:r>
              <a:rPr lang="en-US" sz="3200" b="0" strike="noStrike" cap="small" spc="-1" dirty="0">
                <a:latin typeface="Century Gothic"/>
              </a:rPr>
              <a:t> on </a:t>
            </a:r>
            <a:r>
              <a:rPr lang="en-US" sz="3200" b="0" strike="noStrike" cap="small" spc="-1" dirty="0" err="1">
                <a:latin typeface="Century Gothic"/>
              </a:rPr>
              <a:t>todellinen</a:t>
            </a:r>
            <a:r>
              <a:rPr lang="en-US" sz="3200" b="0" strike="noStrike" cap="small" spc="-1" dirty="0">
                <a:latin typeface="Century Gothic"/>
              </a:rPr>
              <a:t> ja </a:t>
            </a:r>
            <a:r>
              <a:rPr lang="en-US" sz="3200" b="0" strike="noStrike" cap="small" spc="-1" dirty="0" err="1">
                <a:latin typeface="Century Gothic"/>
              </a:rPr>
              <a:t>oikea</a:t>
            </a:r>
            <a:r>
              <a:rPr lang="en-US" sz="3200" b="0" strike="noStrike" cap="small" spc="-1" dirty="0">
                <a:latin typeface="Century Gothic"/>
              </a:rPr>
              <a:t> </a:t>
            </a:r>
            <a:r>
              <a:rPr lang="en-US" sz="3200" b="0" strike="noStrike" cap="small" spc="-1" dirty="0" err="1">
                <a:latin typeface="Century Gothic"/>
              </a:rPr>
              <a:t>tiimi</a:t>
            </a:r>
            <a:r>
              <a:rPr lang="en-US" sz="3200" b="0" strike="noStrike" cap="small" spc="-1" dirty="0">
                <a:latin typeface="Century Gothic"/>
              </a:rPr>
              <a:t>. </a:t>
            </a:r>
            <a:r>
              <a:rPr lang="en-US" sz="3200" b="0" strike="noStrike" cap="small" spc="-1" dirty="0" err="1">
                <a:latin typeface="Century Gothic"/>
              </a:rPr>
              <a:t>Kollegoiden</a:t>
            </a:r>
            <a:r>
              <a:rPr lang="en-US" sz="3200" b="0" strike="noStrike" cap="small" spc="-1" dirty="0">
                <a:latin typeface="Century Gothic"/>
              </a:rPr>
              <a:t> </a:t>
            </a:r>
            <a:r>
              <a:rPr lang="en-US" sz="3200" b="0" strike="noStrike" cap="small" spc="-1" dirty="0" err="1">
                <a:latin typeface="Century Gothic"/>
              </a:rPr>
              <a:t>tuki</a:t>
            </a:r>
            <a:r>
              <a:rPr lang="en-US" sz="3200" b="0" strike="noStrike" cap="small" spc="-1" dirty="0">
                <a:latin typeface="Century Gothic"/>
              </a:rPr>
              <a:t> </a:t>
            </a:r>
            <a:r>
              <a:rPr lang="en-US" sz="3200" b="0" strike="noStrike" cap="small" spc="-1" dirty="0" err="1">
                <a:latin typeface="Century Gothic"/>
              </a:rPr>
              <a:t>tiimijaksolla</a:t>
            </a:r>
            <a:r>
              <a:rPr lang="en-US" sz="3200" b="0" strike="noStrike" cap="small" spc="-1" dirty="0">
                <a:latin typeface="Century Gothic"/>
              </a:rPr>
              <a:t> ja </a:t>
            </a:r>
            <a:r>
              <a:rPr lang="en-US" sz="3200" b="0" strike="noStrike" cap="small" spc="-1" dirty="0" err="1">
                <a:latin typeface="Century Gothic"/>
              </a:rPr>
              <a:t>sen</a:t>
            </a:r>
            <a:r>
              <a:rPr lang="en-US" sz="3200" b="0" strike="noStrike" cap="small" spc="-1" dirty="0">
                <a:latin typeface="Century Gothic"/>
              </a:rPr>
              <a:t> </a:t>
            </a:r>
            <a:r>
              <a:rPr lang="en-US" sz="3200" b="0" strike="noStrike" cap="small" spc="-1" dirty="0" err="1">
                <a:latin typeface="Century Gothic"/>
              </a:rPr>
              <a:t>jälkeen</a:t>
            </a:r>
            <a:r>
              <a:rPr lang="en-US" sz="3200" b="0" strike="noStrike" cap="small" spc="-1" dirty="0">
                <a:latin typeface="Century Goth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53586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942" y="4668301"/>
            <a:ext cx="2975478" cy="2106158"/>
          </a:xfrm>
          <a:prstGeom prst="rect">
            <a:avLst/>
          </a:prstGeom>
        </p:spPr>
      </p:pic>
      <p:pic>
        <p:nvPicPr>
          <p:cNvPr id="8" name="Kuva 3"/>
          <p:cNvPicPr/>
          <p:nvPr/>
        </p:nvPicPr>
        <p:blipFill>
          <a:blip r:embed="rId3"/>
          <a:stretch/>
        </p:blipFill>
        <p:spPr>
          <a:xfrm>
            <a:off x="6720868" y="417567"/>
            <a:ext cx="4304880" cy="4354920"/>
          </a:xfrm>
          <a:prstGeom prst="rect">
            <a:avLst/>
          </a:prstGeom>
          <a:ln>
            <a:noFill/>
          </a:ln>
        </p:spPr>
      </p:pic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43031"/>
              </p:ext>
            </p:extLst>
          </p:nvPr>
        </p:nvGraphicFramePr>
        <p:xfrm>
          <a:off x="403022" y="572659"/>
          <a:ext cx="5431722" cy="5326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5861">
                  <a:extLst>
                    <a:ext uri="{9D8B030D-6E8A-4147-A177-3AD203B41FA5}">
                      <a16:colId xmlns:a16="http://schemas.microsoft.com/office/drawing/2014/main" val="1282123059"/>
                    </a:ext>
                  </a:extLst>
                </a:gridCol>
                <a:gridCol w="2715861">
                  <a:extLst>
                    <a:ext uri="{9D8B030D-6E8A-4147-A177-3AD203B41FA5}">
                      <a16:colId xmlns:a16="http://schemas.microsoft.com/office/drawing/2014/main" val="961692319"/>
                    </a:ext>
                  </a:extLst>
                </a:gridCol>
              </a:tblGrid>
              <a:tr h="16056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4800" dirty="0">
                          <a:solidFill>
                            <a:schemeClr val="bg1"/>
                          </a:solidFill>
                        </a:rPr>
                        <a:t>www.ylojarvenlukio.fi</a:t>
                      </a:r>
                    </a:p>
                    <a:p>
                      <a:endParaRPr lang="fi-FI" dirty="0"/>
                    </a:p>
                  </a:txBody>
                  <a:tcPr>
                    <a:solidFill>
                      <a:srgbClr val="4F4E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829870"/>
                  </a:ext>
                </a:extLst>
              </a:tr>
              <a:tr h="930249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4F4E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err="1">
                          <a:solidFill>
                            <a:schemeClr val="bg1"/>
                          </a:solidFill>
                        </a:rPr>
                        <a:t>ylojarven_lukio</a:t>
                      </a:r>
                      <a:br>
                        <a:rPr lang="fi-FI" sz="2400" dirty="0"/>
                      </a:br>
                      <a:r>
                        <a:rPr lang="fi-FI" sz="2400" dirty="0">
                          <a:solidFill>
                            <a:schemeClr val="bg1"/>
                          </a:solidFill>
                        </a:rPr>
                        <a:t>#tiimijakso19</a:t>
                      </a:r>
                      <a:endParaRPr lang="fi-FI" sz="2400" dirty="0"/>
                    </a:p>
                  </a:txBody>
                  <a:tcPr anchor="ctr">
                    <a:solidFill>
                      <a:srgbClr val="4F4E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13114"/>
                  </a:ext>
                </a:extLst>
              </a:tr>
              <a:tr h="930249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4F4E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err="1">
                          <a:solidFill>
                            <a:schemeClr val="bg1"/>
                          </a:solidFill>
                        </a:rPr>
                        <a:t>ylojarvenlukio</a:t>
                      </a:r>
                      <a:endParaRPr lang="fi-FI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4E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752471"/>
                  </a:ext>
                </a:extLst>
              </a:tr>
              <a:tr h="930249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4F4E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>
                          <a:solidFill>
                            <a:schemeClr val="bg1"/>
                          </a:solidFill>
                        </a:rPr>
                        <a:t>@</a:t>
                      </a:r>
                      <a:r>
                        <a:rPr lang="fi-FI" sz="2400" dirty="0" err="1">
                          <a:solidFill>
                            <a:schemeClr val="bg1"/>
                          </a:solidFill>
                        </a:rPr>
                        <a:t>ylojarvenlukio</a:t>
                      </a:r>
                      <a:endParaRPr lang="fi-FI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4E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539036"/>
                  </a:ext>
                </a:extLst>
              </a:tr>
              <a:tr h="930249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4F4E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err="1">
                          <a:solidFill>
                            <a:schemeClr val="bg1"/>
                          </a:solidFill>
                        </a:rPr>
                        <a:t>ylojarvenlukio</a:t>
                      </a:r>
                      <a:endParaRPr lang="fi-FI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4E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460169"/>
                  </a:ext>
                </a:extLst>
              </a:tr>
            </a:tbl>
          </a:graphicData>
        </a:graphic>
      </p:graphicFrame>
      <p:pic>
        <p:nvPicPr>
          <p:cNvPr id="13" name="Kuv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42" y="2289588"/>
            <a:ext cx="769070" cy="769070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489" y="5091834"/>
            <a:ext cx="1211294" cy="605647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24" y="3214506"/>
            <a:ext cx="719297" cy="719297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24" y="4135609"/>
            <a:ext cx="707688" cy="7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5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TextShape 1"/>
          <p:cNvSpPr txBox="1"/>
          <p:nvPr/>
        </p:nvSpPr>
        <p:spPr>
          <a:xfrm>
            <a:off x="416160" y="820080"/>
            <a:ext cx="8353080" cy="5256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fi-FI" sz="2400" b="1" strike="noStrike" spc="-1" dirty="0">
                <a:latin typeface="Corbel"/>
              </a:rPr>
              <a:t>Ylöjärven lukio</a:t>
            </a:r>
            <a:endParaRPr lang="fi-FI" sz="2400" b="0" strike="noStrike" spc="-1" dirty="0"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fi-FI" sz="2200" b="0" strike="noStrike" spc="-1" dirty="0">
                <a:latin typeface="Corbel"/>
              </a:rPr>
              <a:t>Koulutuskeskus Valo</a:t>
            </a: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fi-FI" sz="2200" b="0" strike="noStrike" spc="-1" dirty="0">
                <a:latin typeface="Corbel"/>
              </a:rPr>
              <a:t>Pallotie 5</a:t>
            </a: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fi-FI" sz="2200" b="0" strike="noStrike" spc="-1" dirty="0">
                <a:latin typeface="Corbel"/>
              </a:rPr>
              <a:t>33470 Ylöjärvi</a:t>
            </a:r>
          </a:p>
          <a:p>
            <a:pPr>
              <a:lnSpc>
                <a:spcPct val="90000"/>
              </a:lnSpc>
              <a:spcBef>
                <a:spcPts val="1199"/>
              </a:spcBef>
            </a:pPr>
            <a:br>
              <a:rPr dirty="0"/>
            </a:br>
            <a:r>
              <a:rPr lang="fi-FI" sz="2200" b="1" spc="-1" dirty="0">
                <a:latin typeface="Corbel"/>
              </a:rPr>
              <a:t>Rehtori</a:t>
            </a:r>
            <a:endParaRPr lang="fi-FI" sz="2200" b="1" strike="noStrike" spc="-1" dirty="0"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fi-FI" sz="2200" b="0" strike="noStrike" spc="-1" dirty="0">
                <a:latin typeface="Corbel"/>
              </a:rPr>
              <a:t>Jarkko Tuomennoro</a:t>
            </a: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fi-FI" sz="2200" b="0" strike="noStrike" spc="-1" dirty="0">
                <a:latin typeface="Corbel"/>
              </a:rPr>
              <a:t>p. +358 50 3721 943 / jarkko.tuomennoro@ylojarvi.fi</a:t>
            </a: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fi-FI" sz="2200" b="0" strike="noStrike" spc="-1" dirty="0"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fi-FI" sz="2200" b="1" spc="-1" dirty="0">
                <a:latin typeface="Corbel"/>
              </a:rPr>
              <a:t>Apulaisrehtori</a:t>
            </a:r>
            <a:r>
              <a:rPr lang="fi-FI" sz="2200" b="1" strike="noStrike" spc="-1" dirty="0">
                <a:latin typeface="Corbel"/>
              </a:rPr>
              <a:t> </a:t>
            </a: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fi-FI" sz="2200" b="0" strike="noStrike" spc="-1" dirty="0">
                <a:latin typeface="Corbel"/>
              </a:rPr>
              <a:t>Miia Bergman</a:t>
            </a: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fi-FI" sz="2200" b="0" strike="noStrike" spc="-1" dirty="0">
                <a:latin typeface="Corbel"/>
              </a:rPr>
              <a:t>p. +358 50 5542 848 / miia.bergman@ylojarvi.fi</a:t>
            </a:r>
            <a:br>
              <a:rPr dirty="0"/>
            </a:br>
            <a:endParaRPr lang="fi-FI" sz="2200" b="0" strike="noStrike" spc="-1" dirty="0"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fi-FI" sz="2200" b="0" strike="noStrike" spc="-1" dirty="0">
                <a:latin typeface="Corbel"/>
              </a:rPr>
              <a:t>www: ylojarvenlukio.fi  </a:t>
            </a:r>
          </a:p>
        </p:txBody>
      </p:sp>
      <p:pic>
        <p:nvPicPr>
          <p:cNvPr id="565" name="Kuva 3"/>
          <p:cNvPicPr/>
          <p:nvPr/>
        </p:nvPicPr>
        <p:blipFill>
          <a:blip r:embed="rId2"/>
          <a:stretch/>
        </p:blipFill>
        <p:spPr>
          <a:xfrm>
            <a:off x="6348760" y="68701"/>
            <a:ext cx="4304880" cy="4354920"/>
          </a:xfrm>
          <a:prstGeom prst="rect">
            <a:avLst/>
          </a:prstGeom>
          <a:ln>
            <a:noFill/>
          </a:ln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79" y="4502046"/>
            <a:ext cx="2975478" cy="210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773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Kuva 3"/>
          <p:cNvPicPr/>
          <p:nvPr/>
        </p:nvPicPr>
        <p:blipFill>
          <a:blip r:embed="rId2"/>
          <a:stretch/>
        </p:blipFill>
        <p:spPr>
          <a:xfrm>
            <a:off x="855360" y="731520"/>
            <a:ext cx="10545480" cy="5137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2355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Sisällön paikkamerkki 3"/>
          <p:cNvPicPr/>
          <p:nvPr/>
        </p:nvPicPr>
        <p:blipFill>
          <a:blip r:embed="rId2"/>
          <a:stretch/>
        </p:blipFill>
        <p:spPr>
          <a:xfrm>
            <a:off x="1632437" y="1421838"/>
            <a:ext cx="9752927" cy="3906763"/>
          </a:xfrm>
          <a:prstGeom prst="rect">
            <a:avLst/>
          </a:prstGeom>
          <a:ln>
            <a:noFill/>
          </a:ln>
        </p:spPr>
      </p:pic>
      <p:pic>
        <p:nvPicPr>
          <p:cNvPr id="485" name="Kuva 11"/>
          <p:cNvPicPr/>
          <p:nvPr/>
        </p:nvPicPr>
        <p:blipFill>
          <a:blip r:embed="rId3"/>
          <a:stretch/>
        </p:blipFill>
        <p:spPr>
          <a:xfrm>
            <a:off x="4398755" y="4514400"/>
            <a:ext cx="209160" cy="199800"/>
          </a:xfrm>
          <a:prstGeom prst="rect">
            <a:avLst/>
          </a:prstGeom>
          <a:ln>
            <a:noFill/>
          </a:ln>
        </p:spPr>
      </p:pic>
      <p:sp>
        <p:nvSpPr>
          <p:cNvPr id="487" name="TextShape 6"/>
          <p:cNvSpPr txBox="1"/>
          <p:nvPr/>
        </p:nvSpPr>
        <p:spPr>
          <a:xfrm>
            <a:off x="360608" y="548639"/>
            <a:ext cx="6223072" cy="203269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US" sz="3600" b="0" strike="noStrike" spc="-1" dirty="0">
              <a:solidFill>
                <a:srgbClr val="F08243"/>
              </a:solidFill>
              <a:latin typeface="Arial"/>
            </a:endParaRPr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8" y="4714200"/>
            <a:ext cx="2975478" cy="210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519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extShape 1"/>
          <p:cNvSpPr txBox="1"/>
          <p:nvPr/>
        </p:nvSpPr>
        <p:spPr>
          <a:xfrm>
            <a:off x="983475" y="668094"/>
            <a:ext cx="11360520" cy="763200"/>
          </a:xfrm>
          <a:prstGeom prst="rect">
            <a:avLst/>
          </a:prstGeom>
          <a:noFill/>
          <a:ln>
            <a:noFill/>
          </a:ln>
        </p:spPr>
        <p:txBody>
          <a:bodyPr lIns="122040" tIns="122040" rIns="122040" bIns="122040"/>
          <a:lstStyle/>
          <a:p>
            <a:pPr>
              <a:lnSpc>
                <a:spcPct val="100000"/>
              </a:lnSpc>
            </a:pPr>
            <a:r>
              <a:rPr lang="en-US" sz="3200" b="1" strike="noStrike" cap="all" spc="-1" dirty="0" err="1">
                <a:solidFill>
                  <a:srgbClr val="E1853D"/>
                </a:solidFill>
                <a:latin typeface="Century Gothic"/>
              </a:rPr>
              <a:t>Tiimijakso</a:t>
            </a:r>
            <a:endParaRPr lang="en-US" sz="3200" b="1" strike="noStrike" spc="-1" dirty="0">
              <a:solidFill>
                <a:srgbClr val="E1853D"/>
              </a:solidFill>
              <a:latin typeface="Century Gothic"/>
            </a:endParaRPr>
          </a:p>
        </p:txBody>
      </p:sp>
      <p:sp>
        <p:nvSpPr>
          <p:cNvPr id="524" name="TextShape 2"/>
          <p:cNvSpPr txBox="1"/>
          <p:nvPr/>
        </p:nvSpPr>
        <p:spPr>
          <a:xfrm>
            <a:off x="399398" y="1431294"/>
            <a:ext cx="11360520" cy="4446000"/>
          </a:xfrm>
          <a:prstGeom prst="rect">
            <a:avLst/>
          </a:prstGeom>
          <a:noFill/>
          <a:ln>
            <a:noFill/>
          </a:ln>
        </p:spPr>
        <p:txBody>
          <a:bodyPr lIns="122040" tIns="122040" rIns="122040" bIns="122040"/>
          <a:lstStyle/>
          <a:p>
            <a:pPr marL="609480" indent="-507600">
              <a:lnSpc>
                <a:spcPct val="150000"/>
              </a:lnSpc>
              <a:spcAft>
                <a:spcPts val="601"/>
              </a:spcAft>
              <a:buClr>
                <a:srgbClr val="F4B54B"/>
              </a:buClr>
              <a:buFont typeface="Arial"/>
              <a:buChar char="-"/>
            </a:pPr>
            <a:r>
              <a:rPr lang="en-US" sz="3200" cap="small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Arial"/>
              </a:rPr>
              <a:t>Yksi</a:t>
            </a:r>
            <a:r>
              <a:rPr lang="en-US" sz="3200" cap="small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Arial"/>
              </a:rPr>
              <a:t> </a:t>
            </a:r>
            <a:r>
              <a:rPr lang="en-US" sz="3200" cap="small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Arial"/>
              </a:rPr>
              <a:t>jakso</a:t>
            </a:r>
            <a:r>
              <a:rPr lang="en-US" sz="3200" cap="small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Arial"/>
              </a:rPr>
              <a:t> (</a:t>
            </a:r>
            <a:r>
              <a:rPr lang="en-US" sz="3200" cap="small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Arial"/>
              </a:rPr>
              <a:t>noin</a:t>
            </a:r>
            <a:r>
              <a:rPr lang="en-US" sz="3200" cap="small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Arial"/>
              </a:rPr>
              <a:t> 7 </a:t>
            </a:r>
            <a:r>
              <a:rPr lang="en-US" sz="3200" cap="small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Arial"/>
              </a:rPr>
              <a:t>viikkoa</a:t>
            </a:r>
            <a:r>
              <a:rPr lang="en-US" sz="3200" cap="small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Arial"/>
              </a:rPr>
              <a:t>), 6 </a:t>
            </a:r>
            <a:r>
              <a:rPr lang="en-US" sz="3200" cap="small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Arial"/>
              </a:rPr>
              <a:t>kurssia</a:t>
            </a:r>
            <a:r>
              <a:rPr lang="en-US" sz="3200" cap="small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Arial"/>
              </a:rPr>
              <a:t> (maa02)</a:t>
            </a:r>
            <a:endParaRPr lang="en-US" sz="3200" b="0" strike="noStrike" cap="small" spc="-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609480" indent="-507600">
              <a:lnSpc>
                <a:spcPct val="150000"/>
              </a:lnSpc>
              <a:spcAft>
                <a:spcPts val="601"/>
              </a:spcAft>
              <a:buClr>
                <a:srgbClr val="F4B54B"/>
              </a:buClr>
              <a:buFont typeface="Arial"/>
              <a:buChar char="-"/>
            </a:pPr>
            <a:r>
              <a:rPr lang="en-US" sz="3200" cap="small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Työskennellään</a:t>
            </a:r>
            <a:r>
              <a:rPr lang="en-US" sz="3200" cap="small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cap="small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tiimeissä</a:t>
            </a:r>
            <a:r>
              <a:rPr lang="en-US" sz="3200" cap="small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sz="3200" cap="small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projektitiimit</a:t>
            </a:r>
            <a:r>
              <a:rPr lang="en-US" sz="3200" cap="small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3200" cap="small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oppimistiimit</a:t>
            </a:r>
            <a:r>
              <a:rPr lang="en-US" sz="3200" cap="small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cap="small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yksilöoppiminen</a:t>
            </a:r>
            <a:endParaRPr lang="en-US" sz="3200" b="0" strike="noStrike" cap="small" spc="-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609480" indent="-507600">
              <a:lnSpc>
                <a:spcPct val="150000"/>
              </a:lnSpc>
              <a:spcAft>
                <a:spcPts val="601"/>
              </a:spcAft>
              <a:buClr>
                <a:srgbClr val="F4B54B"/>
              </a:buClr>
              <a:buFont typeface="Arial"/>
              <a:buChar char="-"/>
            </a:pPr>
            <a:r>
              <a:rPr lang="en-US" sz="3200" cap="small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Opettajat</a:t>
            </a:r>
            <a:r>
              <a:rPr lang="en-US" sz="3200" cap="small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cap="small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valmentajina</a:t>
            </a:r>
            <a:endParaRPr lang="en-US" sz="3200" cap="small" spc="-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609480" indent="-507600">
              <a:lnSpc>
                <a:spcPct val="150000"/>
              </a:lnSpc>
              <a:spcAft>
                <a:spcPts val="601"/>
              </a:spcAft>
              <a:buClr>
                <a:srgbClr val="F4B54B"/>
              </a:buClr>
              <a:buFont typeface="Arial"/>
              <a:buChar char="-"/>
            </a:pPr>
            <a:r>
              <a:rPr lang="en-US" sz="3200" b="0" strike="noStrike" cap="small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Opiskelijat</a:t>
            </a:r>
            <a:r>
              <a:rPr lang="en-US" sz="3200" b="0" strike="noStrike" cap="small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b="0" strike="noStrike" cap="small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oppivat</a:t>
            </a:r>
            <a:r>
              <a:rPr lang="en-US" sz="3200" b="0" strike="noStrike" cap="small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b="0" strike="noStrike" cap="small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ottamaan</a:t>
            </a:r>
            <a:r>
              <a:rPr lang="en-US" sz="3200" b="0" strike="noStrike" cap="small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b="0" strike="noStrike" cap="small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vastuuta</a:t>
            </a:r>
            <a:r>
              <a:rPr lang="en-US" sz="3200" b="0" strike="noStrike" cap="small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200" b="0" strike="noStrike" cap="small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oppimisestaan</a:t>
            </a:r>
            <a:endParaRPr lang="en-US" sz="3200" b="0" strike="noStrike" cap="small" spc="-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446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B07287DF-63B2-4B7A-8034-C6B8A1AD2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Mikä tiimijakso?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A86DA6-9773-40FB-ABE6-7561E38F3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5870" y="2088776"/>
            <a:ext cx="3791711" cy="3931920"/>
          </a:xfrm>
        </p:spPr>
        <p:txBody>
          <a:bodyPr vert="horz" lIns="45720" tIns="45720" rIns="45720" bIns="45720" rtlCol="0" anchor="t">
            <a:noAutofit/>
          </a:bodyPr>
          <a:lstStyle/>
          <a:p>
            <a:pPr marL="0" indent="0">
              <a:buNone/>
            </a:pPr>
            <a:r>
              <a:rPr lang="fi-FI" sz="1800" dirty="0">
                <a:solidFill>
                  <a:srgbClr val="FFFFFF"/>
                </a:solidFill>
              </a:rPr>
              <a:t>6 ainetta (ÄI1, RUB1/RUA1, YH1, HI1,   OP1, TO2) / 6 koodia / 6 opettajaa</a:t>
            </a:r>
          </a:p>
          <a:p>
            <a:pPr marL="0" indent="0">
              <a:buNone/>
            </a:pPr>
            <a:r>
              <a:rPr lang="fi-FI" sz="1800" dirty="0">
                <a:solidFill>
                  <a:srgbClr val="FFFFFF"/>
                </a:solidFill>
              </a:rPr>
              <a:t>166 opiskelijaa = 33 tiimiä (5-6 tiimiä/opettaja)</a:t>
            </a:r>
          </a:p>
          <a:p>
            <a:pPr marL="0" indent="0">
              <a:buNone/>
            </a:pPr>
            <a:r>
              <a:rPr lang="fi-FI" sz="1800" dirty="0">
                <a:solidFill>
                  <a:srgbClr val="FFFFFF"/>
                </a:solidFill>
              </a:rPr>
              <a:t>5-6 henkilöä / tiimi</a:t>
            </a:r>
          </a:p>
          <a:p>
            <a:pPr marL="0" indent="0">
              <a:buNone/>
            </a:pPr>
            <a:r>
              <a:rPr lang="fi-FI" sz="1800" dirty="0">
                <a:solidFill>
                  <a:srgbClr val="FFFFFF"/>
                </a:solidFill>
              </a:rPr>
              <a:t>7 viikkoa / </a:t>
            </a:r>
            <a:r>
              <a:rPr lang="fi-FI" sz="1800" dirty="0">
                <a:solidFill>
                  <a:srgbClr val="FFFFFF"/>
                </a:solidFill>
                <a:ea typeface="+mn-lt"/>
                <a:cs typeface="+mn-lt"/>
              </a:rPr>
              <a:t>oppiaineiden välistä yhteistyötä, teemoja, projekteja, vierailuita, oppimista monipuolisin menetelmin</a:t>
            </a:r>
          </a:p>
          <a:p>
            <a:pPr marL="0" indent="0">
              <a:buNone/>
            </a:pPr>
            <a:r>
              <a:rPr lang="fi-FI" sz="1800" dirty="0">
                <a:solidFill>
                  <a:srgbClr val="FFFFFF"/>
                </a:solidFill>
                <a:ea typeface="+mn-lt"/>
                <a:cs typeface="+mn-lt"/>
              </a:rPr>
              <a:t>Sisältää </a:t>
            </a:r>
            <a:r>
              <a:rPr lang="fi-FI" sz="1800" dirty="0">
                <a:solidFill>
                  <a:srgbClr val="FFFFFF"/>
                </a:solidFill>
              </a:rPr>
              <a:t>24h-leirin, jossa </a:t>
            </a:r>
            <a:r>
              <a:rPr lang="fi-FI" sz="1800" dirty="0">
                <a:solidFill>
                  <a:srgbClr val="FFFFFF"/>
                </a:solidFill>
                <a:ea typeface="+mn-lt"/>
                <a:cs typeface="+mn-lt"/>
              </a:rPr>
              <a:t>tutustumista, </a:t>
            </a:r>
            <a:r>
              <a:rPr lang="fi-FI" sz="1800" dirty="0" err="1">
                <a:solidFill>
                  <a:srgbClr val="FFFFFF"/>
                </a:solidFill>
                <a:ea typeface="+mn-lt"/>
                <a:cs typeface="+mn-lt"/>
              </a:rPr>
              <a:t>tiimiytymistä</a:t>
            </a:r>
            <a:r>
              <a:rPr lang="fi-FI" sz="1800" dirty="0">
                <a:solidFill>
                  <a:srgbClr val="FFFFFF"/>
                </a:solidFill>
                <a:ea typeface="+mn-lt"/>
                <a:cs typeface="+mn-lt"/>
              </a:rPr>
              <a:t>, tiimityöskentelyä</a:t>
            </a:r>
          </a:p>
          <a:p>
            <a:endParaRPr lang="fi-FI" sz="1700" dirty="0">
              <a:solidFill>
                <a:srgbClr val="FFFFFF"/>
              </a:solidFill>
            </a:endParaRPr>
          </a:p>
        </p:txBody>
      </p:sp>
      <p:pic>
        <p:nvPicPr>
          <p:cNvPr id="9" name="Kuva 10" descr="Kuva, joka sisältää kohteen sisä, henkilö, pöytä, tietokone&#10;&#10;Kuvaus luotu, korkea luotettavuus">
            <a:extLst>
              <a:ext uri="{FF2B5EF4-FFF2-40B4-BE49-F238E27FC236}">
                <a16:creationId xmlns:a16="http://schemas.microsoft.com/office/drawing/2014/main" id="{98A9887D-9D24-4E09-8324-B032317D2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24" y="1985818"/>
            <a:ext cx="5425497" cy="290264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 rot="931952">
            <a:off x="3997400" y="2855011"/>
            <a:ext cx="143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Syksy 2019</a:t>
            </a:r>
          </a:p>
        </p:txBody>
      </p:sp>
    </p:spTree>
    <p:extLst>
      <p:ext uri="{BB962C8B-B14F-4D97-AF65-F5344CB8AC3E}">
        <p14:creationId xmlns:p14="http://schemas.microsoft.com/office/powerpoint/2010/main" val="76252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6">
            <a:extLst>
              <a:ext uri="{FF2B5EF4-FFF2-40B4-BE49-F238E27FC236}">
                <a16:creationId xmlns:a16="http://schemas.microsoft.com/office/drawing/2014/main" id="{5FBD740B-F34C-4897-957D-1C3B0ED54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51728" y="585216"/>
            <a:ext cx="5740739" cy="1499616"/>
          </a:xfrm>
        </p:spPr>
        <p:txBody>
          <a:bodyPr>
            <a:normAutofit/>
          </a:bodyPr>
          <a:lstStyle/>
          <a:p>
            <a:r>
              <a:rPr lang="fi-FI"/>
              <a:t>Miksi </a:t>
            </a:r>
            <a:r>
              <a:rPr lang="fi-FI" err="1"/>
              <a:t>tiimijakso</a:t>
            </a:r>
            <a:r>
              <a:rPr lang="fi-FI"/>
              <a:t>?</a:t>
            </a:r>
          </a:p>
        </p:txBody>
      </p:sp>
      <p:pic>
        <p:nvPicPr>
          <p:cNvPr id="22" name="Kuva 23" descr="Kuva, joka sisältää kohteen henkilö, sisä, pöytä, istuminen&#10;&#10;Kuvaus luotu, erittäin korkea luotettavuus">
            <a:extLst>
              <a:ext uri="{FF2B5EF4-FFF2-40B4-BE49-F238E27FC236}">
                <a16:creationId xmlns:a16="http://schemas.microsoft.com/office/drawing/2014/main" id="{D87CF9DC-729C-42D6-B490-481331775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1" y="793197"/>
            <a:ext cx="3530267" cy="2894818"/>
          </a:xfrm>
          <a:prstGeom prst="rect">
            <a:avLst/>
          </a:prstGeom>
        </p:spPr>
      </p:pic>
      <p:sp>
        <p:nvSpPr>
          <p:cNvPr id="34" name="Rectangle 28">
            <a:extLst>
              <a:ext uri="{FF2B5EF4-FFF2-40B4-BE49-F238E27FC236}">
                <a16:creationId xmlns:a16="http://schemas.microsoft.com/office/drawing/2014/main" id="{28658E33-8442-4F8A-8740-7110E8A7D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5766" y="484632"/>
            <a:ext cx="804672" cy="351194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0">
            <a:extLst>
              <a:ext uri="{FF2B5EF4-FFF2-40B4-BE49-F238E27FC236}">
                <a16:creationId xmlns:a16="http://schemas.microsoft.com/office/drawing/2014/main" id="{CD605120-8A97-463F-90A8-33A245848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896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2F45D2A-760B-4A8D-88AB-718F56D8D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7150" y="4150596"/>
            <a:ext cx="477182" cy="22318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Kuva 18" descr="Kuva, joka sisältää kohteen merkki, teksti&#10;&#10;Kuvaus luotu, erittäin korkea luotettavuus">
            <a:extLst>
              <a:ext uri="{FF2B5EF4-FFF2-40B4-BE49-F238E27FC236}">
                <a16:creationId xmlns:a16="http://schemas.microsoft.com/office/drawing/2014/main" id="{382B62E2-90A0-4141-9CB7-BDFC2745D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924" y="4150596"/>
            <a:ext cx="2975744" cy="2231808"/>
          </a:xfrm>
          <a:prstGeom prst="rect">
            <a:avLst/>
          </a:prstGeom>
        </p:spPr>
      </p:pic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5826222" y="1819835"/>
            <a:ext cx="5740739" cy="4023360"/>
          </a:xfrm>
        </p:spPr>
        <p:txBody>
          <a:bodyPr vert="horz" lIns="45720" tIns="45720" rIns="45720" bIns="45720" rtlCol="0" anchor="t">
            <a:noAutofit/>
          </a:bodyPr>
          <a:lstStyle/>
          <a:p>
            <a:pPr marL="285750" indent="-285750"/>
            <a:r>
              <a:rPr lang="fi-FI" sz="2000" dirty="0"/>
              <a:t>Sosiaalisten taitojen oppiminen, vuorovaikutus, yhteistyötaidot, esiintymistaidot</a:t>
            </a:r>
          </a:p>
          <a:p>
            <a:pPr marL="285750" indent="-285750"/>
            <a:r>
              <a:rPr lang="fi-FI" sz="2000" dirty="0"/>
              <a:t>Työelämätaidot, oppimaan oppiminen, itsensä johtaminen</a:t>
            </a:r>
          </a:p>
          <a:p>
            <a:pPr marL="285750" indent="-285750"/>
            <a:r>
              <a:rPr lang="fi-FI" sz="2000" dirty="0"/>
              <a:t>Kouluviihtyvyyden lisääminen, me-hengen lisääminen</a:t>
            </a:r>
          </a:p>
          <a:p>
            <a:pPr marL="285750" indent="-285750"/>
            <a:r>
              <a:rPr lang="fi-FI" sz="2000" dirty="0"/>
              <a:t>Erilainen tapa oppia, tavoitteena tiedon soveltaminen</a:t>
            </a:r>
          </a:p>
          <a:p>
            <a:pPr marL="285750" indent="-285750"/>
            <a:r>
              <a:rPr lang="fi-FI" sz="2000" dirty="0"/>
              <a:t>Vertaisoppiminen, palautteen antaminen ja saaminen</a:t>
            </a:r>
          </a:p>
          <a:p>
            <a:pPr marL="285750" indent="-285750"/>
            <a:r>
              <a:rPr lang="fi-FI" sz="2000" dirty="0"/>
              <a:t>Omien vahvuuksien ja kehityskohteiden löytäminen oppijana</a:t>
            </a:r>
          </a:p>
          <a:p>
            <a:pPr marL="285750" indent="-285750"/>
            <a:r>
              <a:rPr lang="fi-FI" sz="2000" dirty="0"/>
              <a:t>Uuden opetussuunnitelman mukainen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6745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D87FCB5B-437D-4BF0-80D9-183BB79012A9}"/>
              </a:ext>
            </a:extLst>
          </p:cNvPr>
          <p:cNvSpPr txBox="1">
            <a:spLocks/>
          </p:cNvSpPr>
          <p:nvPr/>
        </p:nvSpPr>
        <p:spPr>
          <a:xfrm>
            <a:off x="182104" y="5516280"/>
            <a:ext cx="11880752" cy="12121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85000"/>
              </a:lnSpc>
            </a:pPr>
            <a:r>
              <a:rPr lang="en-US" sz="60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E1853D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Palautetta</a:t>
            </a:r>
            <a:r>
              <a:rPr lang="en-US" sz="6000" b="1" cap="all" dirty="0">
                <a:ln w="15875">
                  <a:solidFill>
                    <a:sysClr val="window" lastClr="FFFFFF"/>
                  </a:solidFill>
                </a:ln>
                <a:solidFill>
                  <a:srgbClr val="E1853D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 </a:t>
            </a:r>
            <a:r>
              <a:rPr lang="en-US" sz="60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E1853D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Syksyn</a:t>
            </a:r>
            <a:r>
              <a:rPr lang="en-US" sz="6000" b="1" cap="all" dirty="0">
                <a:ln w="15875">
                  <a:solidFill>
                    <a:sysClr val="window" lastClr="FFFFFF"/>
                  </a:solidFill>
                </a:ln>
                <a:solidFill>
                  <a:srgbClr val="E1853D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 2019 </a:t>
            </a:r>
            <a:r>
              <a:rPr lang="en-US" sz="60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E1853D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tiimijaksolta</a:t>
            </a:r>
            <a:endParaRPr lang="en-US" sz="6000" b="1" cap="all" dirty="0">
              <a:ln w="15875">
                <a:solidFill>
                  <a:sysClr val="window" lastClr="FFFFFF"/>
                </a:solidFill>
              </a:ln>
              <a:solidFill>
                <a:srgbClr val="E1853D"/>
              </a:solidFill>
              <a:effectLst>
                <a:outerShdw dist="38100" dir="2700000" algn="tl" rotWithShape="0">
                  <a:srgbClr val="DF5327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2" name="Kuva 2" descr="Kuva, joka sisältää kohteen henkilö, sisä, sisäkatto, lattia&#10;&#10;Kuvaus luotu, erittäin korkea luotettavuus">
            <a:extLst>
              <a:ext uri="{FF2B5EF4-FFF2-40B4-BE49-F238E27FC236}">
                <a16:creationId xmlns:a16="http://schemas.microsoft.com/office/drawing/2014/main" id="{4A3934B8-7F31-4A47-A335-7309CECE9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518" y="99280"/>
            <a:ext cx="2743200" cy="2768758"/>
          </a:xfrm>
          <a:prstGeom prst="rect">
            <a:avLst/>
          </a:prstGeom>
        </p:spPr>
      </p:pic>
      <p:pic>
        <p:nvPicPr>
          <p:cNvPr id="4" name="Kuva 5" descr="Kuva, joka sisältää kohteen henkilö, ulko, taivas, maa&#10;&#10;Kuvaus luotu, erittäin korkea luotettavuus">
            <a:extLst>
              <a:ext uri="{FF2B5EF4-FFF2-40B4-BE49-F238E27FC236}">
                <a16:creationId xmlns:a16="http://schemas.microsoft.com/office/drawing/2014/main" id="{13A919A7-A3B0-499F-97D2-558DA7008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880" y="185636"/>
            <a:ext cx="2743200" cy="27432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49" y="380635"/>
            <a:ext cx="3937194" cy="4015158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4151075" y="3195603"/>
            <a:ext cx="7690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4000" dirty="0">
                <a:solidFill>
                  <a:srgbClr val="E1853D"/>
                </a:solidFill>
              </a:rPr>
              <a:t>80 % oppi ainesisällöt hyvin tai erinomaisesti!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705491" y="4438924"/>
            <a:ext cx="7085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E1853D"/>
                </a:solidFill>
              </a:rPr>
              <a:t>85 % mielestä tiimien yhteistyö sujui vähintään hyvin ellei jopa erinomaisesti.</a:t>
            </a:r>
          </a:p>
        </p:txBody>
      </p:sp>
    </p:spTree>
    <p:extLst>
      <p:ext uri="{BB962C8B-B14F-4D97-AF65-F5344CB8AC3E}">
        <p14:creationId xmlns:p14="http://schemas.microsoft.com/office/powerpoint/2010/main" val="149431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98417" cy="1499616"/>
          </a:xfrm>
        </p:spPr>
        <p:txBody>
          <a:bodyPr>
            <a:normAutofit/>
          </a:bodyPr>
          <a:lstStyle/>
          <a:p>
            <a:r>
              <a:rPr lang="en-US" sz="4800" b="1" dirty="0" err="1">
                <a:ln w="15875">
                  <a:solidFill>
                    <a:sysClr val="window" lastClr="FFFFFF"/>
                  </a:solidFill>
                </a:ln>
                <a:solidFill>
                  <a:srgbClr val="E1853D"/>
                </a:solidFill>
                <a:effectLst>
                  <a:outerShdw dist="38100" dir="2700000" algn="tl" rotWithShape="0">
                    <a:srgbClr val="DF5327"/>
                  </a:outerShdw>
                </a:effectLst>
              </a:rPr>
              <a:t>Palautetta</a:t>
            </a:r>
            <a:r>
              <a:rPr lang="en-US" sz="4800" b="1" dirty="0">
                <a:ln w="15875">
                  <a:solidFill>
                    <a:sysClr val="window" lastClr="FFFFFF"/>
                  </a:solidFill>
                </a:ln>
                <a:solidFill>
                  <a:srgbClr val="E1853D"/>
                </a:solidFill>
                <a:effectLst>
                  <a:outerShdw dist="38100" dir="2700000" algn="tl" rotWithShape="0">
                    <a:srgbClr val="DF5327"/>
                  </a:outerShdw>
                </a:effectLst>
              </a:rPr>
              <a:t>: </a:t>
            </a:r>
            <a:r>
              <a:rPr lang="fi-FI" sz="4800" dirty="0"/>
              <a:t>Miten kehityit tiimityön tekijänä?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1892" y="1696995"/>
            <a:ext cx="11129319" cy="4670854"/>
          </a:xfrm>
        </p:spPr>
        <p:txBody>
          <a:bodyPr>
            <a:normAutofit/>
          </a:bodyPr>
          <a:lstStyle/>
          <a:p>
            <a:r>
              <a:rPr lang="fi-FI" dirty="0"/>
              <a:t>Opin paremmin tekemään yhteistyötä ja myös joustamaan joissakin asioissa ja sopimaan asioista.</a:t>
            </a:r>
          </a:p>
          <a:p>
            <a:r>
              <a:rPr lang="fi-FI" dirty="0"/>
              <a:t>Opin työskentelemään erilaisten ihmisten kanssa ja aikatauluttamaan työntekoa.</a:t>
            </a:r>
          </a:p>
          <a:p>
            <a:r>
              <a:rPr lang="fi-FI" dirty="0"/>
              <a:t>Uskalsin puhua melkein tuntemattomille.</a:t>
            </a:r>
          </a:p>
          <a:p>
            <a:r>
              <a:rPr lang="fi-FI" dirty="0"/>
              <a:t>Opin ottamaan muiden mielipiteet paremmin huomioon.</a:t>
            </a:r>
          </a:p>
          <a:p>
            <a:r>
              <a:rPr lang="fi-FI" dirty="0"/>
              <a:t>Opin kuuntelemaan muita enemmän.</a:t>
            </a:r>
          </a:p>
          <a:p>
            <a:r>
              <a:rPr lang="fi-FI" dirty="0"/>
              <a:t>Opin olemaan oma-aloitteisempi.</a:t>
            </a:r>
          </a:p>
          <a:p>
            <a:r>
              <a:rPr lang="fi-FI" dirty="0"/>
              <a:t>Uskalsin puhua enemmän ja ehdottaa omia mielipiteitäni.</a:t>
            </a:r>
          </a:p>
          <a:p>
            <a:r>
              <a:rPr lang="fi-FI" dirty="0"/>
              <a:t>Opin luottamaan muiden visioihin ja ottamaan rennommin.</a:t>
            </a:r>
          </a:p>
          <a:p>
            <a:r>
              <a:rPr lang="fi-FI" dirty="0"/>
              <a:t>Opin, että kaikki tekevät töitä omalla tavallaan ja että aina kaikki ei suju ilman konflikteja. Niistäkin kuitenkin aina selvitään.</a:t>
            </a:r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443E25BF-83D3-4903-9343-F64418EE5C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0421" y="3196611"/>
            <a:ext cx="1889228" cy="188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n w="15875">
                  <a:solidFill>
                    <a:sysClr val="window" lastClr="FFFFFF"/>
                  </a:solidFill>
                </a:ln>
                <a:solidFill>
                  <a:srgbClr val="E1853D"/>
                </a:solidFill>
                <a:effectLst>
                  <a:outerShdw dist="38100" dir="2700000" algn="tl" rotWithShape="0">
                    <a:srgbClr val="DF5327"/>
                  </a:outerShdw>
                </a:effectLst>
              </a:rPr>
              <a:t>Palautetta</a:t>
            </a:r>
            <a:r>
              <a:rPr lang="en-US" sz="4800" b="1" dirty="0">
                <a:ln w="15875">
                  <a:solidFill>
                    <a:sysClr val="window" lastClr="FFFFFF"/>
                  </a:solidFill>
                </a:ln>
                <a:solidFill>
                  <a:srgbClr val="E1853D"/>
                </a:solidFill>
                <a:effectLst>
                  <a:outerShdw dist="38100" dir="2700000" algn="tl" rotWithShape="0">
                    <a:srgbClr val="DF5327"/>
                  </a:outerShdw>
                </a:effectLst>
              </a:rPr>
              <a:t>: </a:t>
            </a:r>
            <a:r>
              <a:rPr lang="fi-FI" sz="4800" dirty="0"/>
              <a:t>Mitä opit itsestäsi?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Opin luottamaan itseeni paremmin ja kertomaan mielipiteitäni rohkeammin.</a:t>
            </a:r>
          </a:p>
          <a:p>
            <a:r>
              <a:rPr lang="fi-FI" dirty="0"/>
              <a:t>Tarvitsen monesti ympärilleni myös muita, joiden kanssa voi keskustella työn toteuttamisesta ja samalla huomasin, että pystyn vaikuttamaan tiimin työskentelyyn jopa merkittävästi.</a:t>
            </a:r>
          </a:p>
          <a:p>
            <a:r>
              <a:rPr lang="fi-FI" dirty="0"/>
              <a:t>Opin, että joskus ei itse jaksa tehdä mitään, mutta on pakko tiimin eteen.</a:t>
            </a:r>
          </a:p>
          <a:p>
            <a:r>
              <a:rPr lang="fi-FI" dirty="0"/>
              <a:t>Opin aikatauluttamista ja opin itsestäni sen, että olen määrätietoinen ihminen.</a:t>
            </a:r>
          </a:p>
          <a:p>
            <a:r>
              <a:rPr lang="fi-FI" dirty="0"/>
              <a:t>Että uskallan enemmän kuin aluksi ajattelin.</a:t>
            </a:r>
          </a:p>
          <a:p>
            <a:r>
              <a:rPr lang="fi-FI" dirty="0"/>
              <a:t>Opin että olen hiljainen sivusta katsoja. Kuitenkin tiimini oli mahtava, ja jokainen otettiin huomioon. Se rohkaisi minua kertomaan omia mielipiteitäni yms.</a:t>
            </a:r>
          </a:p>
        </p:txBody>
      </p:sp>
    </p:spTree>
    <p:extLst>
      <p:ext uri="{BB962C8B-B14F-4D97-AF65-F5344CB8AC3E}">
        <p14:creationId xmlns:p14="http://schemas.microsoft.com/office/powerpoint/2010/main" val="32509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extShape 2"/>
          <p:cNvSpPr txBox="1"/>
          <p:nvPr/>
        </p:nvSpPr>
        <p:spPr>
          <a:xfrm>
            <a:off x="1097280" y="2002844"/>
            <a:ext cx="4876560" cy="457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b="0" strike="noStrike" cap="small" spc="-1" dirty="0" err="1">
                <a:latin typeface="Century Gothic"/>
              </a:rPr>
              <a:t>Suorat</a:t>
            </a:r>
            <a:r>
              <a:rPr lang="en-US" sz="2200" b="0" strike="noStrike" cap="small" spc="-1" dirty="0">
                <a:latin typeface="Century Gothic"/>
              </a:rPr>
              <a:t> </a:t>
            </a:r>
            <a:r>
              <a:rPr lang="en-US" sz="2200" b="0" strike="noStrike" cap="small" spc="-1" dirty="0" err="1">
                <a:latin typeface="Century Gothic"/>
              </a:rPr>
              <a:t>käskyt</a:t>
            </a:r>
            <a:endParaRPr lang="en-US" sz="2200" b="0" strike="noStrike" cap="small" spc="-1" dirty="0">
              <a:latin typeface="Century Gothic"/>
            </a:endParaRPr>
          </a:p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cap="small" spc="-1" dirty="0" err="1">
                <a:latin typeface="Century Gothic"/>
              </a:rPr>
              <a:t>T</a:t>
            </a:r>
            <a:r>
              <a:rPr lang="en-US" sz="2200" b="0" strike="noStrike" cap="small" spc="-1" dirty="0" err="1">
                <a:latin typeface="Century Gothic"/>
              </a:rPr>
              <a:t>iedot</a:t>
            </a:r>
            <a:endParaRPr lang="en-US" sz="2200" b="0" strike="noStrike" cap="small" spc="-1" dirty="0">
              <a:latin typeface="Century Gothic"/>
            </a:endParaRPr>
          </a:p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b="0" strike="noStrike" cap="small" spc="-1" dirty="0" err="1">
                <a:latin typeface="Century Gothic"/>
              </a:rPr>
              <a:t>Sisältö</a:t>
            </a:r>
            <a:endParaRPr lang="en-US" sz="2200" b="0" strike="noStrike" cap="small" spc="-1" dirty="0">
              <a:latin typeface="Century Gothic"/>
            </a:endParaRPr>
          </a:p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b="0" strike="noStrike" cap="small" spc="-1" dirty="0" err="1">
                <a:latin typeface="Century Gothic"/>
              </a:rPr>
              <a:t>Faktat</a:t>
            </a:r>
            <a:r>
              <a:rPr lang="en-US" sz="2200" b="0" strike="noStrike" cap="small" spc="-1" dirty="0">
                <a:latin typeface="Century Gothic"/>
              </a:rPr>
              <a:t> ja </a:t>
            </a:r>
            <a:r>
              <a:rPr lang="en-US" sz="2200" b="0" strike="noStrike" cap="small" spc="-1" dirty="0" err="1">
                <a:latin typeface="Century Gothic"/>
              </a:rPr>
              <a:t>säännöt</a:t>
            </a:r>
            <a:endParaRPr lang="en-US" sz="2200" b="0" strike="noStrike" cap="small" spc="-1" dirty="0">
              <a:latin typeface="Century Gothic"/>
            </a:endParaRPr>
          </a:p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cap="small" spc="-1" dirty="0" err="1">
                <a:latin typeface="Century Gothic"/>
              </a:rPr>
              <a:t>T</a:t>
            </a:r>
            <a:r>
              <a:rPr lang="en-US" sz="2200" b="0" strike="noStrike" cap="small" spc="-1" dirty="0" err="1">
                <a:latin typeface="Century Gothic"/>
              </a:rPr>
              <a:t>eoria</a:t>
            </a:r>
            <a:endParaRPr lang="en-US" sz="2200" b="0" strike="noStrike" cap="small" spc="-1" dirty="0">
              <a:latin typeface="Century Gothic"/>
            </a:endParaRPr>
          </a:p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cap="small" spc="-1" dirty="0" err="1">
                <a:latin typeface="Century Gothic"/>
              </a:rPr>
              <a:t>A</a:t>
            </a:r>
            <a:r>
              <a:rPr lang="en-US" sz="2200" b="0" strike="noStrike" cap="small" spc="-1" dirty="0" err="1">
                <a:latin typeface="Century Gothic"/>
              </a:rPr>
              <a:t>ikataulutettu</a:t>
            </a:r>
            <a:endParaRPr lang="en-US" sz="2200" b="0" strike="noStrike" cap="small" spc="-1" dirty="0">
              <a:latin typeface="Century Gothic"/>
            </a:endParaRPr>
          </a:p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b="0" strike="noStrike" cap="small" spc="-1" dirty="0" err="1">
                <a:latin typeface="Century Gothic"/>
              </a:rPr>
              <a:t>Samaa</a:t>
            </a:r>
            <a:r>
              <a:rPr lang="en-US" sz="2200" b="0" strike="noStrike" cap="small" spc="-1" dirty="0">
                <a:latin typeface="Century Gothic"/>
              </a:rPr>
              <a:t> </a:t>
            </a:r>
            <a:r>
              <a:rPr lang="en-US" sz="2200" b="0" strike="noStrike" cap="small" spc="-1" dirty="0" err="1">
                <a:latin typeface="Century Gothic"/>
              </a:rPr>
              <a:t>kaikille</a:t>
            </a:r>
            <a:endParaRPr lang="en-US" sz="2200" b="0" strike="noStrike" cap="small" spc="-1" dirty="0">
              <a:latin typeface="Century Gothic"/>
            </a:endParaRPr>
          </a:p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b="0" strike="noStrike" cap="small" spc="-1" dirty="0" err="1">
                <a:latin typeface="Century Gothic"/>
              </a:rPr>
              <a:t>Luokkahuoneessa</a:t>
            </a:r>
            <a:endParaRPr lang="en-US" sz="2200" b="0" strike="noStrike" cap="small" spc="-1" dirty="0">
              <a:latin typeface="Century Gothic"/>
            </a:endParaRPr>
          </a:p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b="0" strike="noStrike" cap="small" spc="-1" dirty="0" err="1">
                <a:latin typeface="Century Gothic"/>
              </a:rPr>
              <a:t>Summatiiviset</a:t>
            </a:r>
            <a:r>
              <a:rPr lang="en-US" sz="2200" b="0" strike="noStrike" cap="small" spc="-1" dirty="0">
                <a:latin typeface="Century Gothic"/>
              </a:rPr>
              <a:t> </a:t>
            </a:r>
            <a:r>
              <a:rPr lang="en-US" sz="2200" b="0" strike="noStrike" cap="small" spc="-1" dirty="0" err="1">
                <a:latin typeface="Century Gothic"/>
              </a:rPr>
              <a:t>testit</a:t>
            </a:r>
            <a:endParaRPr lang="en-US" sz="2200" b="0" strike="noStrike" cap="small" spc="-1" dirty="0">
              <a:latin typeface="Century Gothic"/>
            </a:endParaRPr>
          </a:p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b="0" strike="noStrike" cap="small" spc="-1" dirty="0" err="1">
                <a:latin typeface="Century Gothic"/>
              </a:rPr>
              <a:t>Oppiminen</a:t>
            </a:r>
            <a:r>
              <a:rPr lang="en-US" sz="2200" b="0" strike="noStrike" cap="small" spc="-1" dirty="0">
                <a:latin typeface="Century Gothic"/>
              </a:rPr>
              <a:t> </a:t>
            </a:r>
            <a:r>
              <a:rPr lang="en-US" sz="2200" b="0" strike="noStrike" cap="small" spc="-1" dirty="0" err="1">
                <a:latin typeface="Century Gothic"/>
              </a:rPr>
              <a:t>koulua</a:t>
            </a:r>
            <a:r>
              <a:rPr lang="en-US" sz="2200" b="0" strike="noStrike" cap="small" spc="-1" dirty="0">
                <a:latin typeface="Century Gothic"/>
              </a:rPr>
              <a:t> </a:t>
            </a:r>
            <a:r>
              <a:rPr lang="en-US" sz="2200" b="0" strike="noStrike" cap="small" spc="-1" dirty="0" err="1">
                <a:latin typeface="Century Gothic"/>
              </a:rPr>
              <a:t>varten</a:t>
            </a:r>
            <a:endParaRPr lang="en-US" sz="2200" b="0" strike="noStrike" cap="small" spc="-1" dirty="0"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</a:pPr>
            <a:endParaRPr lang="en-US" sz="2200" b="0" strike="noStrike" cap="small" spc="-1" dirty="0"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</a:pPr>
            <a:endParaRPr lang="en-US" sz="2200" b="0" strike="noStrike" cap="small" spc="-1" dirty="0"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</a:pPr>
            <a:endParaRPr lang="en-US" sz="2200" b="0" strike="noStrike" cap="small" spc="-1" dirty="0">
              <a:latin typeface="Century Gothic"/>
            </a:endParaRPr>
          </a:p>
        </p:txBody>
      </p:sp>
      <p:sp>
        <p:nvSpPr>
          <p:cNvPr id="537" name="CustomShape 3"/>
          <p:cNvSpPr/>
          <p:nvPr/>
        </p:nvSpPr>
        <p:spPr>
          <a:xfrm>
            <a:off x="9054360" y="5943600"/>
            <a:ext cx="2741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0" strike="noStrike" spc="-1" dirty="0">
                <a:latin typeface="Century Gothic"/>
              </a:rPr>
              <a:t>Trilling and </a:t>
            </a:r>
            <a:r>
              <a:rPr lang="en-US" sz="1800" b="0" strike="noStrike" spc="-1" dirty="0" err="1">
                <a:latin typeface="Century Gothic"/>
              </a:rPr>
              <a:t>Fadel</a:t>
            </a:r>
            <a:r>
              <a:rPr lang="en-US" sz="1800" b="0" strike="noStrike" spc="-1" dirty="0">
                <a:latin typeface="Century Gothic"/>
              </a:rPr>
              <a:t> 2009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538" name="TextShape 4"/>
          <p:cNvSpPr txBox="1"/>
          <p:nvPr/>
        </p:nvSpPr>
        <p:spPr>
          <a:xfrm>
            <a:off x="1097280" y="548640"/>
            <a:ext cx="9235440" cy="100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0" strike="noStrike" spc="-1" dirty="0">
                <a:solidFill>
                  <a:srgbClr val="FDB94D"/>
                </a:solidFill>
                <a:latin typeface="Arial"/>
              </a:rPr>
              <a:t>PERINTEINEN OPETTAJA  /  VALMENTAJA</a:t>
            </a:r>
          </a:p>
        </p:txBody>
      </p:sp>
      <p:sp>
        <p:nvSpPr>
          <p:cNvPr id="6" name="TextShape 2"/>
          <p:cNvSpPr txBox="1"/>
          <p:nvPr/>
        </p:nvSpPr>
        <p:spPr>
          <a:xfrm>
            <a:off x="6094856" y="2002844"/>
            <a:ext cx="4876560" cy="457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b="0" strike="noStrike" cap="small" spc="-1" dirty="0" err="1">
                <a:latin typeface="Century Gothic"/>
              </a:rPr>
              <a:t>Vuorovaikutus</a:t>
            </a:r>
            <a:endParaRPr lang="en-US" sz="2200" b="0" strike="noStrike" cap="small" spc="-1" dirty="0">
              <a:latin typeface="Century Gothic"/>
            </a:endParaRPr>
          </a:p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cap="small" spc="-1" dirty="0" err="1">
                <a:latin typeface="Century Gothic"/>
              </a:rPr>
              <a:t>Taidot</a:t>
            </a:r>
            <a:endParaRPr lang="en-US" sz="2200" b="0" strike="noStrike" cap="small" spc="-1" dirty="0">
              <a:latin typeface="Century Gothic"/>
            </a:endParaRPr>
          </a:p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cap="small" spc="-1" dirty="0" err="1">
                <a:latin typeface="Century Gothic"/>
              </a:rPr>
              <a:t>Prosessi</a:t>
            </a:r>
            <a:endParaRPr lang="en-US" sz="2200" b="0" strike="noStrike" cap="small" spc="-1" dirty="0">
              <a:latin typeface="Century Gothic"/>
            </a:endParaRPr>
          </a:p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cap="small" spc="-1" dirty="0" err="1">
                <a:latin typeface="Century Gothic"/>
              </a:rPr>
              <a:t>Kysymykset</a:t>
            </a:r>
            <a:r>
              <a:rPr lang="en-US" sz="2200" cap="small" spc="-1" dirty="0">
                <a:latin typeface="Century Gothic"/>
              </a:rPr>
              <a:t> ja </a:t>
            </a:r>
            <a:r>
              <a:rPr lang="en-US" sz="2200" cap="small" spc="-1" dirty="0" err="1">
                <a:latin typeface="Century Gothic"/>
              </a:rPr>
              <a:t>ongelma</a:t>
            </a:r>
            <a:r>
              <a:rPr lang="en-US" sz="2200" b="0" strike="noStrike" cap="small" spc="-1" dirty="0" err="1">
                <a:latin typeface="Century Gothic"/>
              </a:rPr>
              <a:t>t</a:t>
            </a:r>
            <a:endParaRPr lang="en-US" sz="2200" b="0" strike="noStrike" cap="small" spc="-1" dirty="0">
              <a:latin typeface="Century Gothic"/>
            </a:endParaRPr>
          </a:p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cap="small" spc="-1" dirty="0" err="1">
                <a:latin typeface="Century Gothic"/>
              </a:rPr>
              <a:t>Toiminta</a:t>
            </a:r>
            <a:r>
              <a:rPr lang="en-US" sz="2200" cap="small" spc="-1" dirty="0">
                <a:latin typeface="Century Gothic"/>
              </a:rPr>
              <a:t> ja </a:t>
            </a:r>
            <a:r>
              <a:rPr lang="en-US" sz="2200" cap="small" spc="-1" dirty="0" err="1">
                <a:latin typeface="Century Gothic"/>
              </a:rPr>
              <a:t>projektit</a:t>
            </a:r>
            <a:endParaRPr lang="en-US" sz="2200" b="0" strike="noStrike" cap="small" spc="-1" dirty="0">
              <a:latin typeface="Century Gothic"/>
            </a:endParaRPr>
          </a:p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cap="small" spc="-1" dirty="0" err="1">
                <a:latin typeface="Century Gothic"/>
              </a:rPr>
              <a:t>Tarpeen</a:t>
            </a:r>
            <a:r>
              <a:rPr lang="en-US" sz="2200" cap="small" spc="-1" dirty="0">
                <a:latin typeface="Century Gothic"/>
              </a:rPr>
              <a:t> </a:t>
            </a:r>
            <a:r>
              <a:rPr lang="en-US" sz="2200" cap="small" spc="-1" dirty="0" err="1">
                <a:latin typeface="Century Gothic"/>
              </a:rPr>
              <a:t>mukaan</a:t>
            </a:r>
            <a:endParaRPr lang="en-US" sz="2200" b="0" strike="noStrike" cap="small" spc="-1" dirty="0">
              <a:latin typeface="Century Gothic"/>
            </a:endParaRPr>
          </a:p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cap="small" spc="-1" dirty="0" err="1">
                <a:latin typeface="Century Gothic"/>
              </a:rPr>
              <a:t>Henkilökohtaista</a:t>
            </a:r>
            <a:endParaRPr lang="en-US" sz="2200" b="0" strike="noStrike" cap="small" spc="-1" dirty="0">
              <a:latin typeface="Century Gothic"/>
            </a:endParaRPr>
          </a:p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cap="small" spc="-1" dirty="0">
                <a:latin typeface="Century Gothic"/>
              </a:rPr>
              <a:t>Koko </a:t>
            </a:r>
            <a:r>
              <a:rPr lang="en-US" sz="2200" cap="small" spc="-1" dirty="0" err="1">
                <a:latin typeface="Century Gothic"/>
              </a:rPr>
              <a:t>maailma</a:t>
            </a:r>
            <a:endParaRPr lang="en-US" sz="2200" cap="small" spc="-1" dirty="0">
              <a:latin typeface="Century Gothic"/>
            </a:endParaRPr>
          </a:p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b="0" strike="noStrike" cap="small" spc="-1" dirty="0" err="1">
                <a:latin typeface="Century Gothic"/>
              </a:rPr>
              <a:t>Kehittymisen</a:t>
            </a:r>
            <a:r>
              <a:rPr lang="en-US" sz="2200" b="0" strike="noStrike" cap="small" spc="-1" dirty="0">
                <a:latin typeface="Century Gothic"/>
              </a:rPr>
              <a:t> </a:t>
            </a:r>
            <a:r>
              <a:rPr lang="en-US" sz="2200" b="0" strike="noStrike" cap="small" spc="-1" dirty="0" err="1">
                <a:latin typeface="Century Gothic"/>
              </a:rPr>
              <a:t>arviointi</a:t>
            </a:r>
            <a:endParaRPr lang="en-US" sz="2200" b="0" strike="noStrike" cap="small" spc="-1" dirty="0">
              <a:latin typeface="Century Gothic"/>
            </a:endParaRPr>
          </a:p>
          <a:p>
            <a:pPr marL="285840" indent="-285480">
              <a:lnSpc>
                <a:spcPct val="110000"/>
              </a:lnSpc>
              <a:buClr>
                <a:srgbClr val="F4B54B"/>
              </a:buClr>
              <a:buFont typeface="Arial"/>
              <a:buChar char="•"/>
            </a:pPr>
            <a:r>
              <a:rPr lang="en-US" sz="2200" b="0" strike="noStrike" cap="small" spc="-1" dirty="0" err="1">
                <a:latin typeface="Century Gothic"/>
              </a:rPr>
              <a:t>Oppiminen</a:t>
            </a:r>
            <a:r>
              <a:rPr lang="en-US" sz="2200" b="0" strike="noStrike" cap="small" spc="-1" dirty="0">
                <a:latin typeface="Century Gothic"/>
              </a:rPr>
              <a:t> </a:t>
            </a:r>
            <a:r>
              <a:rPr lang="en-US" sz="2200" cap="small" spc="-1" dirty="0" err="1">
                <a:latin typeface="Century Gothic"/>
              </a:rPr>
              <a:t>elämää</a:t>
            </a:r>
            <a:r>
              <a:rPr lang="en-US" sz="2200" cap="small" spc="-1" dirty="0">
                <a:latin typeface="Century Gothic"/>
              </a:rPr>
              <a:t> </a:t>
            </a:r>
            <a:r>
              <a:rPr lang="en-US" sz="2200" cap="small" spc="-1" dirty="0" err="1">
                <a:latin typeface="Century Gothic"/>
              </a:rPr>
              <a:t>va</a:t>
            </a:r>
            <a:r>
              <a:rPr lang="en-US" sz="2200" b="0" strike="noStrike" cap="small" spc="-1" dirty="0" err="1">
                <a:latin typeface="Century Gothic"/>
              </a:rPr>
              <a:t>rten</a:t>
            </a:r>
            <a:endParaRPr lang="en-US" sz="2200" b="0" strike="noStrike" cap="small" spc="-1" dirty="0"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</a:pPr>
            <a:endParaRPr lang="en-US" sz="2200" b="0" strike="noStrike" cap="small" spc="-1" dirty="0"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</a:pPr>
            <a:endParaRPr lang="en-US" sz="2200" b="0" strike="noStrike" cap="small" spc="-1" dirty="0"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</a:pPr>
            <a:endParaRPr lang="en-US" sz="2200" b="0" strike="noStrike" cap="small" spc="-1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79466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Mukautettu 1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1853D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18D5AE68C8494889018200AD04EAC9" ma:contentTypeVersion="2" ma:contentTypeDescription="Create a new document." ma:contentTypeScope="" ma:versionID="04b3de779714f33d8e5d5be973bb8b55">
  <xsd:schema xmlns:xsd="http://www.w3.org/2001/XMLSchema" xmlns:xs="http://www.w3.org/2001/XMLSchema" xmlns:p="http://schemas.microsoft.com/office/2006/metadata/properties" xmlns:ns2="dc89955d-faf1-4333-abf7-359edf94a3a8" targetNamespace="http://schemas.microsoft.com/office/2006/metadata/properties" ma:root="true" ma:fieldsID="55b3ca7c5ff26754956cfbae0f63a714" ns2:_="">
    <xsd:import namespace="dc89955d-faf1-4333-abf7-359edf94a3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89955d-faf1-4333-abf7-359edf94a3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E46562-EC99-4DA2-9CB2-22C6DA51E4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89955d-faf1-4333-abf7-359edf94a3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049E4D-0498-46CD-BCEA-A7C3A7E8F9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064F56-AAB2-4866-8FF8-716FA0BF343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dc89955d-faf1-4333-abf7-359edf94a3a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4718</TotalTime>
  <Words>572</Words>
  <Application>Microsoft Macintosh PowerPoint</Application>
  <PresentationFormat>Laajakuva</PresentationFormat>
  <Paragraphs>93</Paragraphs>
  <Slides>13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Corbel</vt:lpstr>
      <vt:lpstr>Tw Cen MT</vt:lpstr>
      <vt:lpstr>Tw Cen MT Condensed</vt:lpstr>
      <vt:lpstr>Wingdings 3</vt:lpstr>
      <vt:lpstr>Integraali</vt:lpstr>
      <vt:lpstr>TiimiOppiminen  YLÖJÄRVEN LUKIOSSA</vt:lpstr>
      <vt:lpstr>PowerPoint-esitys</vt:lpstr>
      <vt:lpstr>PowerPoint-esitys</vt:lpstr>
      <vt:lpstr>Mikä tiimijakso?</vt:lpstr>
      <vt:lpstr>Miksi tiimijakso?</vt:lpstr>
      <vt:lpstr>PowerPoint-esitys</vt:lpstr>
      <vt:lpstr>Palautetta: Miten kehityit tiimityön tekijänä?</vt:lpstr>
      <vt:lpstr>Palautetta: Mitä opit itsestäsi?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Miksi tiimijakso?</dc:title>
  <dc:creator>Siren Minna</dc:creator>
  <cp:lastModifiedBy>Heikki Toivanen</cp:lastModifiedBy>
  <cp:revision>244</cp:revision>
  <dcterms:modified xsi:type="dcterms:W3CDTF">2020-02-21T05:45:32Z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354100</vt:r8>
  </property>
  <property fmtid="{D5CDD505-2E9C-101B-9397-08002B2CF9AE}" pid="3" name="ContentTypeId">
    <vt:lpwstr>0x0101004B18D5AE68C8494889018200AD04EAC9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TemplateUrl">
    <vt:lpwstr/>
  </property>
</Properties>
</file>