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8" r:id="rId2"/>
    <p:sldId id="290" r:id="rId3"/>
    <p:sldId id="281" r:id="rId4"/>
    <p:sldId id="282" r:id="rId5"/>
    <p:sldId id="291" r:id="rId6"/>
    <p:sldId id="284" r:id="rId7"/>
    <p:sldId id="285" r:id="rId8"/>
    <p:sldId id="280" r:id="rId9"/>
    <p:sldId id="286" r:id="rId10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12"/>
    <a:srgbClr val="E48D0E"/>
    <a:srgbClr val="F5B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532A1-63D3-064A-E622-3F47CE4FC2EF}" v="2" dt="2019-01-10T08:23:42.933"/>
    <p1510:client id="{8EB24A77-E2C8-14DE-84D2-CB0F28D42147}" v="143" dt="2019-01-10T11:02:35.702"/>
    <p1510:client id="{B2E8A054-1F28-C887-9279-9DA0DCADCE77}" v="4" dt="2019-01-09T13:32:59.081"/>
    <p1510:client id="{B5931E7A-7FBC-A620-E3D7-B5ECB39E0421}" v="25" dt="2019-01-10T10:47:45.190"/>
    <p1510:client id="{A533FB28-2E4D-D041-0F63-71093B225887}" v="2" dt="2019-01-09T14:15:09.078"/>
    <p1510:client id="{FC3B9B5F-169F-4699-B32C-3EB1852B9B13}" v="86" dt="2019-01-10T10:40:12.967"/>
    <p1510:client id="{FBDCD26A-E647-888E-FA16-10D20D471DF8}" v="2" dt="2019-01-09T14:09:32.222"/>
    <p1510:client id="{1B24332C-F861-4354-A8F6-A059E977B328}" v="11" dt="2019-01-09T13:07:32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300"/>
  </p:normalViewPr>
  <p:slideViewPr>
    <p:cSldViewPr snapToGrid="0">
      <p:cViewPr varScale="1">
        <p:scale>
          <a:sx n="62" d="100"/>
          <a:sy n="62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215DE-3FF0-4F89-9E84-3A2BE60B0F65}" type="doc">
      <dgm:prSet loTypeId="urn:microsoft.com/office/officeart/2008/layout/AlternatingHexagons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fi-FI"/>
        </a:p>
      </dgm:t>
    </dgm:pt>
    <dgm:pt modelId="{7A52A33A-3358-4C75-9343-331A56142017}">
      <dgm:prSet phldrT="[Teksti]" custT="1"/>
      <dgm:spPr/>
      <dgm:t>
        <a:bodyPr/>
        <a:lstStyle/>
        <a:p>
          <a:r>
            <a:rPr lang="fi-FI" sz="1800" dirty="0">
              <a:latin typeface="Corbel" panose="020B0503020204020204" pitchFamily="34" charset="0"/>
            </a:rPr>
            <a:t>TIIMI-TYÖ</a:t>
          </a:r>
        </a:p>
      </dgm:t>
    </dgm:pt>
    <dgm:pt modelId="{AA185B4D-D77D-4F1B-BA34-C0DA3DDF8C4F}" type="parTrans" cxnId="{031783FA-ECA2-46CA-AFB9-D9A86800D96A}">
      <dgm:prSet/>
      <dgm:spPr/>
      <dgm:t>
        <a:bodyPr/>
        <a:lstStyle/>
        <a:p>
          <a:endParaRPr lang="fi-FI"/>
        </a:p>
      </dgm:t>
    </dgm:pt>
    <dgm:pt modelId="{3A6DD4F2-3CC3-44AC-A74E-172CF6099607}" type="sibTrans" cxnId="{031783FA-ECA2-46CA-AFB9-D9A86800D96A}">
      <dgm:prSet/>
      <dgm:spPr/>
      <dgm:t>
        <a:bodyPr/>
        <a:lstStyle/>
        <a:p>
          <a:endParaRPr lang="fi-FI"/>
        </a:p>
      </dgm:t>
    </dgm:pt>
    <dgm:pt modelId="{26E8DC5C-12B9-45DF-B3DA-0927C6A065BA}">
      <dgm:prSet phldrT="[Teksti]" custT="1"/>
      <dgm:spPr/>
      <dgm:t>
        <a:bodyPr/>
        <a:lstStyle/>
        <a:p>
          <a:pPr algn="ctr"/>
          <a:r>
            <a:rPr lang="fi-FI" sz="2000" dirty="0">
              <a:latin typeface="Corbel" panose="020B0503020204020204" pitchFamily="34" charset="0"/>
            </a:rPr>
            <a:t>TAPAHTUMA-KESKEISYYS:</a:t>
          </a:r>
        </a:p>
        <a:p>
          <a:pPr algn="ctr"/>
          <a:r>
            <a:rPr lang="fi-FI" sz="2000" dirty="0">
              <a:latin typeface="Corbel" panose="020B0503020204020204" pitchFamily="34" charset="0"/>
            </a:rPr>
            <a:t>24H-LEIRI, MYYNTIPÄIVÄT, HEHKUTUS</a:t>
          </a:r>
        </a:p>
      </dgm:t>
    </dgm:pt>
    <dgm:pt modelId="{F082E8C1-97C9-4AC7-9127-9840AB0B8831}" type="parTrans" cxnId="{8378BC4C-D55B-4CF2-99E4-4893A9E39124}">
      <dgm:prSet/>
      <dgm:spPr/>
      <dgm:t>
        <a:bodyPr/>
        <a:lstStyle/>
        <a:p>
          <a:endParaRPr lang="fi-FI"/>
        </a:p>
      </dgm:t>
    </dgm:pt>
    <dgm:pt modelId="{5AD17585-841B-4895-B607-68430DDEDAF9}" type="sibTrans" cxnId="{8378BC4C-D55B-4CF2-99E4-4893A9E39124}">
      <dgm:prSet/>
      <dgm:spPr/>
      <dgm:t>
        <a:bodyPr/>
        <a:lstStyle/>
        <a:p>
          <a:endParaRPr lang="fi-FI"/>
        </a:p>
      </dgm:t>
    </dgm:pt>
    <dgm:pt modelId="{C8261CCA-D024-401A-A32B-9CFE3E4A11C2}">
      <dgm:prSet phldrT="[Teksti]" custT="1"/>
      <dgm:spPr/>
      <dgm:t>
        <a:bodyPr/>
        <a:lstStyle/>
        <a:p>
          <a:r>
            <a:rPr lang="fi-FI" sz="1600" dirty="0">
              <a:latin typeface="Corbel" panose="020B0503020204020204" pitchFamily="34" charset="0"/>
            </a:rPr>
            <a:t>YRITYK-SEN PERUSTA-MINEN</a:t>
          </a:r>
        </a:p>
      </dgm:t>
    </dgm:pt>
    <dgm:pt modelId="{FDF343D5-BFAA-4F9A-8024-BC8A4422C2A1}" type="parTrans" cxnId="{F55259C0-3DFC-4080-95BF-8D6BCDB00E8F}">
      <dgm:prSet/>
      <dgm:spPr/>
      <dgm:t>
        <a:bodyPr/>
        <a:lstStyle/>
        <a:p>
          <a:endParaRPr lang="fi-FI"/>
        </a:p>
      </dgm:t>
    </dgm:pt>
    <dgm:pt modelId="{655F1FFD-344C-4930-ABA4-22D17BE7A8C5}" type="sibTrans" cxnId="{F55259C0-3DFC-4080-95BF-8D6BCDB00E8F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3F2CFBF3-39E4-4853-993C-AA0943AA9B6A}">
      <dgm:prSet phldrT="[Teksti]" custT="1"/>
      <dgm:spPr/>
      <dgm:t>
        <a:bodyPr/>
        <a:lstStyle/>
        <a:p>
          <a:pPr algn="ctr"/>
          <a:r>
            <a:rPr lang="fi-FI" sz="2000" dirty="0">
              <a:latin typeface="Corbel" panose="020B0503020204020204" pitchFamily="34" charset="0"/>
            </a:rPr>
            <a:t>YRITYSTARINAT, YRITTÄJÄTARINAT</a:t>
          </a:r>
        </a:p>
      </dgm:t>
    </dgm:pt>
    <dgm:pt modelId="{98A9DC5A-A81F-4592-A3C5-F8944B103726}" type="parTrans" cxnId="{2BFDC58B-D17E-4E7E-A67D-A9D6AC2F307F}">
      <dgm:prSet/>
      <dgm:spPr/>
      <dgm:t>
        <a:bodyPr/>
        <a:lstStyle/>
        <a:p>
          <a:endParaRPr lang="fi-FI"/>
        </a:p>
      </dgm:t>
    </dgm:pt>
    <dgm:pt modelId="{8D38628C-6D51-4CCA-8BF8-76686927C721}" type="sibTrans" cxnId="{2BFDC58B-D17E-4E7E-A67D-A9D6AC2F307F}">
      <dgm:prSet/>
      <dgm:spPr/>
      <dgm:t>
        <a:bodyPr/>
        <a:lstStyle/>
        <a:p>
          <a:endParaRPr lang="fi-FI"/>
        </a:p>
      </dgm:t>
    </dgm:pt>
    <dgm:pt modelId="{9D7DF6F5-2AB9-4AF0-B117-E1A570DA81F2}">
      <dgm:prSet phldrT="[Teksti]" custT="1"/>
      <dgm:spPr/>
      <dgm:t>
        <a:bodyPr/>
        <a:lstStyle/>
        <a:p>
          <a:r>
            <a:rPr lang="fi-FI" sz="1200" dirty="0">
              <a:latin typeface="Corbel" panose="020B0503020204020204" pitchFamily="34" charset="0"/>
            </a:rPr>
            <a:t>PROJEKTIT, TAPAHTU-MIEN JÄRJESTÄ-MINEN</a:t>
          </a:r>
        </a:p>
      </dgm:t>
    </dgm:pt>
    <dgm:pt modelId="{31FD0C9D-1967-416E-96FC-CEB7844559B1}" type="parTrans" cxnId="{1304DABD-06A8-485C-BE5C-2551CB39D392}">
      <dgm:prSet/>
      <dgm:spPr/>
      <dgm:t>
        <a:bodyPr/>
        <a:lstStyle/>
        <a:p>
          <a:endParaRPr lang="fi-FI"/>
        </a:p>
      </dgm:t>
    </dgm:pt>
    <dgm:pt modelId="{48255B3F-3DB8-4339-B6FA-D7CC568C8525}" type="sibTrans" cxnId="{1304DABD-06A8-485C-BE5C-2551CB39D392}">
      <dgm:prSet/>
      <dgm:spPr/>
      <dgm:t>
        <a:bodyPr/>
        <a:lstStyle/>
        <a:p>
          <a:endParaRPr lang="fi-FI"/>
        </a:p>
      </dgm:t>
    </dgm:pt>
    <dgm:pt modelId="{B144998C-FBA9-4B8B-95B0-946CC1DB26D5}" type="pres">
      <dgm:prSet presAssocID="{24A215DE-3FF0-4F89-9E84-3A2BE60B0F65}" presName="Name0" presStyleCnt="0">
        <dgm:presLayoutVars>
          <dgm:chMax/>
          <dgm:chPref/>
          <dgm:dir/>
          <dgm:animLvl val="lvl"/>
        </dgm:presLayoutVars>
      </dgm:prSet>
      <dgm:spPr/>
    </dgm:pt>
    <dgm:pt modelId="{E051F932-1D8A-4A23-81FE-0CD3A741A5E0}" type="pres">
      <dgm:prSet presAssocID="{7A52A33A-3358-4C75-9343-331A56142017}" presName="composite" presStyleCnt="0"/>
      <dgm:spPr/>
    </dgm:pt>
    <dgm:pt modelId="{08DD7CD6-322E-4AB4-B810-4E22FBDC05E8}" type="pres">
      <dgm:prSet presAssocID="{7A52A33A-3358-4C75-9343-331A56142017}" presName="Parent1" presStyleLbl="node1" presStyleIdx="0" presStyleCnt="6" custLinFactNeighborX="19811" custLinFactNeighborY="13376">
        <dgm:presLayoutVars>
          <dgm:chMax val="1"/>
          <dgm:chPref val="1"/>
          <dgm:bulletEnabled val="1"/>
        </dgm:presLayoutVars>
      </dgm:prSet>
      <dgm:spPr/>
    </dgm:pt>
    <dgm:pt modelId="{52FF1503-D554-4D60-8689-9C95D01B43A1}" type="pres">
      <dgm:prSet presAssocID="{7A52A33A-3358-4C75-9343-331A56142017}" presName="Childtext1" presStyleLbl="revTx" presStyleIdx="0" presStyleCnt="3" custScaleX="151390" custScaleY="187804" custLinFactNeighborX="64133" custLinFactNeighborY="81516">
        <dgm:presLayoutVars>
          <dgm:chMax val="0"/>
          <dgm:chPref val="0"/>
          <dgm:bulletEnabled val="1"/>
        </dgm:presLayoutVars>
      </dgm:prSet>
      <dgm:spPr/>
    </dgm:pt>
    <dgm:pt modelId="{DB32876B-D56D-40C1-B04E-EA58B3E96E55}" type="pres">
      <dgm:prSet presAssocID="{7A52A33A-3358-4C75-9343-331A56142017}" presName="BalanceSpacing" presStyleCnt="0"/>
      <dgm:spPr/>
    </dgm:pt>
    <dgm:pt modelId="{3174A5A8-8169-4602-A146-4D2233160431}" type="pres">
      <dgm:prSet presAssocID="{7A52A33A-3358-4C75-9343-331A56142017}" presName="BalanceSpacing1" presStyleCnt="0"/>
      <dgm:spPr/>
    </dgm:pt>
    <dgm:pt modelId="{0AD3094C-2143-44BD-9F30-630120E42AC9}" type="pres">
      <dgm:prSet presAssocID="{3A6DD4F2-3CC3-44AC-A74E-172CF6099607}" presName="Accent1Text" presStyleLbl="node1" presStyleIdx="1" presStyleCnt="6" custScaleX="113198" custLinFactNeighborX="17612" custLinFactNeighborY="15294"/>
      <dgm:spPr/>
    </dgm:pt>
    <dgm:pt modelId="{564B810C-2C21-4DEE-A1CA-E6B28A9F3F65}" type="pres">
      <dgm:prSet presAssocID="{3A6DD4F2-3CC3-44AC-A74E-172CF6099607}" presName="spaceBetweenRectangles" presStyleCnt="0"/>
      <dgm:spPr/>
    </dgm:pt>
    <dgm:pt modelId="{8F7B9AF8-3E27-4A8A-84C9-EA78A89AD121}" type="pres">
      <dgm:prSet presAssocID="{C8261CCA-D024-401A-A32B-9CFE3E4A11C2}" presName="composite" presStyleCnt="0"/>
      <dgm:spPr/>
    </dgm:pt>
    <dgm:pt modelId="{969D46B5-D6AD-45F4-8D11-C0D465A8BCFA}" type="pres">
      <dgm:prSet presAssocID="{C8261CCA-D024-401A-A32B-9CFE3E4A11C2}" presName="Parent1" presStyleLbl="node1" presStyleIdx="2" presStyleCnt="6" custScaleX="113678" custLinFactNeighborX="-13920" custLinFactNeighborY="3477">
        <dgm:presLayoutVars>
          <dgm:chMax val="1"/>
          <dgm:chPref val="1"/>
          <dgm:bulletEnabled val="1"/>
        </dgm:presLayoutVars>
      </dgm:prSet>
      <dgm:spPr/>
    </dgm:pt>
    <dgm:pt modelId="{613FFC76-3699-471F-8404-84663E131F1B}" type="pres">
      <dgm:prSet presAssocID="{C8261CCA-D024-401A-A32B-9CFE3E4A11C2}" presName="Childtext1" presStyleLbl="revTx" presStyleIdx="1" presStyleCnt="3" custScaleX="147703" custLinFactNeighborX="-33757" custLinFactNeighborY="13391">
        <dgm:presLayoutVars>
          <dgm:chMax val="0"/>
          <dgm:chPref val="0"/>
          <dgm:bulletEnabled val="1"/>
        </dgm:presLayoutVars>
      </dgm:prSet>
      <dgm:spPr/>
    </dgm:pt>
    <dgm:pt modelId="{6F05C70A-146B-417A-A26A-FBD094BDE02E}" type="pres">
      <dgm:prSet presAssocID="{C8261CCA-D024-401A-A32B-9CFE3E4A11C2}" presName="BalanceSpacing" presStyleCnt="0"/>
      <dgm:spPr/>
    </dgm:pt>
    <dgm:pt modelId="{4CA82546-F68F-4472-875F-E5AEF0EF6C35}" type="pres">
      <dgm:prSet presAssocID="{C8261CCA-D024-401A-A32B-9CFE3E4A11C2}" presName="BalanceSpacing1" presStyleCnt="0"/>
      <dgm:spPr/>
    </dgm:pt>
    <dgm:pt modelId="{1F7B0706-6D4E-4FF4-BA8B-26E617B62B1C}" type="pres">
      <dgm:prSet presAssocID="{655F1FFD-344C-4930-ABA4-22D17BE7A8C5}" presName="Accent1Text" presStyleLbl="node1" presStyleIdx="3" presStyleCnt="6" custLinFactNeighborX="-11467" custLinFactNeighborY="3477"/>
      <dgm:spPr/>
    </dgm:pt>
    <dgm:pt modelId="{2541357B-783E-497B-A569-3DF2EEE32F42}" type="pres">
      <dgm:prSet presAssocID="{655F1FFD-344C-4930-ABA4-22D17BE7A8C5}" presName="spaceBetweenRectangles" presStyleCnt="0"/>
      <dgm:spPr/>
    </dgm:pt>
    <dgm:pt modelId="{D1020D7C-4B63-4F33-AD1D-1B2D7EADF3E4}" type="pres">
      <dgm:prSet presAssocID="{9D7DF6F5-2AB9-4AF0-B117-E1A570DA81F2}" presName="composite" presStyleCnt="0"/>
      <dgm:spPr/>
    </dgm:pt>
    <dgm:pt modelId="{56A3613B-3D70-4A1E-AB37-D4E98B505D99}" type="pres">
      <dgm:prSet presAssocID="{9D7DF6F5-2AB9-4AF0-B117-E1A570DA81F2}" presName="Parent1" presStyleLbl="node1" presStyleIdx="4" presStyleCnt="6" custScaleX="106042">
        <dgm:presLayoutVars>
          <dgm:chMax val="1"/>
          <dgm:chPref val="1"/>
          <dgm:bulletEnabled val="1"/>
        </dgm:presLayoutVars>
      </dgm:prSet>
      <dgm:spPr/>
    </dgm:pt>
    <dgm:pt modelId="{BCE0BC08-BCE1-4089-ACBE-FB7F8F0FB46B}" type="pres">
      <dgm:prSet presAssocID="{9D7DF6F5-2AB9-4AF0-B117-E1A570DA81F2}" presName="Childtext1" presStyleLbl="revTx" presStyleIdx="2" presStyleCnt="3" custScaleX="87951" custScaleY="114525" custLinFactNeighborX="7852" custLinFactNeighborY="2195">
        <dgm:presLayoutVars>
          <dgm:chMax val="0"/>
          <dgm:chPref val="0"/>
          <dgm:bulletEnabled val="1"/>
        </dgm:presLayoutVars>
      </dgm:prSet>
      <dgm:spPr/>
    </dgm:pt>
    <dgm:pt modelId="{7AB61CEC-1013-4931-A933-8788E338E824}" type="pres">
      <dgm:prSet presAssocID="{9D7DF6F5-2AB9-4AF0-B117-E1A570DA81F2}" presName="BalanceSpacing" presStyleCnt="0"/>
      <dgm:spPr/>
    </dgm:pt>
    <dgm:pt modelId="{9025FC1B-5363-4F9C-8018-667EEE19AED7}" type="pres">
      <dgm:prSet presAssocID="{9D7DF6F5-2AB9-4AF0-B117-E1A570DA81F2}" presName="BalanceSpacing1" presStyleCnt="0"/>
      <dgm:spPr/>
    </dgm:pt>
    <dgm:pt modelId="{9334184E-7920-40AC-86E6-A604616E1046}" type="pres">
      <dgm:prSet presAssocID="{48255B3F-3DB8-4339-B6FA-D7CC568C8525}" presName="Accent1Text" presStyleLbl="node1" presStyleIdx="5" presStyleCnt="6"/>
      <dgm:spPr/>
    </dgm:pt>
  </dgm:ptLst>
  <dgm:cxnLst>
    <dgm:cxn modelId="{68C6BA37-208D-472E-9104-57905BF9A17F}" type="presOf" srcId="{3F2CFBF3-39E4-4853-993C-AA0943AA9B6A}" destId="{613FFC76-3699-471F-8404-84663E131F1B}" srcOrd="0" destOrd="0" presId="urn:microsoft.com/office/officeart/2008/layout/AlternatingHexagons"/>
    <dgm:cxn modelId="{8378BC4C-D55B-4CF2-99E4-4893A9E39124}" srcId="{7A52A33A-3358-4C75-9343-331A56142017}" destId="{26E8DC5C-12B9-45DF-B3DA-0927C6A065BA}" srcOrd="0" destOrd="0" parTransId="{F082E8C1-97C9-4AC7-9127-9840AB0B8831}" sibTransId="{5AD17585-841B-4895-B607-68430DDEDAF9}"/>
    <dgm:cxn modelId="{C7F16F51-9A87-4FB0-B68B-2B7AF18C8B1B}" type="presOf" srcId="{48255B3F-3DB8-4339-B6FA-D7CC568C8525}" destId="{9334184E-7920-40AC-86E6-A604616E1046}" srcOrd="0" destOrd="0" presId="urn:microsoft.com/office/officeart/2008/layout/AlternatingHexagons"/>
    <dgm:cxn modelId="{4F449779-D236-46AE-A784-AC2D8F2B9303}" type="presOf" srcId="{C8261CCA-D024-401A-A32B-9CFE3E4A11C2}" destId="{969D46B5-D6AD-45F4-8D11-C0D465A8BCFA}" srcOrd="0" destOrd="0" presId="urn:microsoft.com/office/officeart/2008/layout/AlternatingHexagons"/>
    <dgm:cxn modelId="{4305107F-DC71-4DB3-8833-D8264D2D6A73}" type="presOf" srcId="{3A6DD4F2-3CC3-44AC-A74E-172CF6099607}" destId="{0AD3094C-2143-44BD-9F30-630120E42AC9}" srcOrd="0" destOrd="0" presId="urn:microsoft.com/office/officeart/2008/layout/AlternatingHexagons"/>
    <dgm:cxn modelId="{169F0381-52D1-473A-A76A-79376AF0210D}" type="presOf" srcId="{7A52A33A-3358-4C75-9343-331A56142017}" destId="{08DD7CD6-322E-4AB4-B810-4E22FBDC05E8}" srcOrd="0" destOrd="0" presId="urn:microsoft.com/office/officeart/2008/layout/AlternatingHexagons"/>
    <dgm:cxn modelId="{5CF74A87-6A05-4E1F-A9E4-F6796CA96D5A}" type="presOf" srcId="{24A215DE-3FF0-4F89-9E84-3A2BE60B0F65}" destId="{B144998C-FBA9-4B8B-95B0-946CC1DB26D5}" srcOrd="0" destOrd="0" presId="urn:microsoft.com/office/officeart/2008/layout/AlternatingHexagons"/>
    <dgm:cxn modelId="{2BFDC58B-D17E-4E7E-A67D-A9D6AC2F307F}" srcId="{C8261CCA-D024-401A-A32B-9CFE3E4A11C2}" destId="{3F2CFBF3-39E4-4853-993C-AA0943AA9B6A}" srcOrd="0" destOrd="0" parTransId="{98A9DC5A-A81F-4592-A3C5-F8944B103726}" sibTransId="{8D38628C-6D51-4CCA-8BF8-76686927C721}"/>
    <dgm:cxn modelId="{2DFAC9A4-46D2-4B5F-B04E-242C722FF660}" type="presOf" srcId="{9D7DF6F5-2AB9-4AF0-B117-E1A570DA81F2}" destId="{56A3613B-3D70-4A1E-AB37-D4E98B505D99}" srcOrd="0" destOrd="0" presId="urn:microsoft.com/office/officeart/2008/layout/AlternatingHexagons"/>
    <dgm:cxn modelId="{1304DABD-06A8-485C-BE5C-2551CB39D392}" srcId="{24A215DE-3FF0-4F89-9E84-3A2BE60B0F65}" destId="{9D7DF6F5-2AB9-4AF0-B117-E1A570DA81F2}" srcOrd="2" destOrd="0" parTransId="{31FD0C9D-1967-416E-96FC-CEB7844559B1}" sibTransId="{48255B3F-3DB8-4339-B6FA-D7CC568C8525}"/>
    <dgm:cxn modelId="{F55259C0-3DFC-4080-95BF-8D6BCDB00E8F}" srcId="{24A215DE-3FF0-4F89-9E84-3A2BE60B0F65}" destId="{C8261CCA-D024-401A-A32B-9CFE3E4A11C2}" srcOrd="1" destOrd="0" parTransId="{FDF343D5-BFAA-4F9A-8024-BC8A4422C2A1}" sibTransId="{655F1FFD-344C-4930-ABA4-22D17BE7A8C5}"/>
    <dgm:cxn modelId="{77A2D6C1-C690-495D-BC01-7B51CC214FBC}" type="presOf" srcId="{655F1FFD-344C-4930-ABA4-22D17BE7A8C5}" destId="{1F7B0706-6D4E-4FF4-BA8B-26E617B62B1C}" srcOrd="0" destOrd="0" presId="urn:microsoft.com/office/officeart/2008/layout/AlternatingHexagons"/>
    <dgm:cxn modelId="{8D7420EC-5AEF-4816-90AF-6100079D8885}" type="presOf" srcId="{26E8DC5C-12B9-45DF-B3DA-0927C6A065BA}" destId="{52FF1503-D554-4D60-8689-9C95D01B43A1}" srcOrd="0" destOrd="0" presId="urn:microsoft.com/office/officeart/2008/layout/AlternatingHexagons"/>
    <dgm:cxn modelId="{031783FA-ECA2-46CA-AFB9-D9A86800D96A}" srcId="{24A215DE-3FF0-4F89-9E84-3A2BE60B0F65}" destId="{7A52A33A-3358-4C75-9343-331A56142017}" srcOrd="0" destOrd="0" parTransId="{AA185B4D-D77D-4F1B-BA34-C0DA3DDF8C4F}" sibTransId="{3A6DD4F2-3CC3-44AC-A74E-172CF6099607}"/>
    <dgm:cxn modelId="{7C3C48E9-8CAF-45F9-8F7A-1A65733698E7}" type="presParOf" srcId="{B144998C-FBA9-4B8B-95B0-946CC1DB26D5}" destId="{E051F932-1D8A-4A23-81FE-0CD3A741A5E0}" srcOrd="0" destOrd="0" presId="urn:microsoft.com/office/officeart/2008/layout/AlternatingHexagons"/>
    <dgm:cxn modelId="{CF6351C7-BB93-43C3-838E-69A34F4CF054}" type="presParOf" srcId="{E051F932-1D8A-4A23-81FE-0CD3A741A5E0}" destId="{08DD7CD6-322E-4AB4-B810-4E22FBDC05E8}" srcOrd="0" destOrd="0" presId="urn:microsoft.com/office/officeart/2008/layout/AlternatingHexagons"/>
    <dgm:cxn modelId="{82E6AD47-E4A7-43D5-8179-FDC06A175326}" type="presParOf" srcId="{E051F932-1D8A-4A23-81FE-0CD3A741A5E0}" destId="{52FF1503-D554-4D60-8689-9C95D01B43A1}" srcOrd="1" destOrd="0" presId="urn:microsoft.com/office/officeart/2008/layout/AlternatingHexagons"/>
    <dgm:cxn modelId="{FD367549-A4F6-4B2F-98D1-F031F33C5F73}" type="presParOf" srcId="{E051F932-1D8A-4A23-81FE-0CD3A741A5E0}" destId="{DB32876B-D56D-40C1-B04E-EA58B3E96E55}" srcOrd="2" destOrd="0" presId="urn:microsoft.com/office/officeart/2008/layout/AlternatingHexagons"/>
    <dgm:cxn modelId="{D5A75430-C90F-4A23-A7D6-3EABC93657D9}" type="presParOf" srcId="{E051F932-1D8A-4A23-81FE-0CD3A741A5E0}" destId="{3174A5A8-8169-4602-A146-4D2233160431}" srcOrd="3" destOrd="0" presId="urn:microsoft.com/office/officeart/2008/layout/AlternatingHexagons"/>
    <dgm:cxn modelId="{53F33FAC-C44A-4A92-9A5A-A75DD8D53D16}" type="presParOf" srcId="{E051F932-1D8A-4A23-81FE-0CD3A741A5E0}" destId="{0AD3094C-2143-44BD-9F30-630120E42AC9}" srcOrd="4" destOrd="0" presId="urn:microsoft.com/office/officeart/2008/layout/AlternatingHexagons"/>
    <dgm:cxn modelId="{712EB585-EFCC-49AE-8378-BE26AE1C9F93}" type="presParOf" srcId="{B144998C-FBA9-4B8B-95B0-946CC1DB26D5}" destId="{564B810C-2C21-4DEE-A1CA-E6B28A9F3F65}" srcOrd="1" destOrd="0" presId="urn:microsoft.com/office/officeart/2008/layout/AlternatingHexagons"/>
    <dgm:cxn modelId="{AA4D0046-C3DD-448C-A15D-070E9E0282E1}" type="presParOf" srcId="{B144998C-FBA9-4B8B-95B0-946CC1DB26D5}" destId="{8F7B9AF8-3E27-4A8A-84C9-EA78A89AD121}" srcOrd="2" destOrd="0" presId="urn:microsoft.com/office/officeart/2008/layout/AlternatingHexagons"/>
    <dgm:cxn modelId="{1AE25932-BFCF-4F11-B545-8583EEBE7AEE}" type="presParOf" srcId="{8F7B9AF8-3E27-4A8A-84C9-EA78A89AD121}" destId="{969D46B5-D6AD-45F4-8D11-C0D465A8BCFA}" srcOrd="0" destOrd="0" presId="urn:microsoft.com/office/officeart/2008/layout/AlternatingHexagons"/>
    <dgm:cxn modelId="{29274E7B-37EC-44F0-A7A9-317E8AB36EBB}" type="presParOf" srcId="{8F7B9AF8-3E27-4A8A-84C9-EA78A89AD121}" destId="{613FFC76-3699-471F-8404-84663E131F1B}" srcOrd="1" destOrd="0" presId="urn:microsoft.com/office/officeart/2008/layout/AlternatingHexagons"/>
    <dgm:cxn modelId="{3F6EA8CF-62B0-4287-9526-1737E709B33F}" type="presParOf" srcId="{8F7B9AF8-3E27-4A8A-84C9-EA78A89AD121}" destId="{6F05C70A-146B-417A-A26A-FBD094BDE02E}" srcOrd="2" destOrd="0" presId="urn:microsoft.com/office/officeart/2008/layout/AlternatingHexagons"/>
    <dgm:cxn modelId="{EFF65A1A-54B2-4976-A501-33F53721AA8E}" type="presParOf" srcId="{8F7B9AF8-3E27-4A8A-84C9-EA78A89AD121}" destId="{4CA82546-F68F-4472-875F-E5AEF0EF6C35}" srcOrd="3" destOrd="0" presId="urn:microsoft.com/office/officeart/2008/layout/AlternatingHexagons"/>
    <dgm:cxn modelId="{4F7777B2-3130-46BB-9FDC-B70BC034968C}" type="presParOf" srcId="{8F7B9AF8-3E27-4A8A-84C9-EA78A89AD121}" destId="{1F7B0706-6D4E-4FF4-BA8B-26E617B62B1C}" srcOrd="4" destOrd="0" presId="urn:microsoft.com/office/officeart/2008/layout/AlternatingHexagons"/>
    <dgm:cxn modelId="{5978F732-5E8A-40F9-AB60-8DF988ED0C5F}" type="presParOf" srcId="{B144998C-FBA9-4B8B-95B0-946CC1DB26D5}" destId="{2541357B-783E-497B-A569-3DF2EEE32F42}" srcOrd="3" destOrd="0" presId="urn:microsoft.com/office/officeart/2008/layout/AlternatingHexagons"/>
    <dgm:cxn modelId="{53BC4335-32B9-45EF-843A-41152FC8F238}" type="presParOf" srcId="{B144998C-FBA9-4B8B-95B0-946CC1DB26D5}" destId="{D1020D7C-4B63-4F33-AD1D-1B2D7EADF3E4}" srcOrd="4" destOrd="0" presId="urn:microsoft.com/office/officeart/2008/layout/AlternatingHexagons"/>
    <dgm:cxn modelId="{962A3EE0-D2D1-41D9-9FEA-3FFECDC07254}" type="presParOf" srcId="{D1020D7C-4B63-4F33-AD1D-1B2D7EADF3E4}" destId="{56A3613B-3D70-4A1E-AB37-D4E98B505D99}" srcOrd="0" destOrd="0" presId="urn:microsoft.com/office/officeart/2008/layout/AlternatingHexagons"/>
    <dgm:cxn modelId="{A6147D70-EDF1-4D25-9FB6-21A14AA730E6}" type="presParOf" srcId="{D1020D7C-4B63-4F33-AD1D-1B2D7EADF3E4}" destId="{BCE0BC08-BCE1-4089-ACBE-FB7F8F0FB46B}" srcOrd="1" destOrd="0" presId="urn:microsoft.com/office/officeart/2008/layout/AlternatingHexagons"/>
    <dgm:cxn modelId="{A9B5FB31-1845-4626-976D-CAC899DF58D4}" type="presParOf" srcId="{D1020D7C-4B63-4F33-AD1D-1B2D7EADF3E4}" destId="{7AB61CEC-1013-4931-A933-8788E338E824}" srcOrd="2" destOrd="0" presId="urn:microsoft.com/office/officeart/2008/layout/AlternatingHexagons"/>
    <dgm:cxn modelId="{F72E289F-8033-48E0-AAFE-81512FAF6153}" type="presParOf" srcId="{D1020D7C-4B63-4F33-AD1D-1B2D7EADF3E4}" destId="{9025FC1B-5363-4F9C-8018-667EEE19AED7}" srcOrd="3" destOrd="0" presId="urn:microsoft.com/office/officeart/2008/layout/AlternatingHexagons"/>
    <dgm:cxn modelId="{B9F2EBF2-65BA-4F04-B84F-3602257A85FB}" type="presParOf" srcId="{D1020D7C-4B63-4F33-AD1D-1B2D7EADF3E4}" destId="{9334184E-7920-40AC-86E6-A604616E104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D7CD6-322E-4AB4-B810-4E22FBDC05E8}">
      <dsp:nvSpPr>
        <dsp:cNvPr id="0" name=""/>
        <dsp:cNvSpPr/>
      </dsp:nvSpPr>
      <dsp:spPr>
        <a:xfrm rot="5400000">
          <a:off x="4706174" y="428472"/>
          <a:ext cx="1630537" cy="1418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Corbel" panose="020B0503020204020204" pitchFamily="34" charset="0"/>
            </a:rPr>
            <a:t>TIIMI-TYÖ</a:t>
          </a:r>
        </a:p>
      </dsp:txBody>
      <dsp:txXfrm rot="-5400000">
        <a:off x="5033219" y="576579"/>
        <a:ext cx="976447" cy="1122353"/>
      </dsp:txXfrm>
    </dsp:sp>
    <dsp:sp modelId="{52FF1503-D554-4D60-8689-9C95D01B43A1}">
      <dsp:nvSpPr>
        <dsp:cNvPr id="0" name=""/>
        <dsp:cNvSpPr/>
      </dsp:nvSpPr>
      <dsp:spPr>
        <a:xfrm>
          <a:off x="6692189" y="798480"/>
          <a:ext cx="2754813" cy="18373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orbel" panose="020B0503020204020204" pitchFamily="34" charset="0"/>
            </a:rPr>
            <a:t>TAPAHTUMA-KESKEISYYS: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orbel" panose="020B0503020204020204" pitchFamily="34" charset="0"/>
            </a:rPr>
            <a:t>24H-LEIRI, MYYNTIPÄIVÄT, HEHKUTUS</a:t>
          </a:r>
        </a:p>
      </dsp:txBody>
      <dsp:txXfrm>
        <a:off x="6692189" y="798480"/>
        <a:ext cx="2754813" cy="1837328"/>
      </dsp:txXfrm>
    </dsp:sp>
    <dsp:sp modelId="{0AD3094C-2143-44BD-9F30-630120E42AC9}">
      <dsp:nvSpPr>
        <dsp:cNvPr id="0" name=""/>
        <dsp:cNvSpPr/>
      </dsp:nvSpPr>
      <dsp:spPr>
        <a:xfrm rot="5400000">
          <a:off x="3142926" y="366134"/>
          <a:ext cx="1630537" cy="160579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3420900" y="623455"/>
        <a:ext cx="1074588" cy="1091149"/>
      </dsp:txXfrm>
    </dsp:sp>
    <dsp:sp modelId="{969D46B5-D6AD-45F4-8D11-C0D465A8BCFA}">
      <dsp:nvSpPr>
        <dsp:cNvPr id="0" name=""/>
        <dsp:cNvSpPr/>
      </dsp:nvSpPr>
      <dsp:spPr>
        <a:xfrm rot="5400000">
          <a:off x="3902509" y="1657445"/>
          <a:ext cx="1630537" cy="16125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Corbel" panose="020B0503020204020204" pitchFamily="34" charset="0"/>
            </a:rPr>
            <a:t>YRITYK-SEN PERUSTA-MINEN</a:t>
          </a:r>
        </a:p>
      </dsp:txBody>
      <dsp:txXfrm rot="-5400000">
        <a:off x="4178766" y="1918737"/>
        <a:ext cx="1078023" cy="1090015"/>
      </dsp:txXfrm>
    </dsp:sp>
    <dsp:sp modelId="{613FFC76-3699-471F-8404-84663E131F1B}">
      <dsp:nvSpPr>
        <dsp:cNvPr id="0" name=""/>
        <dsp:cNvSpPr/>
      </dsp:nvSpPr>
      <dsp:spPr>
        <a:xfrm>
          <a:off x="1371804" y="2048897"/>
          <a:ext cx="2601021" cy="97832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orbel" panose="020B0503020204020204" pitchFamily="34" charset="0"/>
            </a:rPr>
            <a:t>YRITYSTARINAT, YRITTÄJÄTARINAT</a:t>
          </a:r>
        </a:p>
      </dsp:txBody>
      <dsp:txXfrm>
        <a:off x="1371804" y="2048897"/>
        <a:ext cx="2601021" cy="978322"/>
      </dsp:txXfrm>
    </dsp:sp>
    <dsp:sp modelId="{1F7B0706-6D4E-4FF4-BA8B-26E617B62B1C}">
      <dsp:nvSpPr>
        <dsp:cNvPr id="0" name=""/>
        <dsp:cNvSpPr/>
      </dsp:nvSpPr>
      <dsp:spPr>
        <a:xfrm rot="5400000">
          <a:off x="5469359" y="1754461"/>
          <a:ext cx="1630537" cy="1418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>
            <a:solidFill>
              <a:schemeClr val="tx1"/>
            </a:solidFill>
          </a:endParaRPr>
        </a:p>
      </dsp:txBody>
      <dsp:txXfrm rot="-5400000">
        <a:off x="5796404" y="1902568"/>
        <a:ext cx="976447" cy="1122353"/>
      </dsp:txXfrm>
    </dsp:sp>
    <dsp:sp modelId="{56A3613B-3D70-4A1E-AB37-D4E98B505D99}">
      <dsp:nvSpPr>
        <dsp:cNvPr id="0" name=""/>
        <dsp:cNvSpPr/>
      </dsp:nvSpPr>
      <dsp:spPr>
        <a:xfrm rot="5400000">
          <a:off x="4658925" y="3038913"/>
          <a:ext cx="1630537" cy="150427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Corbel" panose="020B0503020204020204" pitchFamily="34" charset="0"/>
            </a:rPr>
            <a:t>PROJEKTIT, TAPAHTU-MIEN JÄRJESTÄ-MINEN</a:t>
          </a:r>
        </a:p>
      </dsp:txBody>
      <dsp:txXfrm rot="-5400000">
        <a:off x="4963061" y="3237019"/>
        <a:ext cx="1022265" cy="1108068"/>
      </dsp:txXfrm>
    </dsp:sp>
    <dsp:sp modelId="{BCE0BC08-BCE1-4089-ACBE-FB7F8F0FB46B}">
      <dsp:nvSpPr>
        <dsp:cNvPr id="0" name=""/>
        <dsp:cNvSpPr/>
      </dsp:nvSpPr>
      <dsp:spPr>
        <a:xfrm>
          <a:off x="6479032" y="3252314"/>
          <a:ext cx="1600426" cy="11204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4184E-7920-40AC-86E6-A604616E1046}">
      <dsp:nvSpPr>
        <dsp:cNvPr id="0" name=""/>
        <dsp:cNvSpPr/>
      </dsp:nvSpPr>
      <dsp:spPr>
        <a:xfrm rot="5400000">
          <a:off x="3126872" y="3081768"/>
          <a:ext cx="1630537" cy="14185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3453917" y="3229875"/>
        <a:ext cx="976447" cy="1122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32BC-3054-4FD5-8EEF-FDF023C0548B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FD17-E277-4FCE-90DC-F31DA9DF9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7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1. </a:t>
            </a:r>
            <a:r>
              <a:rPr lang="en-US" dirty="0" err="1">
                <a:latin typeface="Calibri"/>
                <a:cs typeface="Calibri"/>
              </a:rPr>
              <a:t>vuosi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tapahtumien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järjestäminen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projektien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hallinta</a:t>
            </a:r>
          </a:p>
          <a:p>
            <a:r>
              <a:rPr lang="en-US" dirty="0">
                <a:latin typeface="Calibri"/>
                <a:cs typeface="Calibri"/>
              </a:rPr>
              <a:t>2. </a:t>
            </a:r>
            <a:r>
              <a:rPr lang="en-US" dirty="0" err="1">
                <a:latin typeface="Calibri"/>
                <a:cs typeface="Calibri"/>
              </a:rPr>
              <a:t>vuosi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oma</a:t>
            </a:r>
            <a:r>
              <a:rPr lang="en-US" dirty="0">
                <a:latin typeface="Calibri"/>
                <a:cs typeface="Calibri"/>
              </a:rPr>
              <a:t> NY-</a:t>
            </a:r>
            <a:r>
              <a:rPr lang="en-US" dirty="0" err="1">
                <a:latin typeface="Calibri"/>
                <a:cs typeface="Calibri"/>
              </a:rPr>
              <a:t>yritys</a:t>
            </a:r>
          </a:p>
          <a:p>
            <a:r>
              <a:rPr lang="en-US" dirty="0">
                <a:latin typeface="Calibri"/>
                <a:cs typeface="Calibri"/>
              </a:rPr>
              <a:t>3. </a:t>
            </a:r>
            <a:r>
              <a:rPr lang="en-US" dirty="0" err="1">
                <a:latin typeface="Calibri"/>
                <a:cs typeface="Calibri"/>
              </a:rPr>
              <a:t>vuosi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yrityksen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yhteiskuntavastuu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Aidot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projektit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yhteistyö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yritysten</a:t>
            </a:r>
            <a:r>
              <a:rPr lang="en-US" dirty="0">
                <a:latin typeface="Calibri"/>
                <a:cs typeface="Calibri"/>
              </a:rPr>
              <a:t> ja </a:t>
            </a:r>
            <a:r>
              <a:rPr lang="en-US" dirty="0" err="1">
                <a:latin typeface="Calibri"/>
                <a:cs typeface="Calibri"/>
              </a:rPr>
              <a:t>kunnan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toimijoiden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kanssa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opitun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reflektointi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yhteisöllisyys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0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BF3BC-844C-47AC-8560-A9795A2CA842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1E43-556C-4738-810D-593C7128F09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805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68428-8E08-4314-88E2-6D07CEA0B818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3E12-D7D3-4575-B635-FB76D2A4AA96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4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A5D89-E5AC-4FAB-BE89-3017C5AA224B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5E99-2403-4CDB-B3BD-275861157CEF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997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7ADC0-4AFF-45D0-85DC-3A34E016E97C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DB2F-BB36-489B-84AC-04026F468A87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4482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3C4DD-3719-4A92-B40F-0FBBEDBC0000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508-3253-43F6-964A-11936BF49F95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65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E7FDC-8046-4FAD-901C-5D67FB3E58FB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0B00-6317-47CE-8242-1119C73309A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0082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3F5F0-2F4B-4358-8313-8E51BB9B46DA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FDB-7F83-46FF-AF61-295A53E855C9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920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D20BA-9CC8-4832-BF43-26241FDAE51A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C214-A6EA-494D-9E14-38C7668E79A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724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3FD19-7E85-4EFF-8D5E-2CAFF0198443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C4A-E5A6-44F5-B360-F1E82797834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055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6BFDE-7339-4BC9-BA5E-AB74C1B4B616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1AFC-F4A6-432F-BC5D-B5A22B1D717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80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AF101-CFB6-450A-9B05-58B6529EAE05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2287-E7BA-47D3-9708-415EBC490BC3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017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D91603-61CA-40BC-9D5B-7CD287C94606}" type="datetimeFigureOut">
              <a:rPr lang="fi-FI" smtClean="0"/>
              <a:pPr>
                <a:defRPr/>
              </a:pPr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BCC5-E36A-486F-9473-B74B9F7D013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97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lojarvenlukio.fi/ohjausryhm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rkko.tuomennoro@ylojarvi.f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miia.bergman@ylojarvi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3140968"/>
            <a:ext cx="6252601" cy="44258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108723"/>
            <a:ext cx="2504360" cy="249032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11953328" cy="34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16632"/>
            <a:ext cx="2448272" cy="1730929"/>
          </a:xfr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48680"/>
            <a:ext cx="8064896" cy="604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204D6F4-C8B6-4517-ADDF-08343FED4338}"/>
              </a:ext>
            </a:extLst>
          </p:cNvPr>
          <p:cNvSpPr txBox="1"/>
          <p:nvPr/>
        </p:nvSpPr>
        <p:spPr>
          <a:xfrm>
            <a:off x="9041028" y="4425778"/>
            <a:ext cx="2924433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>
                <a:latin typeface="Corbel"/>
              </a:rPr>
              <a:t>Yrittäjyyskasvatusta 14 vuotta ja valtakunnallinen yrittäjyyden erityistehtävä syksystä 2018 alkaen</a:t>
            </a:r>
            <a:endParaRPr lang="fi-FI" sz="2400">
              <a:cs typeface="Calibri" panose="020F0502020204030204" pitchFamily="34" charset="0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6E1F3794-0C03-426F-8298-5F1FEF96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516" y="1656063"/>
            <a:ext cx="25050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16632"/>
            <a:ext cx="2448272" cy="1730929"/>
          </a:xfrm>
        </p:spPr>
      </p:pic>
      <p:pic>
        <p:nvPicPr>
          <p:cNvPr id="6" name="Sisällön paikkamerkk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30930"/>
            <a:ext cx="11704417" cy="47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0"/>
            <a:ext cx="2448272" cy="1730929"/>
          </a:xfrm>
        </p:spPr>
      </p:pic>
      <p:sp>
        <p:nvSpPr>
          <p:cNvPr id="5" name="Otsikko 4"/>
          <p:cNvSpPr txBox="1">
            <a:spLocks/>
          </p:cNvSpPr>
          <p:nvPr/>
        </p:nvSpPr>
        <p:spPr>
          <a:xfrm>
            <a:off x="479376" y="465426"/>
            <a:ext cx="6984776" cy="7419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i-FI" sz="3600" b="1">
                <a:latin typeface="Corbel" panose="020B0503020204020204" pitchFamily="34" charset="0"/>
              </a:rPr>
              <a:t>YRITTÄJYYSLINJAN OPISKELIJA:</a:t>
            </a:r>
          </a:p>
        </p:txBody>
      </p:sp>
      <p:sp>
        <p:nvSpPr>
          <p:cNvPr id="7" name="Sisällön paikkamerkki 5"/>
          <p:cNvSpPr txBox="1">
            <a:spLocks/>
          </p:cNvSpPr>
          <p:nvPr/>
        </p:nvSpPr>
        <p:spPr>
          <a:xfrm>
            <a:off x="767408" y="1207334"/>
            <a:ext cx="8640960" cy="52273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oppii yrittäjyydestä (sisäinen ja ulkoinen)</a:t>
            </a:r>
          </a:p>
          <a:p>
            <a:pPr lvl="1">
              <a:defRPr/>
            </a:pPr>
            <a:r>
              <a:rPr lang="fi-FI" sz="3100">
                <a:latin typeface="Corbel" panose="020B0503020204020204" pitchFamily="34" charset="0"/>
              </a:rPr>
              <a:t>myynti, markkinointi, kaupallistaminen, talous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kehittää tiimityö- ja vuorovaikutustaitojaan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oppii vastuunottoa, oma-aloitteisuutta ja itseohjautuvuutta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kehittyy esiintymistaidoissaan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oppii tunnistamaan omaa osaamistaan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kasvattaa itseluottamustaan ja uskaltaa tarttua haasteisiin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saa kokemusta itsensä ja muiden johtamisesta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verkostoituu jo opiskeluaikanaan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toimii myös kansainvälisesti ja saa eväitä kulttuurienväliseen toimintaan</a:t>
            </a:r>
          </a:p>
          <a:p>
            <a:pPr>
              <a:defRPr/>
            </a:pPr>
            <a:r>
              <a:rPr lang="fi-FI" sz="3100">
                <a:latin typeface="Corbel" panose="020B0503020204020204" pitchFamily="34" charset="0"/>
              </a:rPr>
              <a:t>saa erinomaiset jatko-opinto– ja työelämävalmiudet</a:t>
            </a:r>
          </a:p>
          <a:p>
            <a:pPr marL="0" indent="0">
              <a:buNone/>
              <a:defRPr/>
            </a:pPr>
            <a:endParaRPr lang="fi-FI" sz="310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endParaRPr lang="fi-F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34606"/>
              </p:ext>
            </p:extLst>
          </p:nvPr>
        </p:nvGraphicFramePr>
        <p:xfrm>
          <a:off x="840786" y="549430"/>
          <a:ext cx="10222473" cy="460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orakulmio 7"/>
          <p:cNvSpPr/>
          <p:nvPr/>
        </p:nvSpPr>
        <p:spPr>
          <a:xfrm>
            <a:off x="1249292" y="1124503"/>
            <a:ext cx="1655753" cy="1120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98" tIns="83798" rIns="83798" bIns="83798" numCol="1" spcCol="1270" anchor="ctr" anchorCtr="0">
            <a:noAutofit/>
          </a:bodyPr>
          <a:lstStyle/>
          <a:p>
            <a:pPr algn="ctr" defTabSz="977607">
              <a:lnSpc>
                <a:spcPct val="90000"/>
              </a:lnSpc>
              <a:spcAft>
                <a:spcPct val="35000"/>
              </a:spcAft>
            </a:pPr>
            <a:r>
              <a:rPr lang="fi-FI" sz="2199" dirty="0">
                <a:latin typeface="Corbel" panose="020B0503020204020204" pitchFamily="34" charset="0"/>
              </a:rPr>
              <a:t>OPPIMINEN TOIMINNAN JA  TEKEMISEN KAUTTA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136004" y="3932927"/>
            <a:ext cx="132594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Corbel" panose="020B0503020204020204" pitchFamily="34" charset="0"/>
              </a:rPr>
              <a:t>AIDOT TEHTÄVÄN-ANNOT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455949" y="2628087"/>
            <a:ext cx="131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Corbel" panose="020B0503020204020204" pitchFamily="34" charset="0"/>
              </a:rPr>
              <a:t>YHTEISTYÖ YRITYSTEN KANSSA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188957" y="1269325"/>
            <a:ext cx="124359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Corbel" panose="020B0503020204020204" pitchFamily="34" charset="0"/>
              </a:rPr>
              <a:t>VIERAILUT, ASIAN-TUNTIJAT</a:t>
            </a:r>
          </a:p>
        </p:txBody>
      </p:sp>
      <p:sp>
        <p:nvSpPr>
          <p:cNvPr id="12" name="Otsikko 4"/>
          <p:cNvSpPr txBox="1">
            <a:spLocks/>
          </p:cNvSpPr>
          <p:nvPr/>
        </p:nvSpPr>
        <p:spPr>
          <a:xfrm>
            <a:off x="840787" y="5483601"/>
            <a:ext cx="7599761" cy="7417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i-FI" sz="3999" b="1">
                <a:solidFill>
                  <a:srgbClr val="FF9412"/>
                </a:solidFill>
                <a:latin typeface="Corbel" panose="020B0503020204020204" pitchFamily="34" charset="0"/>
              </a:rPr>
              <a:t>OPETUS  YRITTÄJYYSLINJALLA</a:t>
            </a:r>
          </a:p>
        </p:txBody>
      </p:sp>
      <p:pic>
        <p:nvPicPr>
          <p:cNvPr id="19" name="Kuva 4">
            <a:extLst>
              <a:ext uri="{FF2B5EF4-FFF2-40B4-BE49-F238E27FC236}">
                <a16:creationId xmlns:a16="http://schemas.microsoft.com/office/drawing/2014/main" id="{B516A0B7-5826-49DC-92FC-3A795632B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2929" y="4660170"/>
            <a:ext cx="2742486" cy="19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4297"/>
              </p:ext>
            </p:extLst>
          </p:nvPr>
        </p:nvGraphicFramePr>
        <p:xfrm>
          <a:off x="335360" y="188640"/>
          <a:ext cx="9036496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957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dirty="0">
                          <a:solidFill>
                            <a:srgbClr val="FF94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YRITTÄJYYSLINJAN OPINNOT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Opiskelijan opiskellessa vähintään 12 kurssia yrittäjyyttä, hänellä on oikeus jättää 8 kurssia pakollisia lukiokursseja pois opinnoistaan.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1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7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Batang"/>
                          <a:cs typeface="Arial"/>
                        </a:rPr>
                        <a:t>1.</a:t>
                      </a: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</a:rPr>
                        <a:t> </a:t>
                      </a: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latin typeface="Corbel"/>
                        </a:rPr>
                        <a:t>vuosikurssi</a:t>
                      </a:r>
                      <a:endParaRPr lang="fi-FI" sz="20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</a:endParaRP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YL1 Yrittäjyys ja megatrendit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YL2 Esiintyminen ja vuorovaikutustaidot</a:t>
                      </a:r>
                    </a:p>
                    <a:p>
                      <a:pPr lvl="0"/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YL3 Myynti ja asiakaspalvelu 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YL4 Projektinhallinta ja osuuskuntayrittäjyys I</a:t>
                      </a:r>
                    </a:p>
                    <a:p>
                      <a:pPr lvl="0"/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YL5 Johtaminen </a:t>
                      </a:r>
                      <a:endParaRPr lang="fi-FI" sz="2000" b="1" baseline="0" dirty="0">
                        <a:solidFill>
                          <a:schemeClr val="bg1"/>
                        </a:solidFill>
                        <a:latin typeface="Corbel"/>
                      </a:endParaRP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YL6 Työharjoittelu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YL7 Muualla suoritettavat opinnot (esim. </a:t>
                      </a:r>
                      <a:r>
                        <a:rPr lang="fi-FI" sz="2000" b="1" baseline="0" dirty="0" err="1">
                          <a:solidFill>
                            <a:schemeClr val="bg1"/>
                          </a:solidFill>
                          <a:latin typeface="Corbel"/>
                        </a:rPr>
                        <a:t>TAT:n</a:t>
                      </a: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 kesälukio)</a:t>
                      </a:r>
                      <a:endParaRPr lang="fi-FI" sz="2000" b="1" dirty="0">
                        <a:solidFill>
                          <a:schemeClr val="bg1"/>
                        </a:solidFill>
                        <a:latin typeface="Corbel"/>
                      </a:endParaRPr>
                    </a:p>
                  </a:txBody>
                  <a:tcPr>
                    <a:solidFill>
                      <a:srgbClr val="FF94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20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cs typeface="Arial"/>
                        </a:rPr>
                        <a:t>2.</a:t>
                      </a: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latin typeface="Corbel"/>
                          <a:cs typeface="Arial"/>
                        </a:rPr>
                        <a:t> </a:t>
                      </a: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cs typeface="Arial"/>
                        </a:rPr>
                        <a:t> </a:t>
                      </a:r>
                      <a:r>
                        <a:rPr lang="fi-FI" sz="2000" b="1" u="sng" baseline="0" dirty="0">
                          <a:solidFill>
                            <a:schemeClr val="bg1"/>
                          </a:solidFill>
                          <a:latin typeface="Corbel"/>
                          <a:cs typeface="Arial"/>
                        </a:rPr>
                        <a:t>vuosikurssi</a:t>
                      </a:r>
                      <a:endParaRPr lang="fi-FI" sz="2000" b="1" u="sng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</a:endParaRP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YL8 Projektinhallinta ja osuuskuntayrittäjyys II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YL9</a:t>
                      </a: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 Tuotteistaminen, palvelumuotoilu ja tuotesuunnittelu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YL10 Markkinointi ja kaupallistaminen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YL11 International Business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YL12 Yhteistyökurssi (esim. Business Camp (TAMK))</a:t>
                      </a:r>
                      <a:endParaRPr lang="fi-FI" sz="2000" b="1" dirty="0">
                        <a:solidFill>
                          <a:schemeClr val="bg1"/>
                        </a:solidFill>
                        <a:latin typeface="Corbel"/>
                      </a:endParaRPr>
                    </a:p>
                  </a:txBody>
                  <a:tcPr>
                    <a:solidFill>
                      <a:srgbClr val="FF94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cs typeface="Arial"/>
                        </a:rPr>
                        <a:t>3. </a:t>
                      </a:r>
                      <a:r>
                        <a:rPr lang="fi-FI" sz="2000" b="1" u="sng" dirty="0">
                          <a:solidFill>
                            <a:schemeClr val="bg1"/>
                          </a:solidFill>
                          <a:latin typeface="Corbel"/>
                          <a:cs typeface="Arial"/>
                        </a:rPr>
                        <a:t>vuosikurssi</a:t>
                      </a:r>
                      <a:endParaRPr lang="fi-FI" sz="20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</a:endParaRP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YL13 Projektinhallinta ja osuuskuntayrittäjyys II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YL14</a:t>
                      </a: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 Yrityksen yhteiskuntavastuu</a:t>
                      </a:r>
                    </a:p>
                    <a:p>
                      <a:pPr lvl="0" eaLnBrk="1" hangingPunct="1"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YL15 Minustako yrittäjä?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baseline="0" dirty="0">
                          <a:solidFill>
                            <a:schemeClr val="bg1"/>
                          </a:solidFill>
                          <a:latin typeface="Corbel"/>
                        </a:rPr>
                        <a:t>YL16 </a:t>
                      </a: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Corbel"/>
                        </a:rPr>
                        <a:t>Talous, raha ja yrittäjyys</a:t>
                      </a:r>
                    </a:p>
                    <a:p>
                      <a:pPr lvl="0" eaLnBrk="1" hangingPunct="1">
                        <a:defRPr/>
                      </a:pPr>
                      <a:endParaRPr lang="fi-FI" sz="2000" dirty="0">
                        <a:solidFill>
                          <a:schemeClr val="bg1"/>
                        </a:solidFill>
                        <a:latin typeface="Corbel"/>
                      </a:endParaRPr>
                    </a:p>
                    <a:p>
                      <a:endParaRPr lang="fi-FI" sz="1800" dirty="0">
                        <a:solidFill>
                          <a:schemeClr val="bg1"/>
                        </a:solidFill>
                        <a:latin typeface="Corbel"/>
                      </a:endParaRPr>
                    </a:p>
                  </a:txBody>
                  <a:tcPr>
                    <a:solidFill>
                      <a:srgbClr val="FF9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04664"/>
            <a:ext cx="2025544" cy="19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52555"/>
            <a:ext cx="2448272" cy="1730929"/>
          </a:xfrm>
        </p:spPr>
      </p:pic>
      <p:sp>
        <p:nvSpPr>
          <p:cNvPr id="5" name="Sisällön paikkamerkki 3"/>
          <p:cNvSpPr txBox="1">
            <a:spLocks/>
          </p:cNvSpPr>
          <p:nvPr/>
        </p:nvSpPr>
        <p:spPr>
          <a:xfrm>
            <a:off x="335359" y="836713"/>
            <a:ext cx="10493061" cy="55480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latin typeface="Corbel" panose="020B0503020204020204" pitchFamily="34" charset="0"/>
              </a:rPr>
              <a:t>Peer Haataja, Tampereen kauppakamari, 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Hannu Saarijärvi, Tampereen yliopisto, palvelujen ja kaupan professori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Veijo Hämäläinen, </a:t>
            </a:r>
            <a:r>
              <a:rPr lang="fi-FI" sz="2000" b="1" dirty="0" err="1">
                <a:latin typeface="Corbel" panose="020B0503020204020204" pitchFamily="34" charset="0"/>
              </a:rPr>
              <a:t>Proakatemia</a:t>
            </a:r>
            <a:r>
              <a:rPr lang="fi-FI" sz="2000" b="1" dirty="0">
                <a:latin typeface="Corbel" panose="020B0503020204020204" pitchFamily="34" charset="0"/>
              </a:rPr>
              <a:t>, johtava valmentaja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Anu Meuronen, Ylöjärven Yrittäjät ry:n puheenjohtaja, </a:t>
            </a:r>
            <a:r>
              <a:rPr lang="fi-FI" sz="2000" b="1" dirty="0" err="1">
                <a:latin typeface="Corbel" panose="020B0503020204020204" pitchFamily="34" charset="0"/>
              </a:rPr>
              <a:t>AnMin</a:t>
            </a:r>
            <a:r>
              <a:rPr lang="fi-FI" sz="2000" b="1" dirty="0">
                <a:latin typeface="Corbel" panose="020B0503020204020204" pitchFamily="34" charset="0"/>
              </a:rPr>
              <a:t> Group Oy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Timo Isolähteenmäki, Ylöjärven  Yrityspalvelu Oy,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Harri Airaksinen, BusinessTampere,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Aku Syrjä, Akun tehdas,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Timo Mäki-Ullakko, Pirkanmaan osuuskauppa,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Jani Vilpponen, Osuuspankki Tampere,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Risto Käkelä, </a:t>
            </a:r>
            <a:r>
              <a:rPr lang="fi-FI" sz="2000" b="1" dirty="0" err="1">
                <a:latin typeface="Corbel" panose="020B0503020204020204" pitchFamily="34" charset="0"/>
              </a:rPr>
              <a:t>Avant</a:t>
            </a:r>
            <a:r>
              <a:rPr lang="fi-FI" sz="2000" b="1" dirty="0">
                <a:latin typeface="Corbel" panose="020B0503020204020204" pitchFamily="34" charset="0"/>
              </a:rPr>
              <a:t> </a:t>
            </a:r>
            <a:r>
              <a:rPr lang="fi-FI" sz="2000" b="1" dirty="0" err="1">
                <a:latin typeface="Corbel" panose="020B0503020204020204" pitchFamily="34" charset="0"/>
              </a:rPr>
              <a:t>Tecno</a:t>
            </a:r>
            <a:r>
              <a:rPr lang="fi-FI" sz="2000" b="1" dirty="0">
                <a:latin typeface="Corbel" panose="020B0503020204020204" pitchFamily="34" charset="0"/>
              </a:rPr>
              <a:t> Oy, toimitusjohtaja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Tommi Peltonen, ST-koneistus Oy, myynti, yrittäjä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Henna-Riika Ruotsalainen, Toteutustoimisto </a:t>
            </a:r>
            <a:r>
              <a:rPr lang="fi-FI" sz="2000" b="1" dirty="0" err="1">
                <a:latin typeface="Corbel" panose="020B0503020204020204" pitchFamily="34" charset="0"/>
              </a:rPr>
              <a:t>Osaamo</a:t>
            </a:r>
            <a:r>
              <a:rPr lang="fi-FI" sz="2000" b="1" dirty="0">
                <a:latin typeface="Corbel" panose="020B0503020204020204" pitchFamily="34" charset="0"/>
              </a:rPr>
              <a:t> Oy, Design </a:t>
            </a:r>
            <a:r>
              <a:rPr lang="fi-FI" sz="2000" b="1" dirty="0" err="1">
                <a:latin typeface="Corbel" panose="020B0503020204020204" pitchFamily="34" charset="0"/>
              </a:rPr>
              <a:t>Strategist</a:t>
            </a:r>
            <a:r>
              <a:rPr lang="fi-FI" sz="2000" b="1" dirty="0">
                <a:latin typeface="Corbel" panose="020B0503020204020204" pitchFamily="34" charset="0"/>
              </a:rPr>
              <a:t> &amp; </a:t>
            </a:r>
            <a:r>
              <a:rPr lang="fi-FI" sz="2000" b="1" dirty="0" err="1">
                <a:latin typeface="Corbel" panose="020B0503020204020204" pitchFamily="34" charset="0"/>
              </a:rPr>
              <a:t>Partner</a:t>
            </a:r>
            <a:r>
              <a:rPr lang="fi-FI" sz="2000" b="1" dirty="0">
                <a:latin typeface="Corbel" panose="020B0503020204020204" pitchFamily="34" charset="0"/>
              </a:rPr>
              <a:t> 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Mikko Kuitunen, Vincit, ohjelmistokehitys</a:t>
            </a:r>
          </a:p>
          <a:p>
            <a:r>
              <a:rPr lang="fi-FI" sz="2000" b="1" dirty="0">
                <a:latin typeface="Corbel" panose="020B0503020204020204" pitchFamily="34" charset="0"/>
              </a:rPr>
              <a:t>Matti Ristimäki, Tieto, </a:t>
            </a:r>
            <a:r>
              <a:rPr lang="en-US" sz="2000" b="1" dirty="0">
                <a:latin typeface="Corbel" panose="020B0503020204020204" pitchFamily="34" charset="0"/>
              </a:rPr>
              <a:t>Director, Data-Driven Businesses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Johanna Tahlo, Tahlo Ventures Oy ja </a:t>
            </a:r>
            <a:r>
              <a:rPr lang="en-US" sz="2000" b="1" dirty="0" err="1">
                <a:latin typeface="Corbel" panose="020B0503020204020204" pitchFamily="34" charset="0"/>
              </a:rPr>
              <a:t>Hurja</a:t>
            </a:r>
            <a:r>
              <a:rPr lang="en-US" sz="2000" b="1" dirty="0">
                <a:latin typeface="Corbel" panose="020B0503020204020204" pitchFamily="34" charset="0"/>
              </a:rPr>
              <a:t> Media Oy, </a:t>
            </a:r>
            <a:r>
              <a:rPr lang="en-US" sz="2000" b="1" dirty="0" err="1">
                <a:latin typeface="Corbel" panose="020B0503020204020204" pitchFamily="34" charset="0"/>
              </a:rPr>
              <a:t>Yrittäjä</a:t>
            </a:r>
            <a:r>
              <a:rPr lang="en-US" sz="2000" b="1" dirty="0">
                <a:latin typeface="Corbel" panose="020B0503020204020204" pitchFamily="34" charset="0"/>
              </a:rPr>
              <a:t> / Making dreams come true </a:t>
            </a:r>
            <a:endParaRPr lang="fi-FI" sz="2000" dirty="0"/>
          </a:p>
          <a:p>
            <a:endParaRPr lang="fi-FI" sz="2000" b="1" dirty="0">
              <a:latin typeface="Corbel" panose="020B0503020204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91344" y="106224"/>
            <a:ext cx="1044116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3600" b="1">
                <a:latin typeface="Calibri"/>
                <a:cs typeface="Calibri"/>
                <a:hlinkClick r:id="rId3"/>
              </a:rPr>
              <a:t>YRITTÄJYYSLINJAN OHJAUSRYHMÄN KOKOONPANO</a:t>
            </a:r>
          </a:p>
        </p:txBody>
      </p:sp>
    </p:spTree>
    <p:extLst>
      <p:ext uri="{BB962C8B-B14F-4D97-AF65-F5344CB8AC3E}">
        <p14:creationId xmlns:p14="http://schemas.microsoft.com/office/powerpoint/2010/main" val="201628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0"/>
            <a:ext cx="2448272" cy="1730929"/>
          </a:xfrm>
        </p:spPr>
      </p:pic>
      <p:sp>
        <p:nvSpPr>
          <p:cNvPr id="6" name="Tekstiruutu 1"/>
          <p:cNvSpPr txBox="1">
            <a:spLocks noChangeArrowheads="1"/>
          </p:cNvSpPr>
          <p:nvPr/>
        </p:nvSpPr>
        <p:spPr bwMode="auto">
          <a:xfrm>
            <a:off x="767408" y="1412776"/>
            <a:ext cx="964907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sz="3200" b="1" dirty="0">
                <a:latin typeface="Corbel"/>
              </a:rPr>
              <a:t>OPISKELIJAVALINTA YRITTÄJYYSLINJALLE</a:t>
            </a:r>
          </a:p>
          <a:p>
            <a:endParaRPr lang="fi-FI" sz="32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Corbel"/>
              </a:rPr>
              <a:t>enintään 40 opiskelijaa vuosittain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Corbel"/>
              </a:rPr>
              <a:t>haetaan yhteishaussa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Corbel"/>
              </a:rPr>
              <a:t>valitaan lukuaineiden keskiarvon ja ennakkotehtävän yhteispistemäärällä (</a:t>
            </a:r>
            <a:r>
              <a:rPr lang="fi-FI" sz="3200" dirty="0" err="1">
                <a:latin typeface="Corbel"/>
              </a:rPr>
              <a:t>max</a:t>
            </a:r>
            <a:r>
              <a:rPr lang="fi-FI" sz="3200" dirty="0">
                <a:latin typeface="Corbel"/>
              </a:rPr>
              <a:t>. 20 pistettä)</a:t>
            </a:r>
            <a:endParaRPr lang="fi-FI" sz="32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Corbel"/>
              </a:rPr>
              <a:t>ennakkotehtävä keväällä 2019 oli 3 minuutin mittaisen videohakemuksen tekeminen linjalle</a:t>
            </a:r>
          </a:p>
          <a:p>
            <a:pPr eaLnBrk="1" hangingPunct="1"/>
            <a:endParaRPr lang="fi-FI" altLang="fi-FI" sz="32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fi-FI" altLang="fi-FI" sz="32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869160"/>
            <a:ext cx="2448272" cy="1730929"/>
          </a:xfrm>
        </p:spPr>
      </p:pic>
      <p:sp>
        <p:nvSpPr>
          <p:cNvPr id="7" name="Tekstiruutu 6"/>
          <p:cNvSpPr txBox="1"/>
          <p:nvPr/>
        </p:nvSpPr>
        <p:spPr>
          <a:xfrm>
            <a:off x="551384" y="272729"/>
            <a:ext cx="1044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/>
              <a:t>YHTEYSTIEDOT</a:t>
            </a:r>
          </a:p>
        </p:txBody>
      </p:sp>
      <p:sp>
        <p:nvSpPr>
          <p:cNvPr id="6" name="Sisällön paikkamerkki 1"/>
          <p:cNvSpPr txBox="1">
            <a:spLocks/>
          </p:cNvSpPr>
          <p:nvPr/>
        </p:nvSpPr>
        <p:spPr>
          <a:xfrm>
            <a:off x="695400" y="1268760"/>
            <a:ext cx="8353425" cy="525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400" b="1" dirty="0">
                <a:latin typeface="Corbel" panose="020B0503020204020204" pitchFamily="34" charset="0"/>
              </a:rPr>
              <a:t>Ylöjärven lukio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Koulutuskeskus Valo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Pallotie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33470 Ylöjärvi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altLang="fi-FI" sz="2200" dirty="0">
                <a:latin typeface="Corbel" panose="020B0503020204020204" pitchFamily="34" charset="0"/>
              </a:rPr>
            </a:br>
            <a:r>
              <a:rPr lang="fi-FI" altLang="fi-FI" sz="2200" dirty="0">
                <a:latin typeface="Corbel" panose="020B0503020204020204" pitchFamily="34" charset="0"/>
              </a:rPr>
              <a:t>Rehtori Jarkko Tuomennoro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p. 050 3721 943 / </a:t>
            </a:r>
            <a:r>
              <a:rPr lang="fi-FI" altLang="fi-FI" sz="2200" dirty="0">
                <a:latin typeface="Corbel" panose="020B0503020204020204" pitchFamily="34" charset="0"/>
                <a:hlinkClick r:id="rId3"/>
              </a:rPr>
              <a:t>jarkko.tuomennoro@ylojarvi.fi</a:t>
            </a:r>
            <a:endParaRPr lang="fi-FI" altLang="fi-FI" sz="22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altLang="fi-FI" sz="22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Apulaisrehtori Miia Bergman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p. 050 5542 848 / </a:t>
            </a:r>
            <a:r>
              <a:rPr lang="fi-FI" altLang="fi-FI" sz="2200" u="sng" dirty="0">
                <a:latin typeface="Corbel" panose="020B0503020204020204" pitchFamily="34" charset="0"/>
                <a:hlinkClick r:id="rId4"/>
              </a:rPr>
              <a:t>miia.bergman@ylojarvi.fi</a:t>
            </a:r>
            <a:endParaRPr lang="fi-FI" altLang="fi-FI" sz="2200" u="sng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altLang="fi-FI" sz="22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altLang="fi-FI" sz="2200" dirty="0">
                <a:latin typeface="Corbel" panose="020B0503020204020204" pitchFamily="34" charset="0"/>
              </a:rPr>
              <a:t>www: ylojarvenlukio.fi 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5733256"/>
            <a:ext cx="1187129" cy="44201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5015880" y="1102026"/>
            <a:ext cx="4626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94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fi-FI" sz="5400" b="1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94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ylojarvenlukio</a:t>
            </a:r>
            <a:endParaRPr lang="fi-FI" sz="5400" b="1" cap="none" spc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941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 rot="20836255">
            <a:off x="7894346" y="1746656"/>
            <a:ext cx="4035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#tiimijakso18</a:t>
            </a:r>
            <a:endParaRPr lang="fi-FI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 rot="735196">
            <a:off x="5600517" y="2779529"/>
            <a:ext cx="426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>
                <a:ln w="0"/>
                <a:solidFill>
                  <a:srgbClr val="FF94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#yrittäjyyslinja</a:t>
            </a:r>
            <a:endParaRPr lang="fi-FI" sz="5400" b="0" cap="none" spc="0">
              <a:ln w="0"/>
              <a:solidFill>
                <a:srgbClr val="FF94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49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470</Words>
  <Application>Microsoft Macintosh PowerPoint</Application>
  <PresentationFormat>Laajakuva</PresentationFormat>
  <Paragraphs>88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Batang</vt:lpstr>
      <vt:lpstr>Arial</vt:lpstr>
      <vt:lpstr>Calibri</vt:lpstr>
      <vt:lpstr>Calibri Light</vt:lpstr>
      <vt:lpstr>Corbel</vt:lpstr>
      <vt:lpstr>Trebuchet MS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Niina Ylönen</dc:creator>
  <cp:lastModifiedBy>Heikki Toivanen</cp:lastModifiedBy>
  <cp:revision>4</cp:revision>
  <dcterms:created xsi:type="dcterms:W3CDTF">2012-11-20T06:41:42Z</dcterms:created>
  <dcterms:modified xsi:type="dcterms:W3CDTF">2020-02-21T05:45:52Z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