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59" r:id="rId6"/>
    <p:sldId id="262" r:id="rId7"/>
    <p:sldId id="258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A92E-65D8-409A-9914-036D1CB0160B}" type="datetimeFigureOut">
              <a:rPr lang="fi-FI" smtClean="0"/>
              <a:t>8.5.2015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CA45D-760D-4782-A1E3-87B1790E54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8619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A92E-65D8-409A-9914-036D1CB0160B}" type="datetimeFigureOut">
              <a:rPr lang="fi-FI" smtClean="0"/>
              <a:t>8.5.2015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CA45D-760D-4782-A1E3-87B1790E54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3751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A92E-65D8-409A-9914-036D1CB0160B}" type="datetimeFigureOut">
              <a:rPr lang="fi-FI" smtClean="0"/>
              <a:t>8.5.2015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CA45D-760D-4782-A1E3-87B1790E54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3405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A92E-65D8-409A-9914-036D1CB0160B}" type="datetimeFigureOut">
              <a:rPr lang="fi-FI" smtClean="0"/>
              <a:t>8.5.2015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CA45D-760D-4782-A1E3-87B1790E54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16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A92E-65D8-409A-9914-036D1CB0160B}" type="datetimeFigureOut">
              <a:rPr lang="fi-FI" smtClean="0"/>
              <a:t>8.5.2015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CA45D-760D-4782-A1E3-87B1790E54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2769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A92E-65D8-409A-9914-036D1CB0160B}" type="datetimeFigureOut">
              <a:rPr lang="fi-FI" smtClean="0"/>
              <a:t>8.5.2015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CA45D-760D-4782-A1E3-87B1790E54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0629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A92E-65D8-409A-9914-036D1CB0160B}" type="datetimeFigureOut">
              <a:rPr lang="fi-FI" smtClean="0"/>
              <a:t>8.5.2015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CA45D-760D-4782-A1E3-87B1790E54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7682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A92E-65D8-409A-9914-036D1CB0160B}" type="datetimeFigureOut">
              <a:rPr lang="fi-FI" smtClean="0"/>
              <a:t>8.5.2015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CA45D-760D-4782-A1E3-87B1790E54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9007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A92E-65D8-409A-9914-036D1CB0160B}" type="datetimeFigureOut">
              <a:rPr lang="fi-FI" smtClean="0"/>
              <a:t>8.5.2015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CA45D-760D-4782-A1E3-87B1790E54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5389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A92E-65D8-409A-9914-036D1CB0160B}" type="datetimeFigureOut">
              <a:rPr lang="fi-FI" smtClean="0"/>
              <a:t>8.5.2015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CA45D-760D-4782-A1E3-87B1790E54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2499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0A92E-65D8-409A-9914-036D1CB0160B}" type="datetimeFigureOut">
              <a:rPr lang="fi-FI" smtClean="0"/>
              <a:t>8.5.2015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CA45D-760D-4782-A1E3-87B1790E54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3902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0A92E-65D8-409A-9914-036D1CB0160B}" type="datetimeFigureOut">
              <a:rPr lang="fi-FI" smtClean="0"/>
              <a:t>8.5.2015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CA45D-760D-4782-A1E3-87B1790E54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4915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://foto.hut.fi/opetus/350/k03/luento6/image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614" y="2614787"/>
            <a:ext cx="6231594" cy="2804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152127"/>
          </a:xfrm>
        </p:spPr>
        <p:txBody>
          <a:bodyPr/>
          <a:lstStyle/>
          <a:p>
            <a:r>
              <a:rPr lang="fi-FI" dirty="0" smtClean="0"/>
              <a:t>VALO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50652" y="1340768"/>
            <a:ext cx="6400800" cy="1224136"/>
          </a:xfrm>
        </p:spPr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Sähkömagneettista aaltoliikettä</a:t>
            </a:r>
          </a:p>
          <a:p>
            <a:r>
              <a:rPr lang="fi-FI" dirty="0">
                <a:solidFill>
                  <a:schemeClr val="tx1"/>
                </a:solidFill>
              </a:rPr>
              <a:t>c</a:t>
            </a:r>
            <a:r>
              <a:rPr lang="fi-FI" dirty="0" smtClean="0">
                <a:solidFill>
                  <a:schemeClr val="tx1"/>
                </a:solidFill>
              </a:rPr>
              <a:t> = 299 792 458 m/s</a:t>
            </a:r>
            <a:endParaRPr lang="fi-FI" dirty="0">
              <a:solidFill>
                <a:schemeClr val="tx1"/>
              </a:solidFill>
            </a:endParaRPr>
          </a:p>
        </p:txBody>
      </p:sp>
      <p:pic>
        <p:nvPicPr>
          <p:cNvPr id="1027" name="Picture 3" descr="spektr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5157192"/>
            <a:ext cx="36195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086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fi-FI" dirty="0" smtClean="0"/>
              <a:t>Valon voimakkuus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7427168" cy="51174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dirty="0" smtClean="0"/>
              <a:t>Valolähteen voimakkuus, </a:t>
            </a:r>
            <a:r>
              <a:rPr lang="fi-FI" sz="2000" b="1" dirty="0" smtClean="0"/>
              <a:t>valovirta</a:t>
            </a:r>
            <a:r>
              <a:rPr lang="fi-FI" sz="2000" dirty="0" smtClean="0"/>
              <a:t> </a:t>
            </a:r>
            <a:r>
              <a:rPr lang="el-GR" sz="2000" dirty="0" smtClean="0"/>
              <a:t>Φ</a:t>
            </a:r>
            <a:r>
              <a:rPr lang="fi-FI" sz="2000" dirty="0" smtClean="0"/>
              <a:t> (</a:t>
            </a:r>
            <a:r>
              <a:rPr lang="fi-FI" sz="2000" dirty="0" err="1" smtClean="0"/>
              <a:t>fii</a:t>
            </a:r>
            <a:r>
              <a:rPr lang="fi-FI" sz="2000" dirty="0" smtClean="0"/>
              <a:t>), yksikkö lumen (1 lm)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tutki lamppuja ostaessasi!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r>
              <a:rPr lang="fi-FI" sz="2000" dirty="0" smtClean="0"/>
              <a:t>Pinnan </a:t>
            </a:r>
            <a:r>
              <a:rPr lang="fi-FI" sz="2000" b="1" dirty="0" smtClean="0"/>
              <a:t>valaistusvoimakkuus</a:t>
            </a:r>
            <a:r>
              <a:rPr lang="fi-FI" sz="2000" dirty="0" smtClean="0"/>
              <a:t> E  = </a:t>
            </a:r>
            <a:r>
              <a:rPr lang="el-GR" sz="2000" dirty="0" smtClean="0"/>
              <a:t>Φ </a:t>
            </a:r>
            <a:r>
              <a:rPr lang="fi-FI" sz="2000" dirty="0" smtClean="0"/>
              <a:t>/A , yksikkö luksi (1 lx = 1 lm/m</a:t>
            </a:r>
            <a:r>
              <a:rPr lang="fi-FI" sz="2000" baseline="30000" dirty="0" smtClean="0"/>
              <a:t>2</a:t>
            </a:r>
            <a:r>
              <a:rPr lang="fi-FI" sz="2000" dirty="0" smtClean="0"/>
              <a:t>)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E kääntäen verrannollinen etäisyyden neliöön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r>
              <a:rPr lang="fi-FI" sz="2000" b="1" dirty="0" smtClean="0"/>
              <a:t>Valovoima</a:t>
            </a:r>
            <a:r>
              <a:rPr lang="fi-FI" sz="2000" dirty="0" smtClean="0"/>
              <a:t>, yksikkö </a:t>
            </a:r>
            <a:r>
              <a:rPr lang="fi-FI" sz="2000" dirty="0" err="1" smtClean="0"/>
              <a:t>candela</a:t>
            </a:r>
            <a:r>
              <a:rPr lang="fi-FI" sz="2000" dirty="0" smtClean="0"/>
              <a:t> (1 cd)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39891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Heijastuminen, taittuminen, kokonaisheijastuminen</a:t>
            </a:r>
            <a:endParaRPr lang="fi-FI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75" y="1340768"/>
            <a:ext cx="2943225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76" y="3576954"/>
            <a:ext cx="3240360" cy="274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iruutu 3"/>
              <p:cNvSpPr txBox="1"/>
              <p:nvPr/>
            </p:nvSpPr>
            <p:spPr>
              <a:xfrm>
                <a:off x="3616519" y="1556792"/>
                <a:ext cx="2035599" cy="48129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b="1" dirty="0" smtClean="0"/>
                  <a:t>Heijastuslaki</a:t>
                </a:r>
                <a:r>
                  <a:rPr lang="fi-FI" dirty="0" smtClean="0"/>
                  <a:t>:</a:t>
                </a:r>
              </a:p>
              <a:p>
                <a:endParaRPr lang="fi-FI" dirty="0" smtClean="0"/>
              </a:p>
              <a:p>
                <a:r>
                  <a:rPr lang="fi-FI" dirty="0" smtClean="0"/>
                  <a:t>         </a:t>
                </a:r>
                <a:r>
                  <a:rPr lang="el-GR" dirty="0" smtClean="0"/>
                  <a:t>α</a:t>
                </a:r>
                <a:r>
                  <a:rPr lang="fi-FI" dirty="0" smtClean="0"/>
                  <a:t> = </a:t>
                </a:r>
                <a:r>
                  <a:rPr lang="el-GR" dirty="0" smtClean="0"/>
                  <a:t>β</a:t>
                </a:r>
                <a:endParaRPr lang="fi-FI" dirty="0"/>
              </a:p>
              <a:p>
                <a:endParaRPr lang="fi-FI" dirty="0" smtClean="0"/>
              </a:p>
              <a:p>
                <a:r>
                  <a:rPr lang="fi-FI" b="1" dirty="0" smtClean="0"/>
                  <a:t>Taittumislaki</a:t>
                </a:r>
                <a:r>
                  <a:rPr lang="fi-FI" dirty="0" smtClean="0"/>
                  <a:t>:</a:t>
                </a:r>
              </a:p>
              <a:p>
                <a:endParaRPr lang="fi-FI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/>
                          </a:rPr>
                          <m:t>𝑠𝑖𝑛</m:t>
                        </m:r>
                        <m:sSub>
                          <m:sSubPr>
                            <m:ctrlPr>
                              <a:rPr lang="fi-FI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b="0" i="1" smtClean="0">
                                <a:latin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fi-FI" b="0" i="1" smtClean="0">
                            <a:latin typeface="Cambria Math"/>
                          </a:rPr>
                          <m:t>𝑠𝑖𝑛</m:t>
                        </m:r>
                        <m:sSub>
                          <m:sSubPr>
                            <m:ctrlPr>
                              <a:rPr lang="fi-FI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b="0" i="1" smtClean="0">
                                <a:latin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fi-FI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fi-FI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fi-FI" dirty="0" smtClean="0"/>
                  <a:t> n</a:t>
                </a:r>
                <a:r>
                  <a:rPr lang="fi-FI" baseline="-25000" dirty="0" smtClean="0"/>
                  <a:t>12</a:t>
                </a:r>
              </a:p>
              <a:p>
                <a:endParaRPr lang="fi-FI" dirty="0" smtClean="0"/>
              </a:p>
              <a:p>
                <a:r>
                  <a:rPr lang="fi-FI" dirty="0"/>
                  <a:t>n</a:t>
                </a:r>
                <a:r>
                  <a:rPr lang="fi-FI" baseline="-25000" dirty="0" smtClean="0"/>
                  <a:t>12</a:t>
                </a:r>
                <a:r>
                  <a:rPr lang="fi-FI" dirty="0" smtClean="0"/>
                  <a:t> = rajapinnan </a:t>
                </a:r>
                <a:r>
                  <a:rPr lang="fi-FI" b="1" dirty="0" smtClean="0"/>
                  <a:t>taitesuhde</a:t>
                </a:r>
              </a:p>
              <a:p>
                <a:endParaRPr lang="fi-FI" dirty="0" smtClean="0"/>
              </a:p>
              <a:p>
                <a:r>
                  <a:rPr lang="fi-FI" dirty="0" smtClean="0"/>
                  <a:t>Aineen </a:t>
                </a:r>
                <a:r>
                  <a:rPr lang="fi-FI" b="1" dirty="0" smtClean="0"/>
                  <a:t>taitekerroin</a:t>
                </a:r>
                <a:r>
                  <a:rPr lang="fi-FI" dirty="0" smtClean="0"/>
                  <a:t>:</a:t>
                </a:r>
              </a:p>
              <a:p>
                <a:endParaRPr lang="fi-FI" dirty="0" smtClean="0"/>
              </a:p>
              <a:p>
                <a:r>
                  <a:rPr lang="fi-FI" dirty="0" smtClean="0"/>
                  <a:t>        n</a:t>
                </a:r>
                <a:r>
                  <a:rPr lang="fi-FI" baseline="-25000" dirty="0" smtClean="0"/>
                  <a:t>aine</a:t>
                </a:r>
                <a:r>
                  <a:rPr lang="fi-FI" dirty="0" smtClean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sSub>
                          <m:sSubPr>
                            <m:ctrlPr>
                              <a:rPr lang="fi-FI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/>
                              </a:rPr>
                              <m:t>𝑎𝑖𝑛𝑒</m:t>
                            </m:r>
                          </m:sub>
                        </m:sSub>
                      </m:den>
                    </m:f>
                  </m:oMath>
                </a14:m>
                <a:endParaRPr lang="fi-FI" dirty="0"/>
              </a:p>
              <a:p>
                <a:endParaRPr lang="fi-FI" dirty="0"/>
              </a:p>
            </p:txBody>
          </p:sp>
        </mc:Choice>
        <mc:Fallback xmlns="">
          <p:sp>
            <p:nvSpPr>
              <p:cNvPr id="4" name="Tekstiruut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6519" y="1556792"/>
                <a:ext cx="2035599" cy="4812921"/>
              </a:xfrm>
              <a:prstGeom prst="rect">
                <a:avLst/>
              </a:prstGeom>
              <a:blipFill rotWithShape="1">
                <a:blip r:embed="rId4"/>
                <a:stretch>
                  <a:fillRect l="-2395" t="-633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kstiruutu 7"/>
          <p:cNvSpPr txBox="1"/>
          <p:nvPr/>
        </p:nvSpPr>
        <p:spPr>
          <a:xfrm>
            <a:off x="6070550" y="3611489"/>
            <a:ext cx="203559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TAI: </a:t>
            </a:r>
            <a:r>
              <a:rPr lang="fi-FI" dirty="0" err="1" smtClean="0"/>
              <a:t>Snellin</a:t>
            </a:r>
            <a:r>
              <a:rPr lang="fi-FI" dirty="0" smtClean="0"/>
              <a:t> laki:</a:t>
            </a:r>
          </a:p>
          <a:p>
            <a:endParaRPr lang="fi-FI" dirty="0" smtClean="0"/>
          </a:p>
          <a:p>
            <a:r>
              <a:rPr lang="fi-FI" dirty="0"/>
              <a:t>n</a:t>
            </a:r>
            <a:r>
              <a:rPr lang="fi-FI" baseline="-25000" dirty="0" smtClean="0"/>
              <a:t>1</a:t>
            </a:r>
            <a:r>
              <a:rPr lang="fi-FI" dirty="0" smtClean="0"/>
              <a:t> </a:t>
            </a:r>
            <a:r>
              <a:rPr lang="fi-FI" dirty="0" err="1" smtClean="0"/>
              <a:t>sin</a:t>
            </a:r>
            <a:r>
              <a:rPr lang="fi-FI" dirty="0" smtClean="0"/>
              <a:t> </a:t>
            </a:r>
            <a:r>
              <a:rPr lang="el-GR" dirty="0" smtClean="0"/>
              <a:t>α</a:t>
            </a:r>
            <a:r>
              <a:rPr lang="fi-FI" baseline="-25000" dirty="0" smtClean="0"/>
              <a:t>1</a:t>
            </a:r>
            <a:r>
              <a:rPr lang="fi-FI" dirty="0" smtClean="0"/>
              <a:t> = n</a:t>
            </a:r>
            <a:r>
              <a:rPr lang="fi-FI" baseline="-25000" dirty="0" smtClean="0"/>
              <a:t>2</a:t>
            </a:r>
            <a:r>
              <a:rPr lang="fi-FI" dirty="0" smtClean="0"/>
              <a:t> </a:t>
            </a:r>
            <a:r>
              <a:rPr lang="fi-FI" dirty="0" err="1" smtClean="0"/>
              <a:t>sin</a:t>
            </a:r>
            <a:r>
              <a:rPr lang="el-GR" dirty="0"/>
              <a:t> </a:t>
            </a:r>
            <a:r>
              <a:rPr lang="el-GR" dirty="0" smtClean="0"/>
              <a:t>α</a:t>
            </a:r>
            <a:r>
              <a:rPr lang="fi-FI" baseline="-25000" dirty="0" smtClean="0"/>
              <a:t>2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281331" y="1268760"/>
            <a:ext cx="1676872" cy="1440160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434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293096"/>
            <a:ext cx="2687389" cy="11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/>
          </a:bodyPr>
          <a:lstStyle/>
          <a:p>
            <a:r>
              <a:rPr lang="fi-FI" dirty="0" smtClean="0"/>
              <a:t>Kokonaisheijastuminen</a:t>
            </a:r>
            <a:endParaRPr lang="fi-FI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92696"/>
            <a:ext cx="3497585" cy="3022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Sisällön paikkamerkki 3"/>
              <p:cNvSpPr>
                <a:spLocks noGrp="1"/>
              </p:cNvSpPr>
              <p:nvPr>
                <p:ph idx="1"/>
              </p:nvPr>
            </p:nvSpPr>
            <p:spPr>
              <a:xfrm>
                <a:off x="539552" y="3556100"/>
                <a:ext cx="8078427" cy="3218136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fi-FI" sz="1800" dirty="0" smtClean="0"/>
                  <a:t>Kun valo tulee optisesti tiheämmästä aiheesta optisesti harvempaan</a:t>
                </a:r>
              </a:p>
              <a:p>
                <a:r>
                  <a:rPr lang="fi-FI" sz="1800" dirty="0" smtClean="0"/>
                  <a:t>Taittumislaki: </a:t>
                </a:r>
                <a:r>
                  <a:rPr lang="fi-FI" sz="1800" dirty="0"/>
                  <a:t>n</a:t>
                </a:r>
                <a:r>
                  <a:rPr lang="fi-FI" sz="1800" baseline="-25000" dirty="0"/>
                  <a:t>1</a:t>
                </a:r>
                <a:r>
                  <a:rPr lang="fi-FI" sz="1800" dirty="0"/>
                  <a:t> </a:t>
                </a:r>
                <a:r>
                  <a:rPr lang="fi-FI" sz="1800" dirty="0" err="1"/>
                  <a:t>sin</a:t>
                </a:r>
                <a:r>
                  <a:rPr lang="fi-FI" sz="1800" dirty="0"/>
                  <a:t> </a:t>
                </a:r>
                <a:r>
                  <a:rPr lang="el-GR" sz="1800" dirty="0"/>
                  <a:t>α</a:t>
                </a:r>
                <a:r>
                  <a:rPr lang="fi-FI" sz="1800" baseline="-25000" dirty="0"/>
                  <a:t>1</a:t>
                </a:r>
                <a:r>
                  <a:rPr lang="fi-FI" sz="1800" dirty="0"/>
                  <a:t> = n</a:t>
                </a:r>
                <a:r>
                  <a:rPr lang="fi-FI" sz="1800" baseline="-25000" dirty="0"/>
                  <a:t>2</a:t>
                </a:r>
                <a:r>
                  <a:rPr lang="fi-FI" sz="1800" dirty="0"/>
                  <a:t> </a:t>
                </a:r>
                <a:r>
                  <a:rPr lang="fi-FI" sz="1800" dirty="0" err="1"/>
                  <a:t>sin</a:t>
                </a:r>
                <a:r>
                  <a:rPr lang="el-GR" sz="1800" dirty="0"/>
                  <a:t> α</a:t>
                </a:r>
                <a:r>
                  <a:rPr lang="fi-FI" sz="1800" baseline="-25000" dirty="0" smtClean="0"/>
                  <a:t>2 . </a:t>
                </a:r>
                <a:r>
                  <a:rPr lang="fi-FI" sz="1800" dirty="0" smtClean="0"/>
                  <a:t>Kun  taitekulma </a:t>
                </a:r>
                <a:r>
                  <a:rPr lang="el-GR" sz="1800" dirty="0"/>
                  <a:t>α</a:t>
                </a:r>
                <a:r>
                  <a:rPr lang="fi-FI" sz="1800" baseline="-25000" dirty="0"/>
                  <a:t>2 </a:t>
                </a:r>
                <a:r>
                  <a:rPr lang="fi-FI" sz="1800" dirty="0" smtClean="0"/>
                  <a:t>on 90</a:t>
                </a:r>
                <a:r>
                  <a:rPr lang="fi-FI" sz="1800" baseline="30000" dirty="0" smtClean="0"/>
                  <a:t>o</a:t>
                </a:r>
                <a:r>
                  <a:rPr lang="fi-FI" sz="1800" dirty="0" smtClean="0"/>
                  <a:t>, </a:t>
                </a:r>
                <a:r>
                  <a:rPr lang="fi-FI" sz="1800" dirty="0" err="1"/>
                  <a:t>sin</a:t>
                </a:r>
                <a:r>
                  <a:rPr lang="el-GR" sz="1800" dirty="0"/>
                  <a:t> α</a:t>
                </a:r>
                <a:r>
                  <a:rPr lang="fi-FI" sz="1800" baseline="-25000" dirty="0"/>
                  <a:t>2 </a:t>
                </a:r>
                <a:r>
                  <a:rPr lang="fi-FI" sz="1800" dirty="0" smtClean="0"/>
                  <a:t>= 1 ja tulokulma = kokonaisheijastumisen rajakulma </a:t>
                </a:r>
                <a:r>
                  <a:rPr lang="el-GR" sz="1800" dirty="0"/>
                  <a:t>α</a:t>
                </a:r>
                <a:r>
                  <a:rPr lang="fi-FI" sz="1800" baseline="-25000" dirty="0"/>
                  <a:t>r</a:t>
                </a:r>
                <a:r>
                  <a:rPr lang="fi-FI" sz="1800" dirty="0" smtClean="0"/>
                  <a:t> :</a:t>
                </a:r>
              </a:p>
              <a:p>
                <a:pPr marL="0" indent="0">
                  <a:buNone/>
                </a:pPr>
                <a:r>
                  <a:rPr lang="fi-FI" sz="1800" dirty="0" smtClean="0"/>
                  <a:t>		</a:t>
                </a:r>
                <a:r>
                  <a:rPr lang="fi-FI" sz="1800" dirty="0" err="1" smtClean="0"/>
                  <a:t>sin</a:t>
                </a:r>
                <a:r>
                  <a:rPr lang="fi-FI" sz="1800" dirty="0" smtClean="0"/>
                  <a:t> </a:t>
                </a:r>
                <a:r>
                  <a:rPr lang="el-GR" sz="1800" dirty="0" smtClean="0"/>
                  <a:t>α</a:t>
                </a:r>
                <a:r>
                  <a:rPr lang="fi-FI" sz="1800" baseline="-25000" dirty="0" smtClean="0"/>
                  <a:t>r</a:t>
                </a:r>
                <a:r>
                  <a:rPr lang="fi-FI" sz="1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sz="18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sz="1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i-FI" sz="1800" b="0" i="1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fi-FI" sz="1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sz="1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i-FI" sz="1800" b="0" i="1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fi-FI" sz="1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fi-FI" sz="1800" dirty="0" smtClean="0"/>
                  <a:t> </a:t>
                </a:r>
              </a:p>
              <a:p>
                <a:r>
                  <a:rPr lang="fi-FI" sz="1800" dirty="0" smtClean="0"/>
                  <a:t>Sovellus: valokuitu</a:t>
                </a:r>
              </a:p>
              <a:p>
                <a:pPr lvl="1"/>
                <a:r>
                  <a:rPr lang="fi-FI" sz="1600" dirty="0" smtClean="0"/>
                  <a:t>Kuidun ydin kvartsilasia (n = 1,45)</a:t>
                </a:r>
              </a:p>
              <a:p>
                <a:pPr lvl="1"/>
                <a:r>
                  <a:rPr lang="fi-FI" sz="1600" dirty="0" smtClean="0"/>
                  <a:t>Kuidun vaippa optisesti harvempaa materiaalia</a:t>
                </a:r>
              </a:p>
              <a:p>
                <a:pPr lvl="1"/>
                <a:r>
                  <a:rPr lang="fi-FI" sz="1600" dirty="0" smtClean="0"/>
                  <a:t>Tiedonsiirto: infrapunavaloa</a:t>
                </a:r>
              </a:p>
              <a:p>
                <a:r>
                  <a:rPr lang="fi-FI" sz="2000" dirty="0" smtClean="0"/>
                  <a:t>Muita ilmiöitä:</a:t>
                </a:r>
              </a:p>
              <a:p>
                <a:pPr lvl="1"/>
                <a:r>
                  <a:rPr lang="fi-FI" sz="1600" dirty="0" smtClean="0"/>
                  <a:t>Kangastus, prisma optisissa laitteissa, ääni veden pinnassa…</a:t>
                </a:r>
              </a:p>
            </p:txBody>
          </p:sp>
        </mc:Choice>
        <mc:Fallback xmlns="">
          <p:sp>
            <p:nvSpPr>
              <p:cNvPr id="4" name="Sisällön paikkamerkki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2" y="3556100"/>
                <a:ext cx="8078427" cy="3218136"/>
              </a:xfrm>
              <a:blipFill rotWithShape="1">
                <a:blip r:embed="rId4"/>
                <a:stretch>
                  <a:fillRect l="-679" t="-170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297" y="1447914"/>
            <a:ext cx="2579581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697" y="5301208"/>
            <a:ext cx="16764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902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Dispersio = hajaantuminen väreiksi</a:t>
            </a:r>
            <a:endParaRPr lang="fi-FI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908720"/>
            <a:ext cx="5010894" cy="4593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80728"/>
            <a:ext cx="2144894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isällön paikkamerkki 2"/>
          <p:cNvSpPr txBox="1">
            <a:spLocks/>
          </p:cNvSpPr>
          <p:nvPr/>
        </p:nvSpPr>
        <p:spPr>
          <a:xfrm>
            <a:off x="457200" y="3573016"/>
            <a:ext cx="4330824" cy="3144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i-FI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fi-FI" sz="2000" dirty="0"/>
          </a:p>
        </p:txBody>
      </p:sp>
      <p:sp>
        <p:nvSpPr>
          <p:cNvPr id="10" name="Sisällön paikkamerkki 2"/>
          <p:cNvSpPr txBox="1">
            <a:spLocks/>
          </p:cNvSpPr>
          <p:nvPr/>
        </p:nvSpPr>
        <p:spPr>
          <a:xfrm>
            <a:off x="451265" y="4253770"/>
            <a:ext cx="3816424" cy="24965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sz="2000" dirty="0" smtClean="0"/>
              <a:t>Valkoinen valo koostuu eri aallonpituuksista, jotka ihminen aistii eri väreinä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i-FI" sz="20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2000" dirty="0" smtClean="0"/>
              <a:t>Pisin aallonpituus (punainen) taittuu rajapinnoilla voimakkaimmin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i-FI" sz="20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2000" dirty="0" smtClean="0"/>
              <a:t>=&gt; Värit erottuvat toisistaan esim. prismassa (kaksi taittavaa pintaa)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i-FI" sz="2000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33" y="2719604"/>
            <a:ext cx="2205444" cy="1285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73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537"/>
          </a:xfrm>
        </p:spPr>
        <p:txBody>
          <a:bodyPr>
            <a:normAutofit fontScale="90000"/>
          </a:bodyPr>
          <a:lstStyle/>
          <a:p>
            <a:r>
              <a:rPr lang="fi-FI" smtClean="0"/>
              <a:t>Spektrejä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869160"/>
            <a:ext cx="8229600" cy="1257003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620" y="910175"/>
            <a:ext cx="7359772" cy="59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3628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1587"/>
            <a:ext cx="8229600" cy="681109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Värien muodostuminen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4365105"/>
            <a:ext cx="4824536" cy="23042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600" dirty="0" smtClean="0"/>
              <a:t>Yhdistävä (</a:t>
            </a:r>
            <a:r>
              <a:rPr lang="fi-FI" sz="1600" dirty="0" err="1" smtClean="0"/>
              <a:t>additiivinen</a:t>
            </a:r>
            <a:r>
              <a:rPr lang="fi-FI" sz="1600" dirty="0" smtClean="0"/>
              <a:t>)</a:t>
            </a:r>
          </a:p>
          <a:p>
            <a:pPr marL="457200" lvl="1" indent="0">
              <a:buNone/>
            </a:pPr>
            <a:r>
              <a:rPr lang="fi-FI" sz="1600" dirty="0" smtClean="0"/>
              <a:t>Eri värisiä valoja =&gt; ihminen aistii yhteisvaikutuksena yhden värin (tappisolut)</a:t>
            </a:r>
          </a:p>
          <a:p>
            <a:pPr marL="457200" lvl="1" indent="0">
              <a:buNone/>
            </a:pPr>
            <a:r>
              <a:rPr lang="fi-FI" sz="1600" dirty="0" smtClean="0"/>
              <a:t>Esim. tietokoneen/kännykän/TV:n näyttö:</a:t>
            </a:r>
          </a:p>
          <a:p>
            <a:pPr marL="914400" lvl="2" indent="0">
              <a:buNone/>
            </a:pPr>
            <a:r>
              <a:rPr lang="fi-FI" sz="1600" dirty="0" smtClean="0"/>
              <a:t>Vain kolme pääväriä: punainen, vihreä, sininen (RGB)</a:t>
            </a:r>
          </a:p>
          <a:p>
            <a:pPr lvl="2"/>
            <a:endParaRPr lang="fi-FI" sz="2000" dirty="0" smtClean="0"/>
          </a:p>
        </p:txBody>
      </p:sp>
      <p:pic>
        <p:nvPicPr>
          <p:cNvPr id="3074" name="Picture 2" descr="http://www.peterverdone.com/wp-content/uploads/2011/12/RGBvCMY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652063"/>
            <a:ext cx="6586125" cy="3645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isällön paikkamerkki 2"/>
          <p:cNvSpPr txBox="1">
            <a:spLocks/>
          </p:cNvSpPr>
          <p:nvPr/>
        </p:nvSpPr>
        <p:spPr>
          <a:xfrm>
            <a:off x="4696710" y="4414333"/>
            <a:ext cx="4447290" cy="2327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600" dirty="0" smtClean="0"/>
              <a:t>Vähentävä (</a:t>
            </a:r>
            <a:r>
              <a:rPr lang="fi-FI" sz="1600" dirty="0" err="1" smtClean="0"/>
              <a:t>subtraktiivinen</a:t>
            </a:r>
            <a:r>
              <a:rPr lang="fi-FI" sz="1600" dirty="0" smtClean="0"/>
              <a:t>)</a:t>
            </a:r>
          </a:p>
          <a:p>
            <a:pPr lvl="1"/>
            <a:r>
              <a:rPr lang="fi-FI" sz="1600" dirty="0" smtClean="0"/>
              <a:t>Erilaiset väriaineet absorboivat tiettyjä aallonpituuksia, jäljelle jää loput aallonpituudet (= värit)</a:t>
            </a:r>
          </a:p>
          <a:p>
            <a:pPr lvl="1"/>
            <a:r>
              <a:rPr lang="fi-FI" sz="1600" dirty="0" smtClean="0"/>
              <a:t>Lisää väriaineita =&gt; yhä vähemmän heijastuvia aallonpituuksia</a:t>
            </a:r>
          </a:p>
          <a:p>
            <a:pPr lvl="1"/>
            <a:r>
              <a:rPr lang="fi-FI" sz="1600" dirty="0" smtClean="0"/>
              <a:t>Esim. vesivärit, painovärit (CMYK), …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18358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</Words>
  <Application>Microsoft Office PowerPoint</Application>
  <PresentationFormat>Näytössä katseltava diaesitys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VALO</vt:lpstr>
      <vt:lpstr>Valon voimakkuus</vt:lpstr>
      <vt:lpstr>Heijastuminen, taittuminen, kokonaisheijastuminen</vt:lpstr>
      <vt:lpstr>Kokonaisheijastuminen</vt:lpstr>
      <vt:lpstr>Dispersio = hajaantuminen väreiksi</vt:lpstr>
      <vt:lpstr>Spektrejä</vt:lpstr>
      <vt:lpstr>Värien muodostuminen</vt:lpstr>
    </vt:vector>
  </TitlesOfParts>
  <Company>JAO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VALO</dc:title>
  <dc:creator>Mäkinen Sakari</dc:creator>
  <cp:lastModifiedBy>Mäkinen Sakari</cp:lastModifiedBy>
  <cp:revision>19</cp:revision>
  <dcterms:created xsi:type="dcterms:W3CDTF">2015-05-07T06:31:17Z</dcterms:created>
  <dcterms:modified xsi:type="dcterms:W3CDTF">2015-05-08T05:15:24Z</dcterms:modified>
</cp:coreProperties>
</file>