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3" r:id="rId5"/>
    <p:sldId id="271" r:id="rId6"/>
    <p:sldId id="27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99"/>
    <a:srgbClr val="D6EC02"/>
    <a:srgbClr val="F58E55"/>
    <a:srgbClr val="000000"/>
    <a:srgbClr val="040000"/>
    <a:srgbClr val="00003C"/>
    <a:srgbClr val="00003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90929"/>
  </p:normalViewPr>
  <p:slideViewPr>
    <p:cSldViewPr>
      <p:cViewPr varScale="1">
        <p:scale>
          <a:sx n="73" d="100"/>
          <a:sy n="73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F3242-047A-471E-8101-CB0BD2441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63FEF-34DC-42F0-B3CB-107F7B75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91300" y="609600"/>
            <a:ext cx="2019300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905500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6B2BD-F9D7-4A55-B575-A2F1667DC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33ED-57FC-4D60-A017-DCE205131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93FE4-83D2-4167-B5D5-D16B9093E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3FAA6-5B54-4E3F-BD24-B70F0A666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DD6A9-54FF-474A-9783-2D5BA170F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F91A4-1187-4370-9299-13CF2B7FD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AA547-B08C-4894-AF72-C505BA5A8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0A9A2-10E8-4180-A26E-10B4E3FBA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CDCCE-4519-458F-BE6A-A6494F80E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8001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56E43E-C3B3-4147-8AAE-C734DFD91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CAC Futura Casual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4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40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6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3200">
          <a:solidFill>
            <a:schemeClr val="bg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ctrTitle"/>
          </p:nvPr>
        </p:nvSpPr>
        <p:spPr>
          <a:xfrm>
            <a:off x="539750" y="1341438"/>
            <a:ext cx="8064500" cy="1470025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TE 1</a:t>
            </a:r>
            <a:br>
              <a:rPr lang="fi-FI" dirty="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r>
              <a:rPr lang="fi-FI" dirty="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TERVEYDEN PERUSTEET</a:t>
            </a:r>
            <a:r>
              <a:rPr lang="fi-FI" dirty="0" smtClean="0">
                <a:latin typeface="Lucida Console" pitchFamily="49" charset="0"/>
                <a:ea typeface="MV Boli" pitchFamily="2" charset="0"/>
                <a:cs typeface="MV Boli" pitchFamily="2" charset="0"/>
              </a:rPr>
              <a:t/>
            </a:r>
            <a:br>
              <a:rPr lang="fi-FI" dirty="0" smtClean="0">
                <a:latin typeface="Lucida Console" pitchFamily="49" charset="0"/>
                <a:ea typeface="MV Boli" pitchFamily="2" charset="0"/>
                <a:cs typeface="MV Boli" pitchFamily="2" charset="0"/>
              </a:rPr>
            </a:br>
            <a:endParaRPr lang="fi-FI" dirty="0" smtClean="0">
              <a:latin typeface="Lucida Console" pitchFamily="49" charset="0"/>
              <a:ea typeface="MV Boli" pitchFamily="2" charset="0"/>
              <a:cs typeface="MV Boli" pitchFamily="2" charset="0"/>
            </a:endParaRPr>
          </a:p>
        </p:txBody>
      </p:sp>
      <p:sp>
        <p:nvSpPr>
          <p:cNvPr id="2051" name="Alaotsikko 2"/>
          <p:cNvSpPr>
            <a:spLocks noGrp="1"/>
          </p:cNvSpPr>
          <p:nvPr>
            <p:ph type="subTitle" idx="1"/>
          </p:nvPr>
        </p:nvSpPr>
        <p:spPr>
          <a:xfrm>
            <a:off x="2627313" y="3357563"/>
            <a:ext cx="4679950" cy="2835275"/>
          </a:xfrm>
        </p:spPr>
        <p:txBody>
          <a:bodyPr/>
          <a:lstStyle/>
          <a:p>
            <a:pPr algn="l" eaLnBrk="1" hangingPunct="1"/>
            <a:r>
              <a:rPr lang="fi-FI" sz="2000" dirty="0" smtClean="0">
                <a:latin typeface="MV Boli" pitchFamily="2" charset="0"/>
                <a:ea typeface="MV Boli" pitchFamily="2" charset="0"/>
                <a:cs typeface="MV Boli" pitchFamily="2" charset="0"/>
              </a:rPr>
              <a:t>Simon lukio</a:t>
            </a:r>
          </a:p>
          <a:p>
            <a:pPr algn="l" eaLnBrk="1" hangingPunct="1"/>
            <a:r>
              <a:rPr lang="fi-FI" sz="2000" dirty="0" smtClean="0">
                <a:latin typeface="MV Boli" pitchFamily="2" charset="0"/>
                <a:ea typeface="MV Boli" pitchFamily="2" charset="0"/>
                <a:cs typeface="MV Boli" pitchFamily="2" charset="0"/>
              </a:rPr>
              <a:t>Jakso 3</a:t>
            </a:r>
          </a:p>
          <a:p>
            <a:pPr algn="l" eaLnBrk="1" hangingPunct="1"/>
            <a:endParaRPr lang="fi-FI" sz="2000" dirty="0" smtClean="0">
              <a:latin typeface="MV Boli" pitchFamily="2" charset="0"/>
              <a:ea typeface="MV Boli" pitchFamily="2" charset="0"/>
              <a:cs typeface="MV Boli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2005" name="Group 277"/>
          <p:cNvGraphicFramePr>
            <a:graphicFrameLocks noGrp="1"/>
          </p:cNvGraphicFramePr>
          <p:nvPr>
            <p:ph sz="half" idx="1"/>
          </p:nvPr>
        </p:nvGraphicFramePr>
        <p:xfrm>
          <a:off x="107950" y="115888"/>
          <a:ext cx="8712522" cy="6253927"/>
        </p:xfrm>
        <a:graphic>
          <a:graphicData uri="http://schemas.openxmlformats.org/drawingml/2006/table">
            <a:tbl>
              <a:tblPr/>
              <a:tblGrid>
                <a:gridCol w="718928"/>
                <a:gridCol w="6168486"/>
                <a:gridCol w="1825108"/>
              </a:tblGrid>
              <a:tr h="33612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tunti</a:t>
                      </a:r>
                      <a:endParaRPr kumimoji="0" lang="fi-FI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aihe</a:t>
                      </a:r>
                      <a:endParaRPr kumimoji="0" lang="fi-FI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SIVUNRO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020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Mit</a:t>
                      </a: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/>
                          <a:cs typeface="Arial" charset="0"/>
                        </a:rPr>
                        <a:t>ä</a:t>
                      </a: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on terveys?        </a:t>
                      </a: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Terveystietoa ja terveysviestintää</a:t>
                      </a: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</a:t>
                      </a: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Terveyden eriarvoisuus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Terveysviestintä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Ruoka ja terveys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fi-F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Liikunta</a:t>
                      </a:r>
                      <a:endParaRPr lang="fi-FI" sz="1200" dirty="0"/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Uni ja lepo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Mielenterveys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Ihmissuhteet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Seksuaaliterveys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Seksuaaliterveys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Kansantaudit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Kansantaudit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05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kansantaudit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20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kansantaudit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52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Tartuntataudit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52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Tapaturmat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52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17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Ensiapu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52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18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omic Sans MS" pitchFamily="66" charset="0"/>
                        </a:rPr>
                        <a:t>Terveydenhuoltojärjestelmä</a:t>
                      </a: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0528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marL="91431" marR="91431" marT="45730" marB="4573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008000">
                            <a:tint val="66000"/>
                            <a:satMod val="160000"/>
                          </a:srgbClr>
                        </a:gs>
                        <a:gs pos="50000">
                          <a:srgbClr val="008000">
                            <a:tint val="44500"/>
                            <a:satMod val="160000"/>
                          </a:srgbClr>
                        </a:gs>
                        <a:gs pos="100000">
                          <a:srgbClr val="00800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001000" cy="990600"/>
          </a:xfrm>
        </p:spPr>
        <p:txBody>
          <a:bodyPr/>
          <a:lstStyle/>
          <a:p>
            <a:pPr>
              <a:defRPr/>
            </a:pPr>
            <a:r>
              <a:rPr lang="fi-FI" sz="40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TERVEYSTIETOA LUKIOSSA</a:t>
            </a:r>
            <a:endParaRPr lang="fi-FI" sz="4000" b="1" u="sng" dirty="0">
              <a:solidFill>
                <a:schemeClr val="accent1">
                  <a:lumMod val="60000"/>
                  <a:lumOff val="4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750" y="1412875"/>
            <a:ext cx="8077200" cy="44196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fi-FI" dirty="0" smtClean="0"/>
              <a:t>	</a:t>
            </a:r>
            <a:r>
              <a:rPr lang="fi-FI" sz="32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Pakollinen kurssi:</a:t>
            </a:r>
            <a:endParaRPr lang="fi-FI" sz="3600" u="sng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Rounded MT Bold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	TE1 – Terveyden perusteet</a:t>
            </a:r>
          </a:p>
          <a:p>
            <a:pPr>
              <a:buFont typeface="Wingdings" pitchFamily="2" charset="2"/>
              <a:buNone/>
              <a:defRPr/>
            </a:pPr>
            <a:endParaRPr lang="fi-FI" sz="700" dirty="0" smtClean="0">
              <a:latin typeface="Arial Rounded MT Bold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</a:t>
            </a:r>
            <a:r>
              <a:rPr lang="fi-FI" sz="32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Syventävät kurssit:</a:t>
            </a: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	TE2 – Nuoret, terveys ja arkielämä</a:t>
            </a: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	TE3 – Terveys ja tutkimus</a:t>
            </a:r>
          </a:p>
          <a:p>
            <a:pPr>
              <a:buFont typeface="Wingdings" pitchFamily="2" charset="2"/>
              <a:buNone/>
              <a:defRPr/>
            </a:pPr>
            <a:endParaRPr lang="fi-FI" sz="500" dirty="0" smtClean="0">
              <a:latin typeface="Arial Rounded MT Bold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</a:t>
            </a:r>
            <a:r>
              <a:rPr lang="fi-FI" sz="32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Soveltavat kurssit:</a:t>
            </a: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	TE 4 – Yo-kirjoituksiin valmistava kurssi</a:t>
            </a:r>
          </a:p>
          <a:p>
            <a:pPr>
              <a:buFont typeface="Wingdings" pitchFamily="2" charset="2"/>
              <a:buNone/>
              <a:defRPr/>
            </a:pPr>
            <a:r>
              <a:rPr lang="fi-FI" sz="2000" dirty="0" smtClean="0">
                <a:latin typeface="Arial Rounded MT Bold" pitchFamily="34" charset="0"/>
              </a:rPr>
              <a:t>		</a:t>
            </a:r>
            <a:endParaRPr lang="fi-FI" sz="20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ctrTitle"/>
          </p:nvPr>
        </p:nvSpPr>
        <p:spPr>
          <a:xfrm>
            <a:off x="539750" y="836613"/>
            <a:ext cx="8064500" cy="1470025"/>
          </a:xfrm>
        </p:spPr>
        <p:txBody>
          <a:bodyPr/>
          <a:lstStyle/>
          <a:p>
            <a:pPr eaLnBrk="1" hangingPunct="1"/>
            <a:r>
              <a:rPr lang="fi-FI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TE 1</a:t>
            </a:r>
            <a:br>
              <a:rPr lang="fi-FI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r>
              <a:rPr lang="fi-FI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TERVEYDEN PERUSTEET</a:t>
            </a:r>
            <a:r>
              <a:rPr lang="fi-FI" smtClean="0">
                <a:latin typeface="Lucida Console" pitchFamily="49" charset="0"/>
                <a:ea typeface="MV Boli" pitchFamily="2" charset="0"/>
                <a:cs typeface="MV Boli" pitchFamily="2" charset="0"/>
              </a:rPr>
              <a:t/>
            </a:r>
            <a:br>
              <a:rPr lang="fi-FI" smtClean="0">
                <a:latin typeface="Lucida Console" pitchFamily="49" charset="0"/>
                <a:ea typeface="MV Boli" pitchFamily="2" charset="0"/>
                <a:cs typeface="MV Boli" pitchFamily="2" charset="0"/>
              </a:rPr>
            </a:br>
            <a:endParaRPr lang="fi-FI" smtClean="0">
              <a:latin typeface="Lucida Console" pitchFamily="49" charset="0"/>
              <a:ea typeface="MV Boli" pitchFamily="2" charset="0"/>
              <a:cs typeface="MV Boli" pitchFamily="2" charset="0"/>
            </a:endParaRPr>
          </a:p>
        </p:txBody>
      </p:sp>
      <p:pic>
        <p:nvPicPr>
          <p:cNvPr id="5122" name="Picture 2" descr="http://netmarket.edita.fi/netmarket/images/tuotekuvat/37-5830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844824"/>
            <a:ext cx="2880320" cy="42436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Terveystiedon opiskelu?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Arkisia asioita</a:t>
            </a:r>
          </a:p>
          <a:p>
            <a:r>
              <a:rPr lang="fi-FI" sz="3200" dirty="0" smtClean="0"/>
              <a:t>Terveys voimavarana</a:t>
            </a:r>
          </a:p>
          <a:p>
            <a:r>
              <a:rPr lang="fi-FI" sz="3200" dirty="0" smtClean="0"/>
              <a:t>Tieto lisää ymmärrystä ja tuskaa?</a:t>
            </a:r>
          </a:p>
          <a:p>
            <a:r>
              <a:rPr lang="fi-FI" sz="3200" dirty="0" smtClean="0"/>
              <a:t>Valintoja ja ratkaisuja tiedon varassa</a:t>
            </a:r>
          </a:p>
          <a:p>
            <a:r>
              <a:rPr lang="fi-FI" sz="3200" dirty="0" smtClean="0"/>
              <a:t>Investointi itseen</a:t>
            </a:r>
          </a:p>
          <a:p>
            <a:r>
              <a:rPr lang="fi-FI" sz="3200" dirty="0" smtClean="0"/>
              <a:t>Muiden ymmärtäminen</a:t>
            </a:r>
          </a:p>
          <a:p>
            <a:r>
              <a:rPr lang="fi-FI" sz="3200" smtClean="0"/>
              <a:t>Yhteiskunnallinen voimavara</a:t>
            </a:r>
            <a:endParaRPr lang="fi-FI" sz="3200" dirty="0" smtClean="0"/>
          </a:p>
          <a:p>
            <a:endParaRPr lang="fi-FI" sz="3200" dirty="0" smtClean="0"/>
          </a:p>
          <a:p>
            <a:endParaRPr lang="fi-FI" sz="3200" dirty="0" smtClean="0"/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Sisällön paikkamerkki 9" descr="syke_kiharakaavio+.jpg"/>
          <p:cNvPicPr>
            <a:picLocks noChangeAspect="1"/>
          </p:cNvPicPr>
          <p:nvPr/>
        </p:nvPicPr>
        <p:blipFill>
          <a:blip r:embed="rId2" cstate="print"/>
          <a:srcRect l="26965" t="72227" r="51440"/>
          <a:stretch>
            <a:fillRect/>
          </a:stretch>
        </p:blipFill>
        <p:spPr bwMode="auto">
          <a:xfrm>
            <a:off x="2268538" y="3278188"/>
            <a:ext cx="2447925" cy="284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uora yhdysviiva 4"/>
          <p:cNvCxnSpPr/>
          <p:nvPr/>
        </p:nvCxnSpPr>
        <p:spPr>
          <a:xfrm rot="5400000" flipH="1" flipV="1">
            <a:off x="4075113" y="3363913"/>
            <a:ext cx="849312" cy="576262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/>
          <p:nvPr/>
        </p:nvCxnSpPr>
        <p:spPr>
          <a:xfrm flipV="1">
            <a:off x="4787900" y="3068638"/>
            <a:ext cx="1439863" cy="15875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 rot="5400000" flipH="1" flipV="1">
            <a:off x="3714751" y="3148012"/>
            <a:ext cx="1066800" cy="5048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 flipV="1">
            <a:off x="4500563" y="2708275"/>
            <a:ext cx="1439862" cy="160338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5400000" flipH="1" flipV="1">
            <a:off x="3354388" y="2932113"/>
            <a:ext cx="1282700" cy="43180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4211638" y="2349500"/>
            <a:ext cx="1439862" cy="1571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rot="5400000" flipH="1" flipV="1">
            <a:off x="4327526" y="3687762"/>
            <a:ext cx="633412" cy="5762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 flipV="1">
            <a:off x="4932363" y="3500438"/>
            <a:ext cx="1439862" cy="15875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 rot="5400000" flipH="1" flipV="1">
            <a:off x="3005932" y="2678906"/>
            <a:ext cx="1570038" cy="5048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4043363" y="1989138"/>
            <a:ext cx="1439862" cy="157162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 flipV="1">
            <a:off x="4427538" y="4076700"/>
            <a:ext cx="649287" cy="43180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 flipV="1">
            <a:off x="5076825" y="3933825"/>
            <a:ext cx="1439863" cy="1444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uorakulmio 16"/>
          <p:cNvSpPr/>
          <p:nvPr/>
        </p:nvSpPr>
        <p:spPr>
          <a:xfrm rot="21250369">
            <a:off x="4797425" y="3679825"/>
            <a:ext cx="2092325" cy="292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accent3"/>
                </a:solidFill>
              </a:rPr>
              <a:t>arkisia asioita</a:t>
            </a:r>
          </a:p>
        </p:txBody>
      </p:sp>
      <p:sp>
        <p:nvSpPr>
          <p:cNvPr id="18" name="Suorakulmio 17"/>
          <p:cNvSpPr/>
          <p:nvPr/>
        </p:nvSpPr>
        <p:spPr>
          <a:xfrm rot="21164475">
            <a:off x="4649788" y="3219450"/>
            <a:ext cx="2589212" cy="263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accent3"/>
                </a:solidFill>
              </a:rPr>
              <a:t>terveys </a:t>
            </a:r>
            <a:r>
              <a:rPr lang="fi-FI" dirty="0" smtClean="0">
                <a:solidFill>
                  <a:schemeClr val="accent3"/>
                </a:solidFill>
              </a:rPr>
              <a:t>voimavara</a:t>
            </a:r>
            <a:endParaRPr lang="fi-FI" dirty="0">
              <a:solidFill>
                <a:schemeClr val="accent3"/>
              </a:solidFill>
            </a:endParaRPr>
          </a:p>
        </p:txBody>
      </p:sp>
      <p:sp>
        <p:nvSpPr>
          <p:cNvPr id="19" name="Suorakulmio 18"/>
          <p:cNvSpPr/>
          <p:nvPr/>
        </p:nvSpPr>
        <p:spPr>
          <a:xfrm rot="21225277">
            <a:off x="4743450" y="2774950"/>
            <a:ext cx="2557463" cy="280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accent3"/>
                </a:solidFill>
              </a:rPr>
              <a:t>tieto lisää ymmärrystä</a:t>
            </a:r>
          </a:p>
        </p:txBody>
      </p:sp>
      <p:sp>
        <p:nvSpPr>
          <p:cNvPr id="20" name="Suorakulmio 19"/>
          <p:cNvSpPr/>
          <p:nvPr/>
        </p:nvSpPr>
        <p:spPr>
          <a:xfrm rot="21232325">
            <a:off x="4446588" y="2320925"/>
            <a:ext cx="3863975" cy="307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accent3"/>
                </a:solidFill>
              </a:rPr>
              <a:t>valintoja ja ratkaisuja tiedon varassa</a:t>
            </a:r>
          </a:p>
        </p:txBody>
      </p:sp>
      <p:sp>
        <p:nvSpPr>
          <p:cNvPr id="21" name="Suorakulmio 20"/>
          <p:cNvSpPr/>
          <p:nvPr/>
        </p:nvSpPr>
        <p:spPr>
          <a:xfrm rot="21232739">
            <a:off x="4351338" y="2095500"/>
            <a:ext cx="2246312" cy="27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accent3"/>
                </a:solidFill>
              </a:rPr>
              <a:t>lisää hyvinvointia</a:t>
            </a:r>
          </a:p>
        </p:txBody>
      </p:sp>
      <p:sp>
        <p:nvSpPr>
          <p:cNvPr id="22" name="Suorakulmio 21"/>
          <p:cNvSpPr/>
          <p:nvPr/>
        </p:nvSpPr>
        <p:spPr>
          <a:xfrm rot="21182149">
            <a:off x="3994150" y="1708150"/>
            <a:ext cx="2098675" cy="323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accent3"/>
                </a:solidFill>
              </a:rPr>
              <a:t>investointi itseen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3" name="Suorakulmio 22"/>
          <p:cNvSpPr/>
          <p:nvPr/>
        </p:nvSpPr>
        <p:spPr>
          <a:xfrm>
            <a:off x="2339975" y="4306888"/>
            <a:ext cx="2232025" cy="922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>
                <a:solidFill>
                  <a:srgbClr val="C00000"/>
                </a:solidFill>
              </a:rPr>
              <a:t>terveystiedon opiskelu</a:t>
            </a:r>
          </a:p>
        </p:txBody>
      </p:sp>
      <p:cxnSp>
        <p:nvCxnSpPr>
          <p:cNvPr id="24" name="Suora yhdysviiva 23"/>
          <p:cNvCxnSpPr/>
          <p:nvPr/>
        </p:nvCxnSpPr>
        <p:spPr>
          <a:xfrm rot="5400000" flipH="1" flipV="1">
            <a:off x="2628107" y="2434431"/>
            <a:ext cx="1930400" cy="63341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3910013" y="1628775"/>
            <a:ext cx="1439862" cy="1571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uorakulmio 25"/>
          <p:cNvSpPr/>
          <p:nvPr/>
        </p:nvSpPr>
        <p:spPr>
          <a:xfrm rot="21172808">
            <a:off x="3856038" y="1323975"/>
            <a:ext cx="2884487" cy="247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accent3"/>
                </a:solidFill>
              </a:rPr>
              <a:t>muiden ymmärtäminen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27" name="Suora yhdysviiva 26"/>
          <p:cNvCxnSpPr/>
          <p:nvPr/>
        </p:nvCxnSpPr>
        <p:spPr>
          <a:xfrm rot="5400000" flipH="1" flipV="1">
            <a:off x="2189163" y="2211388"/>
            <a:ext cx="2447925" cy="7080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 flipV="1">
            <a:off x="3767138" y="1196975"/>
            <a:ext cx="1439862" cy="1444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orakulmio 28"/>
          <p:cNvSpPr/>
          <p:nvPr/>
        </p:nvSpPr>
        <p:spPr>
          <a:xfrm rot="21246975">
            <a:off x="3713163" y="860425"/>
            <a:ext cx="3446462" cy="263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accent3"/>
                </a:solidFill>
              </a:rPr>
              <a:t>yhteiskunnallinen voimavara</a:t>
            </a:r>
            <a:endParaRPr lang="en-US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6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Sisällön paikkamerkki 9" descr="syke_kiharakaavio+.jpg"/>
          <p:cNvPicPr>
            <a:picLocks noChangeAspect="1"/>
          </p:cNvPicPr>
          <p:nvPr/>
        </p:nvPicPr>
        <p:blipFill>
          <a:blip r:embed="rId2" cstate="print"/>
          <a:srcRect l="26965" t="72227" r="51440"/>
          <a:stretch>
            <a:fillRect/>
          </a:stretch>
        </p:blipFill>
        <p:spPr bwMode="auto">
          <a:xfrm>
            <a:off x="2268538" y="3278188"/>
            <a:ext cx="2447925" cy="284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uora yhdysviiva 4"/>
          <p:cNvCxnSpPr/>
          <p:nvPr/>
        </p:nvCxnSpPr>
        <p:spPr>
          <a:xfrm rot="5400000" flipH="1" flipV="1">
            <a:off x="4075113" y="3363913"/>
            <a:ext cx="849312" cy="576262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/>
          <p:nvPr/>
        </p:nvCxnSpPr>
        <p:spPr>
          <a:xfrm flipV="1">
            <a:off x="4787900" y="3068638"/>
            <a:ext cx="1439863" cy="15875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 rot="5400000" flipH="1" flipV="1">
            <a:off x="3714751" y="3148012"/>
            <a:ext cx="1066800" cy="5048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 flipV="1">
            <a:off x="4500563" y="2708275"/>
            <a:ext cx="1439862" cy="160338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5400000" flipH="1" flipV="1">
            <a:off x="3354388" y="2932113"/>
            <a:ext cx="1282700" cy="43180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4211638" y="2349500"/>
            <a:ext cx="1439862" cy="1571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 rot="5400000" flipH="1" flipV="1">
            <a:off x="4327526" y="3687762"/>
            <a:ext cx="633412" cy="5762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 flipV="1">
            <a:off x="4932363" y="3500438"/>
            <a:ext cx="1439862" cy="15875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 rot="5400000" flipH="1" flipV="1">
            <a:off x="3005932" y="2678906"/>
            <a:ext cx="1570038" cy="5048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4043363" y="1989138"/>
            <a:ext cx="1439862" cy="157162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 flipV="1">
            <a:off x="4427538" y="4076700"/>
            <a:ext cx="649287" cy="431800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 flipV="1">
            <a:off x="5076825" y="3933825"/>
            <a:ext cx="1439863" cy="1444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uorakulmio 16"/>
          <p:cNvSpPr/>
          <p:nvPr/>
        </p:nvSpPr>
        <p:spPr>
          <a:xfrm rot="21250369">
            <a:off x="4941462" y="4470564"/>
            <a:ext cx="2092325" cy="292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arkisia </a:t>
            </a:r>
            <a:endParaRPr lang="fi-FI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fi-FI" dirty="0" smtClean="0">
                <a:solidFill>
                  <a:schemeClr val="tx1"/>
                </a:solidFill>
              </a:rPr>
              <a:t>asioita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8" name="Suorakulmio 17"/>
          <p:cNvSpPr/>
          <p:nvPr/>
        </p:nvSpPr>
        <p:spPr>
          <a:xfrm rot="21164475">
            <a:off x="6548516" y="3231478"/>
            <a:ext cx="2589212" cy="263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terveys voimavara</a:t>
            </a:r>
          </a:p>
        </p:txBody>
      </p:sp>
      <p:sp>
        <p:nvSpPr>
          <p:cNvPr id="19" name="Suorakulmio 18"/>
          <p:cNvSpPr/>
          <p:nvPr/>
        </p:nvSpPr>
        <p:spPr>
          <a:xfrm rot="21225277">
            <a:off x="6578843" y="2487156"/>
            <a:ext cx="2557463" cy="280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tieto lisää ymmärrystä</a:t>
            </a:r>
          </a:p>
        </p:txBody>
      </p:sp>
      <p:sp>
        <p:nvSpPr>
          <p:cNvPr id="20" name="Suorakulmio 19"/>
          <p:cNvSpPr/>
          <p:nvPr/>
        </p:nvSpPr>
        <p:spPr>
          <a:xfrm rot="21232325">
            <a:off x="6305591" y="1690141"/>
            <a:ext cx="3863975" cy="307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valintoja ja ratkaisuja tiedon varassa</a:t>
            </a:r>
          </a:p>
        </p:txBody>
      </p:sp>
      <p:sp>
        <p:nvSpPr>
          <p:cNvPr id="21" name="Suorakulmio 20"/>
          <p:cNvSpPr/>
          <p:nvPr/>
        </p:nvSpPr>
        <p:spPr>
          <a:xfrm rot="21232739">
            <a:off x="4351338" y="2095500"/>
            <a:ext cx="2246312" cy="273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tx1"/>
                </a:solidFill>
              </a:rPr>
              <a:t>lisää hyvinvointia</a:t>
            </a:r>
          </a:p>
        </p:txBody>
      </p:sp>
      <p:sp>
        <p:nvSpPr>
          <p:cNvPr id="22" name="Suorakulmio 21"/>
          <p:cNvSpPr/>
          <p:nvPr/>
        </p:nvSpPr>
        <p:spPr>
          <a:xfrm rot="21182149">
            <a:off x="3994150" y="1708150"/>
            <a:ext cx="2098675" cy="3238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tx1"/>
                </a:solidFill>
              </a:rPr>
              <a:t>investointi itseen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Suorakulmio 22"/>
          <p:cNvSpPr/>
          <p:nvPr/>
        </p:nvSpPr>
        <p:spPr>
          <a:xfrm>
            <a:off x="2339975" y="4306888"/>
            <a:ext cx="2232025" cy="922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2400" b="1" dirty="0">
                <a:solidFill>
                  <a:schemeClr val="tx1"/>
                </a:solidFill>
              </a:rPr>
              <a:t>terveystiedon opiskelu</a:t>
            </a:r>
          </a:p>
        </p:txBody>
      </p:sp>
      <p:cxnSp>
        <p:nvCxnSpPr>
          <p:cNvPr id="24" name="Suora yhdysviiva 23"/>
          <p:cNvCxnSpPr/>
          <p:nvPr/>
        </p:nvCxnSpPr>
        <p:spPr>
          <a:xfrm rot="5400000" flipH="1" flipV="1">
            <a:off x="2628107" y="2434431"/>
            <a:ext cx="1930400" cy="63341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/>
          <p:cNvCxnSpPr/>
          <p:nvPr/>
        </p:nvCxnSpPr>
        <p:spPr>
          <a:xfrm flipV="1">
            <a:off x="3910013" y="1628775"/>
            <a:ext cx="1439862" cy="1571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uorakulmio 25"/>
          <p:cNvSpPr/>
          <p:nvPr/>
        </p:nvSpPr>
        <p:spPr>
          <a:xfrm rot="21172808">
            <a:off x="3856038" y="1323975"/>
            <a:ext cx="2884487" cy="247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tx1"/>
                </a:solidFill>
              </a:rPr>
              <a:t>muiden ymmärtäminen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7" name="Suora yhdysviiva 26"/>
          <p:cNvCxnSpPr/>
          <p:nvPr/>
        </p:nvCxnSpPr>
        <p:spPr>
          <a:xfrm rot="5400000" flipH="1" flipV="1">
            <a:off x="2189163" y="2211388"/>
            <a:ext cx="2447925" cy="708025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 flipV="1">
            <a:off x="3767138" y="1196975"/>
            <a:ext cx="1439862" cy="144463"/>
          </a:xfrm>
          <a:prstGeom prst="line">
            <a:avLst/>
          </a:prstGeom>
          <a:ln w="28575">
            <a:solidFill>
              <a:srgbClr val="E2E5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orakulmio 28"/>
          <p:cNvSpPr/>
          <p:nvPr/>
        </p:nvSpPr>
        <p:spPr>
          <a:xfrm rot="21246975">
            <a:off x="3713163" y="860425"/>
            <a:ext cx="3446462" cy="263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fi-FI" dirty="0">
                <a:solidFill>
                  <a:schemeClr val="tx1"/>
                </a:solidFill>
              </a:rPr>
              <a:t>yhteiskunnallinen voimavara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6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7993063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i-FI" sz="2800" b="1" u="sng" dirty="0" smtClean="0">
                <a:solidFill>
                  <a:srgbClr val="FFFF00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Kurssin tavoitteena on, että opiskelija: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i-FI" sz="1800" dirty="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i-FI" sz="1800" dirty="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tuntee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fyysiseen, psyykkiseen ja sosiaaliseen työ- ja toimintakykyyn</a:t>
            </a:r>
            <a:r>
              <a:rPr lang="fi-FI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sekä työ- ja muuhun turvallisuuteen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vaikuttavia tekijöitä</a:t>
            </a:r>
            <a:r>
              <a:rPr lang="fi-FI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ja osaa arvioida niiden toteutumista omassa elämäntavassaan ja ympäristössään</a:t>
            </a:r>
            <a:b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tietää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kansantautien</a:t>
            </a:r>
            <a:r>
              <a:rPr lang="fi-FI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ja yleisimpien tartuntatautien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ehkäisyn merkityksen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yksilön ja yhteiskunnan näkökulmasta sekä oppii pohtimaan niiden ehkäisyyn liittyviä ratkaisuja yhteiskunnassa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tunnistaa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terveyserojen</a:t>
            </a:r>
            <a:r>
              <a:rPr lang="fi-FI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syntyyn vaikuttavia tekijöitä</a:t>
            </a:r>
            <a:b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osaa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hankkia, käyttää ja arvioida terveyttä ja sairauksia koskevaa tietoa</a:t>
            </a:r>
            <a:r>
              <a:rPr lang="fi-FI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sekä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pohtia</a:t>
            </a:r>
            <a:r>
              <a:rPr lang="fi-FI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terveyskulttuuriin ja teknologiseen kehitykseen liittyviä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ilmiöitä</a:t>
            </a:r>
            <a:r>
              <a:rPr lang="fi-FI" sz="2000" b="1" u="sng" dirty="0" smtClean="0">
                <a:solidFill>
                  <a:srgbClr val="F58E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terveysnäkökulmasta</a:t>
            </a:r>
            <a: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/>
            </a:r>
            <a:br>
              <a:rPr lang="fi-FI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tuntee keskeiset </a:t>
            </a:r>
            <a:r>
              <a:rPr lang="fi-FI" sz="2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terveyden ja sosiaalihuollon palvelut</a:t>
            </a:r>
            <a:r>
              <a:rPr lang="fi-F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ea typeface="MV Boli" pitchFamily="2" charset="0"/>
                <a:cs typeface="MV Boli" pitchFamily="2" charset="0"/>
              </a:rPr>
              <a:t>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135937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8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Keskeiset sisällöt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sz="900" u="sng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työ- ja toimintakykyyn sekä turvallisuuteen vaikuttavia tekijöitä: </a:t>
            </a: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ravitsemus, uni, lepo ja kuormitus, terveysliikunta, mielenterveys, sosiaalinen tuki, työhyvinvointi, työturvallisuus, turvallisuus kotona ja vapaa-aikana, ympäristön terveys</a:t>
            </a:r>
            <a:r>
              <a:rPr lang="fi-FI" sz="2000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/>
            </a:r>
            <a:br>
              <a:rPr lang="fi-FI" sz="2000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400" u="sng" smtClean="0">
              <a:solidFill>
                <a:srgbClr val="F58E55"/>
              </a:solidFill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seksuaaliterveys, parisuhde, perhe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ja sukupolvien sosiaalinen perintö</a:t>
            </a:r>
            <a:b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40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kansantaudit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ja </a:t>
            </a: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yleisimmät tartuntataudit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sekä niihin liittyvät riski- ja suojaavat tekijät sekä niihin vaikuttaminen</a:t>
            </a:r>
            <a:b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40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sairauksien ja vammojen </a:t>
            </a: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itsehoito, ensiapu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ja avun hakeminen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i-FI" sz="40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terveyserot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 maailmassa, terveyseroihin vaikuttaviin tekijöihin tutustuminen</a:t>
            </a:r>
            <a:b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400" smtClean="0"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terveystietojen tiedonhankintamenetelmiä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 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sekä terveyttä koskevan viestinnän, mainonnan ja markkinoinnin </a:t>
            </a: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kriittinen tulkinta</a:t>
            </a:r>
            <a: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/>
            </a:r>
            <a:br>
              <a:rPr lang="fi-FI" sz="2000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</a:br>
            <a:endParaRPr lang="fi-FI" sz="400" smtClean="0">
              <a:solidFill>
                <a:srgbClr val="F58E55"/>
              </a:solidFill>
              <a:latin typeface="Arial Rounded MT Bold" pitchFamily="34" charset="0"/>
              <a:ea typeface="MV Boli" pitchFamily="2" charset="0"/>
              <a:cs typeface="MV Boli" pitchFamily="2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2000" b="1" u="sng" smtClean="0">
                <a:solidFill>
                  <a:srgbClr val="F58E55"/>
                </a:solidFill>
                <a:latin typeface="Arial Rounded MT Bold" pitchFamily="34" charset="0"/>
                <a:ea typeface="MV Boli" pitchFamily="2" charset="0"/>
                <a:cs typeface="MV Boli" pitchFamily="2" charset="0"/>
              </a:rPr>
              <a:t>terveydenhuolto- ja hyvinvointipalvelujen käyttö</a:t>
            </a:r>
            <a:r>
              <a:rPr lang="fi-FI" sz="2000" smtClean="0">
                <a:latin typeface="Arial Rounded MT Bold" pitchFamily="34" charset="0"/>
                <a:ea typeface="MV Boli" pitchFamily="2" charset="0"/>
                <a:cs typeface="MV Boli" pitchFamily="2" charset="0"/>
              </a:rPr>
              <a:t>, kansalaistoiminta kansanterveystyössä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7993063" cy="532923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sz="24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ARVIOINTI</a:t>
            </a:r>
          </a:p>
          <a:p>
            <a:pPr eaLnBrk="1" hangingPunct="1">
              <a:buFontTx/>
              <a:buNone/>
              <a:defRPr/>
            </a:pPr>
            <a:endParaRPr lang="fi-FI" sz="800" dirty="0" smtClean="0">
              <a:latin typeface="Arial Rounded MT Bold" pitchFamily="34" charset="0"/>
              <a:cs typeface="MV Boli" pitchFamily="2" charset="0"/>
            </a:endParaRPr>
          </a:p>
          <a:p>
            <a:pPr eaLnBrk="1" hangingPunct="1">
              <a:buFontTx/>
              <a:buNone/>
              <a:defRPr/>
            </a:pP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cs typeface="MV Boli" pitchFamily="2" charset="0"/>
            </a:endParaRPr>
          </a:p>
          <a:p>
            <a:pPr eaLnBrk="1" hangingPunct="1">
              <a:buFontTx/>
              <a:buNone/>
              <a:defRPr/>
            </a:pPr>
            <a:r>
              <a:rPr lang="fi-FI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Kurssikoe		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		</a:t>
            </a:r>
            <a:r>
              <a:rPr lang="fi-FI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50% </a:t>
            </a:r>
          </a:p>
          <a:p>
            <a:pPr eaLnBrk="1" hangingPunct="1">
              <a:buFontTx/>
              <a:buNone/>
              <a:defRPr/>
            </a:pPr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+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			</a:t>
            </a: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cs typeface="MV Boli" pitchFamily="2" charset="0"/>
            </a:endParaRPr>
          </a:p>
          <a:p>
            <a:pPr eaLnBrk="1" hangingPunct="1">
              <a:buFontTx/>
              <a:buNone/>
              <a:defRPr/>
            </a:pPr>
            <a:r>
              <a:rPr lang="fi-FI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Kotiesseet	ja tehtävät		50% 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	</a:t>
            </a: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fi-FI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  <a:cs typeface="MV Boli" pitchFamily="2" charset="0"/>
            </a:endParaRPr>
          </a:p>
          <a:p>
            <a:pPr eaLnBrk="1" hangingPunct="1">
              <a:buFontTx/>
              <a:buNone/>
              <a:defRPr/>
            </a:pPr>
            <a:r>
              <a:rPr lang="fi-FI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Tuntityöskentely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			</a:t>
            </a:r>
            <a:r>
              <a:rPr lang="fi-FI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+/- 1 nro</a:t>
            </a:r>
          </a:p>
          <a:p>
            <a:pPr lvl="2" eaLnBrk="1" hangingPunct="1">
              <a:buFontTx/>
              <a:buChar char="-"/>
              <a:defRPr/>
            </a:pP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MV Boli" pitchFamily="2" charset="0"/>
              </a:rPr>
              <a:t>Tiedon ymmärtäminen ja soveltaminen, tuntiaktiivisuus, tuntitehtäviin osallistuminen…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ksosuunnitelma jakso3 2010-2011">
  <a:themeElements>
    <a:clrScheme name="Office-teem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eema">
      <a:majorFont>
        <a:latin typeface="CAC Futura Casual"/>
        <a:ea typeface=""/>
        <a:cs typeface=""/>
      </a:majorFont>
      <a:minorFont>
        <a:latin typeface="CAC Futura Casu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jaksosuunnitelma jakso3 2010-2011</Template>
  <TotalTime>204</TotalTime>
  <Words>198</Words>
  <Application>Microsoft Office PowerPoint</Application>
  <PresentationFormat>Näytössä katseltava diaesitys (4:3)</PresentationFormat>
  <Paragraphs>111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jaksosuunnitelma jakso3 2010-2011</vt:lpstr>
      <vt:lpstr>TE 1 TERVEYDEN PERUSTEET </vt:lpstr>
      <vt:lpstr>TERVEYSTIETOA LUKIOSSA</vt:lpstr>
      <vt:lpstr>TE 1 TERVEYDEN PERUSTEET </vt:lpstr>
      <vt:lpstr>Terveystiedon opiskelu?</vt:lpstr>
      <vt:lpstr>Dia 5</vt:lpstr>
      <vt:lpstr>Dia 6</vt:lpstr>
      <vt:lpstr>Dia 7</vt:lpstr>
      <vt:lpstr>Dia 8</vt:lpstr>
      <vt:lpstr>Dia 9</vt:lpstr>
      <vt:lpstr>Dia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 1 TERVEYDEN PERUSTEET</dc:title>
  <dc:creator>JMU</dc:creator>
  <cp:lastModifiedBy>jouko</cp:lastModifiedBy>
  <cp:revision>28</cp:revision>
  <dcterms:created xsi:type="dcterms:W3CDTF">2010-11-11T17:05:57Z</dcterms:created>
  <dcterms:modified xsi:type="dcterms:W3CDTF">2015-12-06T15:40:56Z</dcterms:modified>
</cp:coreProperties>
</file>