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8" r:id="rId5"/>
    <p:sldId id="269" r:id="rId6"/>
    <p:sldId id="260" r:id="rId7"/>
    <p:sldId id="264" r:id="rId8"/>
    <p:sldId id="266" r:id="rId9"/>
    <p:sldId id="270" r:id="rId10"/>
    <p:sldId id="273" r:id="rId11"/>
    <p:sldId id="271" r:id="rId12"/>
    <p:sldId id="272" r:id="rId13"/>
    <p:sldId id="258" r:id="rId14"/>
    <p:sldId id="259" r:id="rId15"/>
    <p:sldId id="261" r:id="rId16"/>
    <p:sldId id="263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2225EF4-8AE9-4573-8FDA-BC76A0EDF90C}" type="datetimeFigureOut">
              <a:rPr lang="fi-FI" smtClean="0"/>
              <a:pPr/>
              <a:t>28.4.2014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49043F-BCD8-46F6-9E4D-4C63EAC258E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Tapaturmat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Liikuntatapaturmat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Vertailkaa squashia, lenkkeilyä ja sukellusta liikuntamuotoina. Mikä niistä on kaikkein turvallisin? </a:t>
            </a:r>
            <a:r>
              <a:rPr lang="fi-FI" smtClean="0"/>
              <a:t>Perustele!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Liikenneturvallisuus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Pohdi, mitkä tekijät vaikuttavat liikenneturvallisuuteen? </a:t>
            </a:r>
          </a:p>
          <a:p>
            <a:r>
              <a:rPr lang="fi-FI" dirty="0" smtClean="0"/>
              <a:t>Keksikää esimerkkejä ja yhdistäkää niitä sen jälkeen isompiin kokonaisuuksiin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Liikenneturvallisuus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Kuljettajien ajokäyttäytyminen</a:t>
            </a:r>
          </a:p>
          <a:p>
            <a:r>
              <a:rPr lang="fi-FI" dirty="0" smtClean="0"/>
              <a:t>Ajoneuvojen turvallisuus</a:t>
            </a:r>
          </a:p>
          <a:p>
            <a:r>
              <a:rPr lang="fi-FI" dirty="0" smtClean="0"/>
              <a:t>Liikenneväylien turvallisuus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Ryhmissä pohditaan seuraavia onnettomuuksia</a:t>
            </a:r>
            <a:r>
              <a:rPr lang="fi-FI" sz="3900" dirty="0" smtClean="0"/>
              <a:t>:</a:t>
            </a:r>
            <a:endParaRPr lang="fi-FI" dirty="0" smtClean="0"/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Moottoripyöräonnettomuus (liikenne)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Tulipalo (koti- ja vapaa-aika)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Vanhuksen kaatuminen </a:t>
            </a:r>
            <a:r>
              <a:rPr lang="fi-FI" dirty="0" smtClean="0"/>
              <a:t>talvella (koti- </a:t>
            </a:r>
            <a:r>
              <a:rPr lang="fi-FI" dirty="0"/>
              <a:t>ja vapaa-aika)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Nilkan nyrjähtäminen jalkapallo-ottelussa (koti- ja vapaa-aika / liikunta)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Sormen leikkautuminen irti </a:t>
            </a:r>
            <a:r>
              <a:rPr lang="fi-FI" dirty="0" smtClean="0"/>
              <a:t>paperikoneessa (työ)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Ilotulitteen räjähtäminen silmille </a:t>
            </a:r>
            <a:r>
              <a:rPr lang="fi-FI" dirty="0"/>
              <a:t>uutena </a:t>
            </a:r>
            <a:r>
              <a:rPr lang="fi-FI" dirty="0" smtClean="0"/>
              <a:t>vuotena (vapaa-aika)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362075"/>
          </a:xfrm>
        </p:spPr>
        <p:txBody>
          <a:bodyPr>
            <a:normAutofit/>
          </a:bodyPr>
          <a:lstStyle/>
          <a:p>
            <a:r>
              <a:rPr lang="fi-FI" dirty="0" smtClean="0"/>
              <a:t>Ehkäisymallien soveltaminen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611560" y="4293096"/>
            <a:ext cx="7772400" cy="2076251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fi-FI" dirty="0" smtClean="0"/>
              <a:t>Tehkää a3-paperille yllä oleva ruudukko</a:t>
            </a:r>
          </a:p>
          <a:p>
            <a:pPr>
              <a:buFontTx/>
              <a:buChar char="-"/>
            </a:pPr>
            <a:r>
              <a:rPr lang="fi-FI" dirty="0" smtClean="0"/>
              <a:t>- Täyttäkää jokaiseen 9 kohtaan niin monta tekijää, kuin keksitte</a:t>
            </a:r>
          </a:p>
          <a:p>
            <a:pPr>
              <a:buFontTx/>
              <a:buChar char="-"/>
            </a:pPr>
            <a:r>
              <a:rPr lang="fi-FI" dirty="0" smtClean="0"/>
              <a:t>  Jos olette jumissa, kysykää </a:t>
            </a:r>
            <a:r>
              <a:rPr lang="fi-FI" dirty="0" err="1" smtClean="0"/>
              <a:t>opelta</a:t>
            </a:r>
            <a:r>
              <a:rPr lang="fi-FI" dirty="0" smtClean="0"/>
              <a:t> vinkkejä</a:t>
            </a:r>
          </a:p>
          <a:p>
            <a:pPr>
              <a:buFontTx/>
              <a:buChar char="-"/>
            </a:pPr>
            <a:r>
              <a:rPr lang="fi-FI" dirty="0" smtClean="0"/>
              <a:t>- Valmistautukaa esittämään työnne muulle ryhmälle, aikaa esittelyyn 5 min</a:t>
            </a:r>
          </a:p>
          <a:p>
            <a:pPr>
              <a:buFontTx/>
              <a:buChar char="-"/>
            </a:pPr>
            <a:r>
              <a:rPr lang="fi-FI" dirty="0" smtClean="0"/>
              <a:t>- Pohtikaa, mikä torjunnan taso on </a:t>
            </a:r>
            <a:r>
              <a:rPr lang="fi-FI" smtClean="0"/>
              <a:t>kaikista tehokkain ja miksi!!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- Aikaa tehtävän tekemiseen noin 20 minuuttia</a:t>
            </a:r>
          </a:p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4294967295"/>
          </p:nvPr>
        </p:nvGraphicFramePr>
        <p:xfrm>
          <a:off x="251520" y="1700808"/>
          <a:ext cx="8219256" cy="22860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671278"/>
                <a:gridCol w="1438350"/>
                <a:gridCol w="2054814"/>
                <a:gridCol w="2054814"/>
              </a:tblGrid>
              <a:tr h="28462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YKSILÖ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YHTEISÖ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YHTEISKUNTA</a:t>
                      </a:r>
                      <a:endParaRPr lang="fi-FI" dirty="0"/>
                    </a:p>
                  </a:txBody>
                  <a:tcPr/>
                </a:tc>
              </a:tr>
              <a:tr h="491267">
                <a:tc>
                  <a:txBody>
                    <a:bodyPr/>
                    <a:lstStyle/>
                    <a:p>
                      <a:r>
                        <a:rPr lang="fi-FI" dirty="0" smtClean="0"/>
                        <a:t>PRIMAARIPREVENTIO (EHKÄISY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491267">
                <a:tc>
                  <a:txBody>
                    <a:bodyPr/>
                    <a:lstStyle/>
                    <a:p>
                      <a:r>
                        <a:rPr lang="fi-FI" dirty="0" smtClean="0"/>
                        <a:t>SEKUNDAARIPREVENTIO</a:t>
                      </a:r>
                      <a:r>
                        <a:rPr lang="fi-FI" baseline="0" dirty="0" smtClean="0"/>
                        <a:t> (Onnettomuushetkellä)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91267">
                <a:tc>
                  <a:txBody>
                    <a:bodyPr/>
                    <a:lstStyle/>
                    <a:p>
                      <a:r>
                        <a:rPr lang="fi-FI" dirty="0" smtClean="0"/>
                        <a:t>TERTIAARIPREVENTIO</a:t>
                      </a:r>
                    </a:p>
                    <a:p>
                      <a:r>
                        <a:rPr lang="fi-FI" dirty="0" smtClean="0"/>
                        <a:t>(Onnettomuuden jälkeen)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Parikeskustelu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Mitkä väitteistä ovat perusteltuja kotitapaturmien ehkäisemiseksi?</a:t>
            </a:r>
          </a:p>
          <a:p>
            <a:pPr lvl="1"/>
            <a:r>
              <a:rPr lang="fi-FI" dirty="0" smtClean="0"/>
              <a:t>DVD jokaiseen kotiin</a:t>
            </a:r>
          </a:p>
          <a:p>
            <a:pPr lvl="1"/>
            <a:r>
              <a:rPr lang="fi-FI" dirty="0" smtClean="0"/>
              <a:t>Valistusmainoksia tv:stä parhaaseen katseluaikaan</a:t>
            </a:r>
          </a:p>
          <a:p>
            <a:pPr lvl="1"/>
            <a:r>
              <a:rPr lang="fi-FI" dirty="0" smtClean="0"/>
              <a:t>Kunta velvoitetaan tarkistamaan jokaisen eläkeläisen ja lapsiperheen koti</a:t>
            </a:r>
          </a:p>
          <a:p>
            <a:pPr lvl="1"/>
            <a:r>
              <a:rPr lang="fi-FI" dirty="0" smtClean="0"/>
              <a:t>Kemikaalipurkkeihin turvakorkit</a:t>
            </a:r>
          </a:p>
          <a:p>
            <a:pPr lvl="1"/>
            <a:r>
              <a:rPr lang="fi-FI" dirty="0" smtClean="0"/>
              <a:t>Automaattiset sammutusjärjestelmät eli </a:t>
            </a:r>
            <a:r>
              <a:rPr lang="fi-FI" dirty="0" err="1" smtClean="0"/>
              <a:t>sprinkelrit</a:t>
            </a:r>
            <a:r>
              <a:rPr lang="fi-FI" dirty="0" smtClean="0"/>
              <a:t> jokaiseen kotiin jo rakennusvaiheessa</a:t>
            </a:r>
          </a:p>
          <a:p>
            <a:pPr lvl="1"/>
            <a:r>
              <a:rPr lang="fi-FI" dirty="0" smtClean="0"/>
              <a:t>Terveystietoon erillinen kurssi tapaturmien torjunnasta</a:t>
            </a:r>
          </a:p>
          <a:p>
            <a:pPr lvl="1"/>
            <a:r>
              <a:rPr lang="fi-FI" dirty="0" smtClean="0"/>
              <a:t>Lamppujen vaihto sallittu vain ammattilaisille</a:t>
            </a:r>
          </a:p>
          <a:p>
            <a:pPr lvl="1"/>
            <a:r>
              <a:rPr lang="fi-FI" dirty="0" smtClean="0"/>
              <a:t>Keksi itse lisää…</a:t>
            </a:r>
            <a:endParaRPr lang="fi-F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Liikuntatapaturmat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Mitkä tekijät selittävät liikuntatapaturmien yleistymistä?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Parikeskustelu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Kummallakin on kaksi minuuttia aikaa kertoa oma kokemuksensa tapaturmista:</a:t>
            </a:r>
          </a:p>
          <a:p>
            <a:pPr lvl="0"/>
            <a:r>
              <a:rPr lang="fi-FI" dirty="0"/>
              <a:t>Milloin sattui</a:t>
            </a:r>
          </a:p>
          <a:p>
            <a:pPr lvl="0"/>
            <a:r>
              <a:rPr lang="fi-FI" dirty="0"/>
              <a:t>Ketä oli paikalla</a:t>
            </a:r>
          </a:p>
          <a:p>
            <a:pPr lvl="0"/>
            <a:r>
              <a:rPr lang="fi-FI" dirty="0"/>
              <a:t>Miten vakavana pidät asteikolla 1-10</a:t>
            </a:r>
          </a:p>
          <a:p>
            <a:pPr lvl="0"/>
            <a:r>
              <a:rPr lang="fi-FI" dirty="0"/>
              <a:t>Kuka auttoi ja tarvitsiko ensiapua</a:t>
            </a:r>
          </a:p>
          <a:p>
            <a:pPr lvl="0"/>
            <a:r>
              <a:rPr lang="fi-FI" dirty="0"/>
              <a:t>Tarvittiinko jatkohoitoa</a:t>
            </a:r>
          </a:p>
          <a:p>
            <a:pPr lvl="0"/>
            <a:r>
              <a:rPr lang="fi-FI" dirty="0"/>
              <a:t>Miten tapaturman olisi voinut ehkäistä?</a:t>
            </a:r>
          </a:p>
          <a:p>
            <a:r>
              <a:rPr lang="fi-FI" dirty="0"/>
              <a:t>Mitä opit tilanteesta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57200"/>
            <a:ext cx="8458200" cy="5715000"/>
          </a:xfrm>
        </p:spPr>
        <p:txBody>
          <a:bodyPr>
            <a:normAutofit lnSpcReduction="10000"/>
          </a:bodyPr>
          <a:lstStyle/>
          <a:p>
            <a:pPr algn="l"/>
            <a:r>
              <a:rPr lang="fi-FI" sz="2800" dirty="0"/>
              <a:t>TAPATURMA</a:t>
            </a:r>
          </a:p>
          <a:p>
            <a:pPr algn="l">
              <a:buFontTx/>
              <a:buChar char="•"/>
            </a:pPr>
            <a:endParaRPr lang="fi-FI" sz="2800" dirty="0"/>
          </a:p>
          <a:p>
            <a:pPr algn="l">
              <a:buFontTx/>
              <a:buChar char="•"/>
            </a:pPr>
            <a:r>
              <a:rPr lang="fi-FI" sz="2400" dirty="0"/>
              <a:t> yleensä äkillinen ja tahaton tapahtuma, josta on seurauksena fyysinen vamma.</a:t>
            </a:r>
          </a:p>
          <a:p>
            <a:pPr algn="l">
              <a:buFontTx/>
              <a:buChar char="•"/>
            </a:pPr>
            <a:endParaRPr lang="fi-FI" sz="2400" dirty="0"/>
          </a:p>
          <a:p>
            <a:pPr algn="l">
              <a:buFontTx/>
              <a:buChar char="•"/>
            </a:pPr>
            <a:r>
              <a:rPr lang="fi-FI" sz="2400" dirty="0"/>
              <a:t> syntyyn vaikuttavat mm. ympäristö sekä ihminen itse toiminnallaan.</a:t>
            </a:r>
          </a:p>
          <a:p>
            <a:pPr algn="l">
              <a:buFontTx/>
              <a:buChar char="•"/>
            </a:pPr>
            <a:endParaRPr lang="fi-FI" sz="2400" dirty="0"/>
          </a:p>
          <a:p>
            <a:pPr algn="l">
              <a:buFontTx/>
              <a:buChar char="•"/>
            </a:pPr>
            <a:r>
              <a:rPr lang="fi-FI" sz="2400" dirty="0"/>
              <a:t> nuorille sattuu eniten liikunta- ja urheilutapaturmia; useimmiten murtumia, nyrjähdyksiä tai venähdyksiä.</a:t>
            </a:r>
          </a:p>
          <a:p>
            <a:pPr algn="l">
              <a:buFontTx/>
              <a:buChar char="•"/>
            </a:pPr>
            <a:endParaRPr lang="fi-FI" sz="2400" dirty="0"/>
          </a:p>
          <a:p>
            <a:pPr algn="l">
              <a:buFontTx/>
              <a:buChar char="•"/>
            </a:pPr>
            <a:r>
              <a:rPr lang="fi-FI" sz="2400" dirty="0"/>
              <a:t> Yhteiskunnalle tapaturmista koituu vuosittain arviolta noin  5 miljardin euron kustannukset (erityisesti työkyvyttömyys-eläkkeet ja sairaalahoito).</a:t>
            </a:r>
          </a:p>
          <a:p>
            <a:pPr lvl="4" algn="l"/>
            <a:endParaRPr lang="fi-FI" sz="2800" dirty="0"/>
          </a:p>
          <a:p>
            <a:pPr algn="l">
              <a:buFontTx/>
              <a:buChar char="•"/>
            </a:pPr>
            <a:endParaRPr lang="fi-FI" sz="2800" dirty="0"/>
          </a:p>
          <a:p>
            <a:pPr algn="l"/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dirty="0"/>
              <a:t>Suomessa tapahtuu vuosittain noin miljoona tapaturmaa, tapaturmiin kuolee vuosittain n. 2700 ihmistä – keskimäärin 7 ihmistä joka päivä.</a:t>
            </a:r>
          </a:p>
          <a:p>
            <a:pPr>
              <a:lnSpc>
                <a:spcPct val="90000"/>
              </a:lnSpc>
            </a:pPr>
            <a:endParaRPr lang="fi-FI" dirty="0"/>
          </a:p>
          <a:p>
            <a:pPr>
              <a:lnSpc>
                <a:spcPct val="90000"/>
              </a:lnSpc>
            </a:pPr>
            <a:r>
              <a:rPr lang="fi-FI" dirty="0"/>
              <a:t>Alkoholi lisää huomattavasti riskiä joutua tapaturmaan ja on usein myötävaikuttava tekijä tapaturmaisissa kuolemissa, erityisesti hukkumis-, palo- ja paleltumakuolemissa.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1800" dirty="0"/>
              <a:t>	(Lähde: Kansanterveyslaitos)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96950" y="304800"/>
            <a:ext cx="7781925" cy="914400"/>
          </a:xfrm>
        </p:spPr>
        <p:txBody>
          <a:bodyPr/>
          <a:lstStyle/>
          <a:p>
            <a:r>
              <a:rPr lang="fi-FI"/>
              <a:t>Päihteet ja tapaturmat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/>
              <a:t>Päihtymystila heikentää käyttäytymisen kontrollia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-  otetaan helpommin riskejä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-  päihtyneiden ryhmäkäyttäytyminen: pienistä konflikteista   tulee isoja, vanhojen kaunojen purkaminen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Motorinen kontrolli heikkenee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-  liikkeiden koordinaatio heikkenee: kaatumiset ja putoamiset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-  reaktioaika pitenee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Muistifunktio häiriintyy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- aggressiivisuuden ”tahaton” purkautumisriski lisääntyy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Päihteet laukaisevat psykoottisia tiloja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fi-FI" sz="2400" dirty="0"/>
              <a:t>	</a:t>
            </a:r>
            <a:r>
              <a:rPr lang="fi-FI" sz="2400" b="1" dirty="0">
                <a:solidFill>
                  <a:srgbClr val="CC3300"/>
                </a:solidFill>
              </a:rPr>
              <a:t>YHDEN PROMILLEN HUMALASSA TAPATURMARISKI KASVAA KYMMENKERTAISEKSI!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Minkälaisia onnettomuuksia?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Koti- ja vapaa-ajan tapaturmat</a:t>
            </a:r>
          </a:p>
          <a:p>
            <a:pPr lvl="1"/>
            <a:r>
              <a:rPr lang="fi-FI" dirty="0" smtClean="0"/>
              <a:t> </a:t>
            </a:r>
          </a:p>
          <a:p>
            <a:pPr lvl="1"/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Liikennetapaturmat</a:t>
            </a:r>
          </a:p>
          <a:p>
            <a:pPr lvl="1"/>
            <a:r>
              <a:rPr lang="fi-FI" dirty="0"/>
              <a:t> </a:t>
            </a:r>
            <a:endParaRPr lang="fi-FI" dirty="0" smtClean="0"/>
          </a:p>
          <a:p>
            <a:pPr lvl="1"/>
            <a:r>
              <a:rPr lang="fi-FI" dirty="0"/>
              <a:t> </a:t>
            </a:r>
            <a:endParaRPr lang="fi-FI" dirty="0" smtClean="0"/>
          </a:p>
          <a:p>
            <a:pPr lvl="1"/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Työtapaturmat</a:t>
            </a:r>
          </a:p>
          <a:p>
            <a:pPr lvl="1"/>
            <a:r>
              <a:rPr lang="fi-FI" dirty="0" smtClean="0"/>
              <a:t> </a:t>
            </a:r>
          </a:p>
          <a:p>
            <a:pPr lvl="1"/>
            <a:r>
              <a:rPr lang="fi-FI" dirty="0"/>
              <a:t> </a:t>
            </a:r>
            <a:endParaRPr lang="fi-FI" dirty="0" smtClean="0"/>
          </a:p>
          <a:p>
            <a:pPr lvl="1"/>
            <a:endParaRPr lang="fi-FI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Tapaturmien jako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Vakavuus</a:t>
            </a:r>
          </a:p>
          <a:p>
            <a:pPr lvl="1"/>
            <a:r>
              <a:rPr lang="fi-FI" dirty="0" smtClean="0"/>
              <a:t>Kuolemaan johtaneet, n. 3000 vuodessa</a:t>
            </a:r>
          </a:p>
          <a:p>
            <a:pPr lvl="1"/>
            <a:r>
              <a:rPr lang="fi-FI" dirty="0" smtClean="0"/>
              <a:t>Sairaalahoitoon johtaneet, n. 100 000 vuodessa</a:t>
            </a:r>
          </a:p>
          <a:p>
            <a:pPr lvl="1"/>
            <a:r>
              <a:rPr lang="fi-FI" dirty="0" smtClean="0"/>
              <a:t>Käynti ensiavussa tai kotihoito, useita satoja tuhansia</a:t>
            </a:r>
          </a:p>
          <a:p>
            <a:r>
              <a:rPr lang="fi-FI" dirty="0" smtClean="0"/>
              <a:t>Luokittelu</a:t>
            </a:r>
          </a:p>
          <a:p>
            <a:pPr lvl="1"/>
            <a:r>
              <a:rPr lang="fi-FI" dirty="0" smtClean="0"/>
              <a:t>Työtapaturmat, 22 %</a:t>
            </a:r>
          </a:p>
          <a:p>
            <a:pPr lvl="1"/>
            <a:r>
              <a:rPr lang="fi-FI" dirty="0" smtClean="0"/>
              <a:t>Liikennetapaturmat, 7 %</a:t>
            </a:r>
          </a:p>
          <a:p>
            <a:pPr lvl="1"/>
            <a:r>
              <a:rPr lang="fi-FI" dirty="0" smtClean="0"/>
              <a:t>Koti- ja vapaa-ajan tapaturmat, 71 %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Tapaturmien torjunta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447800"/>
            <a:ext cx="4360528" cy="4800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i-FI" dirty="0" smtClean="0"/>
              <a:t>- EHKÄISYN TASOT</a:t>
            </a:r>
          </a:p>
          <a:p>
            <a:pPr lvl="1"/>
            <a:r>
              <a:rPr lang="fi-FI" dirty="0" err="1" smtClean="0"/>
              <a:t>Primaaripreventio</a:t>
            </a:r>
            <a:endParaRPr lang="fi-FI" dirty="0" smtClean="0"/>
          </a:p>
          <a:p>
            <a:pPr lvl="2"/>
            <a:r>
              <a:rPr lang="fi-FI" dirty="0" smtClean="0"/>
              <a:t>Ennen tapahtumaa</a:t>
            </a:r>
          </a:p>
          <a:p>
            <a:pPr lvl="1"/>
            <a:r>
              <a:rPr lang="fi-FI" dirty="0" err="1" smtClean="0"/>
              <a:t>Sekundaaripreventio</a:t>
            </a:r>
            <a:endParaRPr lang="fi-FI" dirty="0" smtClean="0"/>
          </a:p>
          <a:p>
            <a:pPr lvl="2"/>
            <a:r>
              <a:rPr lang="fi-FI" dirty="0" smtClean="0"/>
              <a:t>Tapahtuman aikana</a:t>
            </a:r>
          </a:p>
          <a:p>
            <a:pPr lvl="1"/>
            <a:r>
              <a:rPr lang="fi-FI" dirty="0" err="1" smtClean="0"/>
              <a:t>Tertiääripreventio</a:t>
            </a:r>
            <a:endParaRPr lang="fi-FI" dirty="0" smtClean="0"/>
          </a:p>
          <a:p>
            <a:pPr lvl="2"/>
            <a:r>
              <a:rPr lang="fi-FI" dirty="0" smtClean="0"/>
              <a:t>Tapahtuman </a:t>
            </a:r>
            <a:r>
              <a:rPr lang="fi-FI" dirty="0" smtClean="0"/>
              <a:t>jälkeen</a:t>
            </a:r>
            <a:endParaRPr lang="fi-FI" dirty="0" smtClean="0"/>
          </a:p>
          <a:p>
            <a:pPr lvl="2">
              <a:buNone/>
            </a:pPr>
            <a:endParaRPr lang="fi-FI" dirty="0" smtClean="0"/>
          </a:p>
          <a:p>
            <a:r>
              <a:rPr lang="fi-FI" dirty="0" smtClean="0"/>
              <a:t>TOIMIJAT</a:t>
            </a:r>
          </a:p>
          <a:p>
            <a:pPr lvl="1"/>
            <a:r>
              <a:rPr lang="fi-FI" dirty="0" smtClean="0"/>
              <a:t>Yksilö</a:t>
            </a:r>
          </a:p>
          <a:p>
            <a:pPr lvl="1"/>
            <a:r>
              <a:rPr lang="fi-FI" dirty="0" smtClean="0"/>
              <a:t>Yhteisö</a:t>
            </a:r>
          </a:p>
          <a:p>
            <a:pPr lvl="2"/>
            <a:r>
              <a:rPr lang="fi-FI" dirty="0" smtClean="0"/>
              <a:t>Perhe, koulu, seurat, kaverit, työpaikat</a:t>
            </a:r>
          </a:p>
          <a:p>
            <a:pPr lvl="1"/>
            <a:r>
              <a:rPr lang="fi-FI" dirty="0" smtClean="0"/>
              <a:t>Yhteiskunta</a:t>
            </a:r>
          </a:p>
          <a:p>
            <a:pPr lvl="2"/>
            <a:r>
              <a:rPr lang="fi-FI" dirty="0" smtClean="0"/>
              <a:t>Päätökset ja lait</a:t>
            </a:r>
          </a:p>
          <a:p>
            <a:pPr lvl="2"/>
            <a:r>
              <a:rPr lang="fi-FI" dirty="0" smtClean="0"/>
              <a:t>Valistus</a:t>
            </a:r>
          </a:p>
          <a:p>
            <a:pPr lvl="2"/>
            <a:r>
              <a:rPr lang="fi-FI" dirty="0" smtClean="0"/>
              <a:t>Kansainväliset sopimukset</a:t>
            </a:r>
          </a:p>
          <a:p>
            <a:pPr lvl="2"/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4860032" y="1772816"/>
            <a:ext cx="39773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Kolme E:tä</a:t>
            </a:r>
          </a:p>
          <a:p>
            <a:r>
              <a:rPr lang="fi-FI" dirty="0" smtClean="0"/>
              <a:t>Engineering ( Ympäristö)</a:t>
            </a:r>
          </a:p>
          <a:p>
            <a:r>
              <a:rPr lang="fi-FI" dirty="0" err="1" smtClean="0"/>
              <a:t>Enforcement</a:t>
            </a:r>
            <a:r>
              <a:rPr lang="fi-FI" dirty="0" smtClean="0"/>
              <a:t> ( Valvonta ja säädökset)</a:t>
            </a:r>
          </a:p>
          <a:p>
            <a:r>
              <a:rPr lang="fi-FI" dirty="0" err="1" smtClean="0"/>
              <a:t>Education</a:t>
            </a:r>
            <a:r>
              <a:rPr lang="fi-FI" dirty="0" smtClean="0"/>
              <a:t> ( Tietotaito ja asennekasvatus)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1. Mitkä ovat seuraavien juhlapyhien tyypillisimmät onnettomuudet? </a:t>
            </a:r>
            <a:br>
              <a:rPr lang="fi-FI" dirty="0" smtClean="0"/>
            </a:br>
            <a:r>
              <a:rPr lang="fi-FI" dirty="0" smtClean="0"/>
              <a:t>2. Miten niitä voisi ennaltaehkäistä</a:t>
            </a:r>
            <a:br>
              <a:rPr lang="fi-FI" dirty="0" smtClean="0"/>
            </a:br>
            <a:r>
              <a:rPr lang="fi-FI" dirty="0" smtClean="0"/>
              <a:t>	(Yksilö, yhteisö, yhteiskunta)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03648" y="2492896"/>
            <a:ext cx="7498080" cy="4800600"/>
          </a:xfrm>
        </p:spPr>
        <p:txBody>
          <a:bodyPr/>
          <a:lstStyle/>
          <a:p>
            <a:r>
              <a:rPr lang="fi-FI" dirty="0" smtClean="0"/>
              <a:t>Joulu</a:t>
            </a:r>
          </a:p>
          <a:p>
            <a:r>
              <a:rPr lang="fi-FI" dirty="0" smtClean="0"/>
              <a:t>Pääsiäinen</a:t>
            </a:r>
          </a:p>
          <a:p>
            <a:r>
              <a:rPr lang="fi-FI" dirty="0" smtClean="0"/>
              <a:t>Juhannus</a:t>
            </a:r>
          </a:p>
          <a:p>
            <a:r>
              <a:rPr lang="fi-FI" dirty="0" smtClean="0"/>
              <a:t>Vappu</a:t>
            </a:r>
          </a:p>
          <a:p>
            <a:r>
              <a:rPr lang="fi-FI" dirty="0" smtClean="0"/>
              <a:t>Koulujen päättäjäispäivä</a:t>
            </a:r>
          </a:p>
          <a:p>
            <a:r>
              <a:rPr lang="fi-FI" dirty="0" smtClean="0"/>
              <a:t>Kotibileet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</TotalTime>
  <Words>476</Words>
  <Application>Microsoft Office PowerPoint</Application>
  <PresentationFormat>Näytössä katseltava diaesitys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Päivänseisaus</vt:lpstr>
      <vt:lpstr>Tapaturmat</vt:lpstr>
      <vt:lpstr>Parikeskustelu</vt:lpstr>
      <vt:lpstr>Dia 3</vt:lpstr>
      <vt:lpstr>Dia 4</vt:lpstr>
      <vt:lpstr>Päihteet ja tapaturmat</vt:lpstr>
      <vt:lpstr>Minkälaisia onnettomuuksia?</vt:lpstr>
      <vt:lpstr>Tapaturmien jako</vt:lpstr>
      <vt:lpstr>Tapaturmien torjunta</vt:lpstr>
      <vt:lpstr>1  1. Mitkä ovat seuraavien juhlapyhien tyypillisimmät onnettomuudet?  2. Miten niitä voisi ennaltaehkäistä  (Yksilö, yhteisö, yhteiskunta)</vt:lpstr>
      <vt:lpstr>Liikuntatapaturmat</vt:lpstr>
      <vt:lpstr>Liikenneturvallisuus</vt:lpstr>
      <vt:lpstr>Liikenneturvallisuus</vt:lpstr>
      <vt:lpstr>Ryhmätyö</vt:lpstr>
      <vt:lpstr>Ehkäisymallien soveltaminen</vt:lpstr>
      <vt:lpstr>Parikeskustelu </vt:lpstr>
      <vt:lpstr>Liikuntatapaturmat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Tapaturmat</dc:title>
  <dc:creator>Anniina</dc:creator>
  <cp:lastModifiedBy>jouko</cp:lastModifiedBy>
  <cp:revision>20</cp:revision>
  <dcterms:created xsi:type="dcterms:W3CDTF">2011-05-11T09:52:46Z</dcterms:created>
  <dcterms:modified xsi:type="dcterms:W3CDTF">2014-04-28T18:26:53Z</dcterms:modified>
</cp:coreProperties>
</file>