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0"/>
  </p:notesMasterIdLst>
  <p:sldIdLst>
    <p:sldId id="256" r:id="rId2"/>
    <p:sldId id="265" r:id="rId3"/>
    <p:sldId id="258" r:id="rId4"/>
    <p:sldId id="257" r:id="rId5"/>
    <p:sldId id="267" r:id="rId6"/>
    <p:sldId id="266" r:id="rId7"/>
    <p:sldId id="263" r:id="rId8"/>
    <p:sldId id="274" r:id="rId9"/>
    <p:sldId id="275" r:id="rId10"/>
    <p:sldId id="268" r:id="rId11"/>
    <p:sldId id="277" r:id="rId12"/>
    <p:sldId id="269" r:id="rId13"/>
    <p:sldId id="278" r:id="rId14"/>
    <p:sldId id="279" r:id="rId15"/>
    <p:sldId id="280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3366"/>
    <a:srgbClr val="355800"/>
    <a:srgbClr val="7DD7FF"/>
    <a:srgbClr val="57D3FF"/>
    <a:srgbClr val="1D94AD"/>
    <a:srgbClr val="FFCC00"/>
    <a:srgbClr val="662A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8" d="100"/>
          <a:sy n="68" d="100"/>
        </p:scale>
        <p:origin x="-143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06C0A285-1AFF-48F9-BD7E-BA0BC7CE522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/>
              <a:t>Muokkaa otsikon perustyyliä napsauttamalla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Muokkaa alaotsikon perustyyliä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Tuulevi Piesanen/Voionmaan lukio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A6A40-73CF-46D5-8DFB-2EEC489A5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Tuulevi Piesanen/Voionmaan lukio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B497A-0159-42C1-997A-ADC82F7B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Tuulevi Piesanen/Voionmaan lukio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8CFE2-5C20-4D06-BF14-3B84E6DCA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Otsikko sekä kaaviokuva tai organisaatio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martArt-paikkamerkki 2"/>
          <p:cNvSpPr>
            <a:spLocks noGrp="1"/>
          </p:cNvSpPr>
          <p:nvPr>
            <p:ph type="dgm" idx="1"/>
          </p:nvPr>
        </p:nvSpPr>
        <p:spPr>
          <a:xfrm>
            <a:off x="1219200" y="1676400"/>
            <a:ext cx="7391400" cy="47244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Tuulevi Piesanen/Voionmaan lukio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B6EA1-0125-45BF-B506-9FCD76B75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Tuulevi Piesanen/Voionmaan lukio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FD3D1-0DA0-4D57-9976-0DCEB2A46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Tuulevi Piesanen/Voionmaan lukio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587AA-1DD7-4468-BA33-A56E465BD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Tuulevi Piesanen/Voionmaan lukio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F3694-6F36-44FA-8E50-3C61F17FD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Tuulevi Piesanen/Voionmaan lukio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24755-B502-43F0-85B0-9080FA93A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Tuulevi Piesanen/Voionmaan lukio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B12DA-E993-4013-9FE9-7128D999C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Tuulevi Piesanen/Voionmaan lukio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D9766-8009-49D4-BD9E-95FB3B4BD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Tuulevi Piesanen/Voionmaan lukio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05C06-2CDA-47EC-B6C2-0211ED17E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Tuulevi Piesanen/Voionmaan lukio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9633D-18A0-468C-8426-DB37C4AE2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otsikon tyyliä napsauttamalla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napsauttamalla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381750"/>
            <a:ext cx="41036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Tuulevi Piesanen/Voionmaan lukio</a:t>
            </a:r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fld id="{B92F0E16-0C62-4BFE-81C1-E24538470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ekry.fi/web/index.php?page=toiminta-jasenyhteiso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hyperlink" Target="http://oppiminen.yle.fi/artikkeli?id=799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pshp.f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068638"/>
            <a:ext cx="7391400" cy="1655762"/>
          </a:xfrm>
        </p:spPr>
        <p:txBody>
          <a:bodyPr/>
          <a:lstStyle/>
          <a:p>
            <a:pPr algn="ctr">
              <a:defRPr/>
            </a:pPr>
            <a:r>
              <a:rPr lang="en-GB" sz="4000" b="1" smtClean="0"/>
              <a:t>Suomalainen</a:t>
            </a:r>
            <a:r>
              <a:rPr lang="fi-FI" sz="4000" b="1" smtClean="0"/>
              <a:t>  terveydenhuoltojärjestelmä</a:t>
            </a:r>
            <a:r>
              <a:rPr lang="fi-FI" b="1" smtClean="0"/>
              <a:t> </a:t>
            </a:r>
          </a:p>
          <a:p>
            <a:pPr>
              <a:defRPr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088" y="1773238"/>
            <a:ext cx="7783512" cy="46275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i-FI" sz="2800" b="1" dirty="0" smtClean="0"/>
              <a:t>Yksityinen sektori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fi-FI" sz="2800" b="1" dirty="0" smtClean="0"/>
          </a:p>
          <a:p>
            <a:pPr lvl="1">
              <a:lnSpc>
                <a:spcPct val="80000"/>
              </a:lnSpc>
              <a:defRPr/>
            </a:pPr>
            <a:r>
              <a:rPr lang="fi-FI" dirty="0" smtClean="0"/>
              <a:t>Yksityisten palveluntarjoajien terveyden- ja sairaanhoitopalvelut (esimerkiksi yksityiset fysioterapiapalvelut, yksityisten lääkärien ja hammaslääkärien vastaanotot, laboratoriopalvelut)</a:t>
            </a:r>
          </a:p>
          <a:p>
            <a:pPr lvl="1">
              <a:lnSpc>
                <a:spcPct val="80000"/>
              </a:lnSpc>
              <a:defRPr/>
            </a:pPr>
            <a:r>
              <a:rPr lang="fi-FI" dirty="0" smtClean="0"/>
              <a:t>Yksityisten terveyspalvelujen tarve ja käyttö ovat kasvussa</a:t>
            </a:r>
          </a:p>
          <a:p>
            <a:pPr lvl="1">
              <a:lnSpc>
                <a:spcPct val="80000"/>
              </a:lnSpc>
              <a:defRPr/>
            </a:pPr>
            <a:r>
              <a:rPr lang="fi-FI" dirty="0" smtClean="0"/>
              <a:t>Kansaneläkelaitos korvaa osan yksityisten palvelujen kustannuksista  </a:t>
            </a:r>
          </a:p>
          <a:p>
            <a:pPr lvl="1">
              <a:lnSpc>
                <a:spcPct val="80000"/>
              </a:lnSpc>
              <a:defRPr/>
            </a:pPr>
            <a:endParaRPr lang="fi-FI" dirty="0" smtClean="0"/>
          </a:p>
          <a:p>
            <a:pPr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507412" cy="5832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i-FI" sz="2800" b="1" u="sng" dirty="0" smtClean="0">
                <a:solidFill>
                  <a:schemeClr val="tx2">
                    <a:lumMod val="50000"/>
                  </a:schemeClr>
                </a:solidFill>
              </a:rPr>
              <a:t>YKSITYINEN SEKTORI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i-FI" sz="21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fi-FI" sz="21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fi-FI" sz="21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fi-FI" sz="21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fi-FI" sz="800" b="1" dirty="0" smtClean="0"/>
          </a:p>
          <a:p>
            <a:pPr eaLnBrk="1" hangingPunct="1">
              <a:defRPr/>
            </a:pPr>
            <a:endParaRPr lang="fi-FI" sz="2100" b="1" dirty="0" smtClean="0"/>
          </a:p>
          <a:p>
            <a:pPr eaLnBrk="1" hangingPunct="1">
              <a:defRPr/>
            </a:pPr>
            <a:r>
              <a:rPr lang="fi-FI" sz="2100" b="1" dirty="0" smtClean="0"/>
              <a:t>Täydentää julkista sektoria ja antaa asiakkaalle joustavan vaihtoehdon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i-FI" sz="800" b="1" dirty="0" smtClean="0"/>
          </a:p>
          <a:p>
            <a:pPr eaLnBrk="1" hangingPunct="1">
              <a:defRPr/>
            </a:pPr>
            <a:r>
              <a:rPr lang="fi-FI" sz="2100" b="1" dirty="0" smtClean="0">
                <a:solidFill>
                  <a:schemeClr val="tx2">
                    <a:lumMod val="50000"/>
                  </a:schemeClr>
                </a:solidFill>
              </a:rPr>
              <a:t>Lääkäriasemat, erikoislääkärit </a:t>
            </a:r>
            <a:r>
              <a:rPr lang="fi-FI" sz="2100" b="1" dirty="0" smtClean="0"/>
              <a:t>(esim. kosmeettinen kirurgia), sairaankuljetus, päivähoito, vanhusten hoito, apteekit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i-FI" sz="800" b="1" dirty="0" smtClean="0"/>
          </a:p>
          <a:p>
            <a:pPr eaLnBrk="1" hangingPunct="1">
              <a:defRPr/>
            </a:pPr>
            <a:r>
              <a:rPr lang="fi-FI" sz="2100" b="1" dirty="0" smtClean="0"/>
              <a:t>Asiakas maksaa itse!!</a:t>
            </a:r>
          </a:p>
          <a:p>
            <a:pPr lvl="1" eaLnBrk="1" hangingPunct="1">
              <a:defRPr/>
            </a:pPr>
            <a:r>
              <a:rPr lang="fi-FI" sz="2100" b="1" dirty="0" smtClean="0"/>
              <a:t>Kela korvaa 30%</a:t>
            </a:r>
          </a:p>
          <a:p>
            <a:pPr lvl="1" eaLnBrk="1" hangingPunct="1">
              <a:defRPr/>
            </a:pPr>
            <a:endParaRPr lang="fi-FI" sz="800" b="1" dirty="0" smtClean="0"/>
          </a:p>
        </p:txBody>
      </p:sp>
      <p:pic>
        <p:nvPicPr>
          <p:cNvPr id="9219" name="Picture 5" descr="http://www.sympa.fi/Portals/19/Pictures/Logos/Mehil%C3%A4inen_logo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766763"/>
            <a:ext cx="2138363" cy="4175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9220" name="Picture 9" descr="http://www.aarresaari.info/files/images/sisaltokuvia/aarresaari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339850"/>
            <a:ext cx="1368425" cy="11699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9221" name="Picture 11" descr="http://www.huoneteatteri.fi/naytelmat/2009/riku3/hoviapteek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341438"/>
            <a:ext cx="15557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7" descr="http://www.skaj.fi/fro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1341438"/>
            <a:ext cx="158432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1" descr="http://www.marmai.fi/multimedia/archive/00073/Oral_logo_73476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1341438"/>
            <a:ext cx="172878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9200" y="1700213"/>
            <a:ext cx="7391400" cy="47005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i-FI" sz="2800" b="1" dirty="0" smtClean="0"/>
              <a:t>Kolmas sektori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fi-FI" sz="2800" b="1" dirty="0" smtClean="0"/>
          </a:p>
          <a:p>
            <a:pPr lvl="1">
              <a:lnSpc>
                <a:spcPct val="80000"/>
              </a:lnSpc>
              <a:defRPr/>
            </a:pPr>
            <a:r>
              <a:rPr lang="fi-FI" dirty="0" smtClean="0"/>
              <a:t>Täydentää julkisen ja yksityisen sektorin palveluja</a:t>
            </a:r>
          </a:p>
          <a:p>
            <a:pPr lvl="1">
              <a:lnSpc>
                <a:spcPct val="80000"/>
              </a:lnSpc>
              <a:defRPr/>
            </a:pPr>
            <a:r>
              <a:rPr lang="fi-FI" dirty="0" smtClean="0"/>
              <a:t>Kansalaisjärjestöjen tuottamat terveyspalvelut: yhdistyksien, järjestöjen ja säätiöiden toiminta (esimerkiksi urheiluseurat, Mannerheimin lastensuojeluliitto, Suomen Reumaliitto ry, Suomen Sydänliitto ry…)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7345362" cy="64087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i-FI" sz="2800" b="1" u="sng" dirty="0" smtClean="0">
                <a:solidFill>
                  <a:schemeClr val="tx2">
                    <a:lumMod val="50000"/>
                  </a:schemeClr>
                </a:solidFill>
              </a:rPr>
              <a:t>KOLMAS SEKTORI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i-FI" sz="2800" b="1" u="sng" dirty="0" smtClean="0"/>
          </a:p>
          <a:p>
            <a:pPr eaLnBrk="1" hangingPunct="1">
              <a:defRPr/>
            </a:pPr>
            <a:r>
              <a:rPr lang="fi-FI" sz="2800" dirty="0" smtClean="0"/>
              <a:t>Vapaaehtoisjärjestöt, yhdistykset, säätiöt, vertaisryhmät, liikuntajärjestöt</a:t>
            </a:r>
          </a:p>
          <a:p>
            <a:pPr lvl="2" eaLnBrk="1" hangingPunct="1">
              <a:defRPr/>
            </a:pPr>
            <a:r>
              <a:rPr lang="fi-FI" sz="2000" dirty="0" err="1" smtClean="0">
                <a:hlinkClick r:id="rId2"/>
              </a:rPr>
              <a:t>Tekryn</a:t>
            </a:r>
            <a:r>
              <a:rPr lang="fi-FI" sz="2000" dirty="0" smtClean="0">
                <a:hlinkClick r:id="rId2"/>
              </a:rPr>
              <a:t> jäsenet</a:t>
            </a:r>
            <a:endParaRPr lang="fi-FI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fi-FI" sz="800" dirty="0" smtClean="0"/>
          </a:p>
          <a:p>
            <a:pPr eaLnBrk="1" hangingPunct="1">
              <a:defRPr/>
            </a:pPr>
            <a:r>
              <a:rPr lang="fi-FI" sz="2800" b="1" dirty="0" smtClean="0">
                <a:solidFill>
                  <a:schemeClr val="tx2">
                    <a:lumMod val="50000"/>
                  </a:schemeClr>
                </a:solidFill>
              </a:rPr>
              <a:t>vapaaehtoistoimintaa</a:t>
            </a:r>
            <a:r>
              <a:rPr lang="fi-FI" sz="2800" dirty="0" smtClean="0"/>
              <a:t>, vertaistukea, valistusta, neuvonnat/tukipuhelimet, vertaistukihenkilöt, katutoiminta</a:t>
            </a:r>
            <a:endParaRPr lang="fi-FI" sz="2400" dirty="0" smtClean="0"/>
          </a:p>
          <a:p>
            <a:pPr eaLnBrk="1" hangingPunct="1">
              <a:defRPr/>
            </a:pPr>
            <a:endParaRPr lang="fi-FI" sz="2400" dirty="0" smtClean="0"/>
          </a:p>
          <a:p>
            <a:pPr eaLnBrk="1" hangingPunct="1">
              <a:defRPr/>
            </a:pPr>
            <a:r>
              <a:rPr lang="fi-FI" sz="2400" dirty="0" smtClean="0"/>
              <a:t>RAY:n + yksityisten tuki merkittävä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i-FI" sz="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i-FI" sz="2400" b="1" dirty="0" smtClean="0">
                <a:solidFill>
                  <a:schemeClr val="tx2">
                    <a:lumMod val="50000"/>
                  </a:schemeClr>
                </a:solidFill>
              </a:rPr>
              <a:t>Ei saa tuottaa voittoa!!</a:t>
            </a:r>
            <a:endParaRPr lang="fi-FI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2133600"/>
            <a:ext cx="1584325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 cstate="print">
            <a:lum bright="50000" contrast="-60000"/>
          </a:blip>
          <a:srcRect/>
          <a:stretch>
            <a:fillRect/>
          </a:stretch>
        </p:blipFill>
        <p:spPr bwMode="auto">
          <a:xfrm>
            <a:off x="6948488" y="3429000"/>
            <a:ext cx="1939925" cy="8636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pic>
        <p:nvPicPr>
          <p:cNvPr id="10245" name="Picture 1"/>
          <p:cNvPicPr>
            <a:picLocks noChangeAspect="1" noChangeArrowheads="1"/>
          </p:cNvPicPr>
          <p:nvPr/>
        </p:nvPicPr>
        <p:blipFill>
          <a:blip r:embed="rId5" cstate="print">
            <a:lum bright="44000" contrast="-40000"/>
          </a:blip>
          <a:srcRect/>
          <a:stretch>
            <a:fillRect/>
          </a:stretch>
        </p:blipFill>
        <p:spPr bwMode="auto">
          <a:xfrm>
            <a:off x="7596188" y="260350"/>
            <a:ext cx="1266825" cy="1408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4724400"/>
            <a:ext cx="1944687" cy="194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891462" cy="1228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b="1" u="sng" dirty="0" smtClean="0">
                <a:solidFill>
                  <a:schemeClr val="tx2">
                    <a:satMod val="130000"/>
                  </a:schemeClr>
                </a:solidFill>
              </a:rPr>
              <a:t>Suomalainen sosiaali- ja terveydenhuoltojärjestelmä</a:t>
            </a:r>
          </a:p>
        </p:txBody>
      </p:sp>
      <p:sp>
        <p:nvSpPr>
          <p:cNvPr id="5123" name="Sisällön paikkamerkki 2"/>
          <p:cNvSpPr>
            <a:spLocks noGrp="1"/>
          </p:cNvSpPr>
          <p:nvPr>
            <p:ph idx="1"/>
          </p:nvPr>
        </p:nvSpPr>
        <p:spPr>
          <a:xfrm>
            <a:off x="971550" y="1447800"/>
            <a:ext cx="8172450" cy="5410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fi-FI" sz="2800" b="1" u="sng" dirty="0" smtClean="0"/>
              <a:t>Vahvuuksia</a:t>
            </a:r>
            <a:r>
              <a:rPr lang="fi-FI" sz="2400" dirty="0" smtClean="0"/>
              <a:t> mm. </a:t>
            </a:r>
          </a:p>
          <a:p>
            <a:pPr eaLnBrk="1" hangingPunct="1">
              <a:defRPr/>
            </a:pPr>
            <a:r>
              <a:rPr lang="fi-FI" sz="2400" dirty="0" smtClean="0"/>
              <a:t>kattavuus, palvelujen saatavuus, teknologia, tulotasosta riippumaton hoito</a:t>
            </a:r>
          </a:p>
          <a:p>
            <a:pPr eaLnBrk="1" hangingPunct="1">
              <a:defRPr/>
            </a:pPr>
            <a:r>
              <a:rPr lang="fi-FI" sz="2400" dirty="0" smtClean="0"/>
              <a:t>Alhainen lapsikuolleisuus </a:t>
            </a:r>
            <a:r>
              <a:rPr lang="fi-FI" sz="2400" dirty="0" smtClean="0">
                <a:hlinkClick r:id="rId2"/>
              </a:rPr>
              <a:t>http://oppiminen.yle.fi/artikkeli?id=7994</a:t>
            </a:r>
            <a:endParaRPr lang="fi-FI" sz="2400" dirty="0" smtClean="0"/>
          </a:p>
          <a:p>
            <a:pPr eaLnBrk="1" hangingPunct="1">
              <a:defRPr/>
            </a:pPr>
            <a:r>
              <a:rPr lang="fi-FI" sz="2400" dirty="0" smtClean="0"/>
              <a:t>syöpä + verenkiertoelinsairaudet 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fi-FI" sz="2400" dirty="0" smtClean="0"/>
              <a:t>	-&gt; kuolleisuuden väheneminen</a:t>
            </a:r>
          </a:p>
        </p:txBody>
      </p:sp>
      <p:pic>
        <p:nvPicPr>
          <p:cNvPr id="11268" name="Picture 4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2420938"/>
            <a:ext cx="14763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Program Files\Microsoft Office\MEDIA\CAGCAT10\j0211949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5229225"/>
            <a:ext cx="23034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/>
          <p:cNvSpPr>
            <a:spLocks noGrp="1"/>
          </p:cNvSpPr>
          <p:nvPr>
            <p:ph type="title"/>
          </p:nvPr>
        </p:nvSpPr>
        <p:spPr>
          <a:xfrm>
            <a:off x="755650" y="1412875"/>
            <a:ext cx="7924800" cy="12239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fi-FI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fi-FI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fi-FI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fi-FI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fi-FI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fi-FI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fi-FI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fi-FI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fi-FI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fi-FI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fi-FI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fi-FI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fi-FI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fi-FI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147" name="Sisällön paikkamerkki 2"/>
          <p:cNvSpPr>
            <a:spLocks noGrp="1"/>
          </p:cNvSpPr>
          <p:nvPr>
            <p:ph idx="1"/>
          </p:nvPr>
        </p:nvSpPr>
        <p:spPr>
          <a:xfrm>
            <a:off x="900113" y="0"/>
            <a:ext cx="8034337" cy="6524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fi-FI" b="1" u="sng" dirty="0" smtClean="0"/>
              <a:t>Kehittämisalueita</a:t>
            </a:r>
            <a:r>
              <a:rPr lang="fi-FI" dirty="0" smtClean="0"/>
              <a:t> mm. </a:t>
            </a:r>
          </a:p>
          <a:p>
            <a:pPr eaLnBrk="1" hangingPunct="1">
              <a:defRPr/>
            </a:pPr>
            <a:r>
              <a:rPr lang="fi-FI" sz="2800" dirty="0" smtClean="0"/>
              <a:t>Alueelliset erot</a:t>
            </a:r>
          </a:p>
          <a:p>
            <a:pPr eaLnBrk="1" hangingPunct="1">
              <a:defRPr/>
            </a:pPr>
            <a:r>
              <a:rPr lang="fi-FI" sz="2800" dirty="0" smtClean="0"/>
              <a:t>Väestöryhmien väliset terveyserot</a:t>
            </a:r>
          </a:p>
          <a:p>
            <a:pPr eaLnBrk="1" hangingPunct="1">
              <a:defRPr/>
            </a:pPr>
            <a:r>
              <a:rPr lang="fi-FI" sz="2800" dirty="0" smtClean="0"/>
              <a:t>Ikääntyminen</a:t>
            </a:r>
          </a:p>
          <a:p>
            <a:pPr eaLnBrk="1" hangingPunct="1">
              <a:defRPr/>
            </a:pPr>
            <a:r>
              <a:rPr lang="fi-FI" sz="2800" dirty="0" smtClean="0"/>
              <a:t>Huoltosuhteen heikentyminen</a:t>
            </a:r>
          </a:p>
          <a:p>
            <a:pPr eaLnBrk="1" hangingPunct="1">
              <a:defRPr/>
            </a:pPr>
            <a:r>
              <a:rPr lang="fi-FI" sz="2800" dirty="0" smtClean="0"/>
              <a:t>Elintapasairauksien yleistyminen </a:t>
            </a:r>
          </a:p>
          <a:p>
            <a:pPr lvl="1" eaLnBrk="1" hangingPunct="1">
              <a:buFontTx/>
              <a:buNone/>
              <a:defRPr/>
            </a:pPr>
            <a:r>
              <a:rPr lang="fi-FI" dirty="0" smtClean="0"/>
              <a:t>	+ näiden sairauksien hoidon kalleus</a:t>
            </a:r>
          </a:p>
          <a:p>
            <a:pPr lvl="1" eaLnBrk="1" hangingPunct="1">
              <a:buFontTx/>
              <a:buNone/>
              <a:defRPr/>
            </a:pPr>
            <a:endParaRPr lang="fi-FI" b="1" u="sng" dirty="0" smtClean="0"/>
          </a:p>
          <a:p>
            <a:pPr lvl="1" eaLnBrk="1" hangingPunct="1">
              <a:buFontTx/>
              <a:buNone/>
              <a:defRPr/>
            </a:pPr>
            <a:r>
              <a:rPr lang="fi-FI" b="1" dirty="0" smtClean="0"/>
              <a:t>Sosiaali- ja terveysministeriö (STM)</a:t>
            </a:r>
            <a:r>
              <a:rPr lang="fi-FI" dirty="0" smtClean="0"/>
              <a:t>	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fi-FI" sz="2800" dirty="0" smtClean="0"/>
              <a:t>Sosiaali- ja terveysministeri?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fi-FI" sz="2800" dirty="0" smtClean="0"/>
              <a:t>Paula </a:t>
            </a:r>
            <a:r>
              <a:rPr lang="fi-FI" sz="2800" dirty="0" err="1" smtClean="0"/>
              <a:t>Risikko</a:t>
            </a:r>
            <a:endParaRPr lang="fi-FI" sz="28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fi-FI" sz="2800" dirty="0" smtClean="0"/>
              <a:t>Peruspalveluministeri?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fi-FI" sz="2800" smtClean="0"/>
              <a:t>Susanna Huovinen</a:t>
            </a:r>
            <a:endParaRPr lang="fi-FI" sz="2800" dirty="0" smtClean="0"/>
          </a:p>
          <a:p>
            <a:pPr eaLnBrk="1" hangingPunct="1">
              <a:defRPr/>
            </a:pPr>
            <a:endParaRPr lang="fi-FI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0"/>
            <a:ext cx="219551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>
                <a:solidFill>
                  <a:srgbClr val="0033CC"/>
                </a:solidFill>
              </a:rPr>
              <a:t>Huoltosuhde</a:t>
            </a:r>
            <a:endParaRPr lang="fi-FI" dirty="0">
              <a:solidFill>
                <a:srgbClr val="0033CC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9200" y="1989138"/>
            <a:ext cx="7529513" cy="4176712"/>
          </a:xfrm>
        </p:spPr>
        <p:txBody>
          <a:bodyPr/>
          <a:lstStyle/>
          <a:p>
            <a:pPr>
              <a:defRPr/>
            </a:pPr>
            <a:r>
              <a:rPr lang="fi-FI" b="1" dirty="0" smtClean="0">
                <a:solidFill>
                  <a:srgbClr val="0033CC"/>
                </a:solidFill>
              </a:rPr>
              <a:t>Väestöllinen huoltosuhde </a:t>
            </a:r>
            <a:r>
              <a:rPr lang="fi-FI" dirty="0" smtClean="0"/>
              <a:t>ilmaisee kuinka monta alle 15-vuotiasta ja yli 65-vuotiasta on yhtä työllistä kohti</a:t>
            </a:r>
          </a:p>
          <a:p>
            <a:pPr>
              <a:defRPr/>
            </a:pPr>
            <a:r>
              <a:rPr lang="fi-FI" dirty="0" smtClean="0"/>
              <a:t> </a:t>
            </a:r>
            <a:r>
              <a:rPr lang="fi-FI" b="1" dirty="0" smtClean="0">
                <a:solidFill>
                  <a:srgbClr val="0033CC"/>
                </a:solidFill>
              </a:rPr>
              <a:t>Taloudellinen huoltosuhde</a:t>
            </a:r>
            <a:r>
              <a:rPr lang="fi-FI" dirty="0" smtClean="0">
                <a:solidFill>
                  <a:srgbClr val="0033CC"/>
                </a:solidFill>
              </a:rPr>
              <a:t> </a:t>
            </a:r>
            <a:r>
              <a:rPr lang="fi-FI" dirty="0" smtClean="0"/>
              <a:t>mittaa sitä, kuinka monta työvoiman ulkopuolella olevaa ja työtöntä on yhtä työllistä kohti. </a:t>
            </a:r>
          </a:p>
          <a:p>
            <a:pPr>
              <a:buFont typeface="Wingdings" pitchFamily="2" charset="2"/>
              <a:buNone/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i-FI" b="1" dirty="0" smtClean="0"/>
              <a:t>Väestöllinen huoltosuhde </a:t>
            </a:r>
            <a:r>
              <a:rPr lang="fi-FI" dirty="0" smtClean="0"/>
              <a:t>vuoden 2012 lopussa oli 54,3.</a:t>
            </a:r>
          </a:p>
          <a:p>
            <a:pPr>
              <a:defRPr/>
            </a:pPr>
            <a:endParaRPr lang="fi-FI" dirty="0" smtClean="0"/>
          </a:p>
          <a:p>
            <a:pPr>
              <a:defRPr/>
            </a:pPr>
            <a:r>
              <a:rPr lang="fi-FI" b="1" dirty="0" smtClean="0"/>
              <a:t>Taloudellinen huoltosuhde </a:t>
            </a:r>
            <a:r>
              <a:rPr lang="fi-FI" dirty="0"/>
              <a:t>v</a:t>
            </a:r>
            <a:r>
              <a:rPr lang="fi-FI" dirty="0" smtClean="0"/>
              <a:t>uonna 2010 oli Suomessa 1,31 (eli sataa työssäkäyvää kohden oli 131 </a:t>
            </a:r>
            <a:r>
              <a:rPr lang="fi-FI" dirty="0" err="1" smtClean="0"/>
              <a:t>ei-työssäkäyvää</a:t>
            </a:r>
            <a:r>
              <a:rPr lang="fi-FI" dirty="0" smtClean="0"/>
              <a:t>).</a:t>
            </a:r>
          </a:p>
          <a:p>
            <a:pPr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>
                <a:solidFill>
                  <a:srgbClr val="0033CC"/>
                </a:solidFill>
              </a:rPr>
              <a:t>Valmisteilla </a:t>
            </a:r>
            <a:r>
              <a:rPr lang="fi-FI" dirty="0" err="1" smtClean="0">
                <a:solidFill>
                  <a:srgbClr val="0033CC"/>
                </a:solidFill>
              </a:rPr>
              <a:t>sote-uudistus</a:t>
            </a:r>
            <a:endParaRPr lang="fi-FI" dirty="0">
              <a:solidFill>
                <a:srgbClr val="0033CC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4213" y="1628775"/>
            <a:ext cx="8135937" cy="47720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fi-FI" dirty="0" smtClean="0"/>
              <a:t>TAVOITTEENA</a:t>
            </a:r>
          </a:p>
          <a:p>
            <a:pPr>
              <a:defRPr/>
            </a:pPr>
            <a:r>
              <a:rPr lang="fi-FI" sz="2800" dirty="0" smtClean="0"/>
              <a:t>Kuntamenojen kasvun hillitseminen</a:t>
            </a:r>
          </a:p>
          <a:p>
            <a:pPr>
              <a:defRPr/>
            </a:pPr>
            <a:r>
              <a:rPr lang="fi-FI" sz="2800" dirty="0" smtClean="0"/>
              <a:t>Ennaltaehkäisevän työn vahvistaminen</a:t>
            </a:r>
          </a:p>
          <a:p>
            <a:pPr>
              <a:defRPr/>
            </a:pPr>
            <a:r>
              <a:rPr lang="fi-FI" sz="2800" dirty="0" smtClean="0"/>
              <a:t>Peruspalvelujen turvaaminen</a:t>
            </a:r>
          </a:p>
          <a:p>
            <a:pPr>
              <a:defRPr/>
            </a:pPr>
            <a:r>
              <a:rPr lang="fi-FI" sz="2800" dirty="0" smtClean="0"/>
              <a:t>Palvelurakenteen uudistaminen</a:t>
            </a:r>
          </a:p>
          <a:p>
            <a:pPr>
              <a:defRPr/>
            </a:pPr>
            <a:r>
              <a:rPr lang="fi-FI" sz="2800" dirty="0" smtClean="0"/>
              <a:t>Palvelujen laadun kehittäminen</a:t>
            </a:r>
          </a:p>
          <a:p>
            <a:pPr>
              <a:defRPr/>
            </a:pPr>
            <a:r>
              <a:rPr lang="fi-FI" sz="2800" dirty="0" smtClean="0"/>
              <a:t>Sosiaali- ja terveydenhuollon järjestämisvastuun määräytyminen kunnan asukasluvun mukaan yhdenmukaisin periaattein koko maassa</a:t>
            </a:r>
            <a:endParaRPr lang="fi-FI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060575"/>
            <a:ext cx="8388350" cy="4797425"/>
          </a:xfrm>
        </p:spPr>
        <p:txBody>
          <a:bodyPr/>
          <a:lstStyle/>
          <a:p>
            <a:pPr>
              <a:defRPr/>
            </a:pPr>
            <a:r>
              <a:rPr lang="fi-FI" sz="3600" dirty="0" smtClean="0"/>
              <a:t>Suomalaisen terveydenhuollon tarkoituksena on </a:t>
            </a:r>
          </a:p>
          <a:p>
            <a:pPr lvl="1">
              <a:defRPr/>
            </a:pPr>
            <a:r>
              <a:rPr lang="fi-FI" sz="3200" dirty="0" smtClean="0"/>
              <a:t>väestön terveyden ylläpitäminen,</a:t>
            </a:r>
          </a:p>
          <a:p>
            <a:pPr lvl="1">
              <a:defRPr/>
            </a:pPr>
            <a:r>
              <a:rPr lang="fi-FI" sz="3200" dirty="0" smtClean="0"/>
              <a:t> sairauksien ennaltaehkäisy, </a:t>
            </a:r>
          </a:p>
          <a:p>
            <a:pPr lvl="1">
              <a:defRPr/>
            </a:pPr>
            <a:r>
              <a:rPr lang="fi-FI" sz="3200" dirty="0" smtClean="0"/>
              <a:t> sairauksien hoito,  </a:t>
            </a:r>
          </a:p>
          <a:p>
            <a:pPr lvl="1">
              <a:defRPr/>
            </a:pPr>
            <a:r>
              <a:rPr lang="fi-FI" sz="3200" dirty="0" smtClean="0"/>
              <a:t> kuntoutus.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924800" cy="1260475"/>
          </a:xfrm>
        </p:spPr>
        <p:txBody>
          <a:bodyPr/>
          <a:lstStyle/>
          <a:p>
            <a:pPr>
              <a:defRPr/>
            </a:pPr>
            <a:r>
              <a:rPr lang="fi-FI" sz="2400" b="1" dirty="0" smtClean="0">
                <a:solidFill>
                  <a:schemeClr val="tx1"/>
                </a:solidFill>
              </a:rPr>
              <a:t>Suomalainen terveydenhuoltojärjestelmä muodostuu </a:t>
            </a:r>
            <a:r>
              <a:rPr lang="fi-FI" sz="2400" b="1" dirty="0" smtClean="0">
                <a:solidFill>
                  <a:srgbClr val="0033CC"/>
                </a:solidFill>
              </a:rPr>
              <a:t>perusterveydenhuollosta</a:t>
            </a:r>
            <a:r>
              <a:rPr lang="fi-FI" sz="2400" b="1" dirty="0" smtClean="0">
                <a:solidFill>
                  <a:schemeClr val="tx1"/>
                </a:solidFill>
              </a:rPr>
              <a:t>                               ja </a:t>
            </a:r>
            <a:r>
              <a:rPr lang="fi-FI" sz="2400" b="1" dirty="0" smtClean="0">
                <a:solidFill>
                  <a:srgbClr val="0033CC"/>
                </a:solidFill>
              </a:rPr>
              <a:t>erikoissairaanhoidosta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353425" cy="51117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i-FI" sz="2400" b="1" dirty="0" smtClean="0"/>
          </a:p>
          <a:p>
            <a:pPr>
              <a:lnSpc>
                <a:spcPct val="90000"/>
              </a:lnSpc>
              <a:defRPr/>
            </a:pPr>
            <a:r>
              <a:rPr lang="fi-FI" sz="2400" b="1" dirty="0" smtClean="0">
                <a:solidFill>
                  <a:srgbClr val="0033CC"/>
                </a:solidFill>
              </a:rPr>
              <a:t>Perusterveydenhuolto</a:t>
            </a:r>
          </a:p>
          <a:p>
            <a:pPr lvl="1">
              <a:lnSpc>
                <a:spcPct val="90000"/>
              </a:lnSpc>
              <a:defRPr/>
            </a:pPr>
            <a:r>
              <a:rPr lang="fi-FI" sz="2000" b="1" dirty="0" smtClean="0"/>
              <a:t>Terveyskeskukset</a:t>
            </a:r>
            <a:r>
              <a:rPr lang="fi-FI" sz="2000" dirty="0" smtClean="0"/>
              <a:t>, </a:t>
            </a:r>
            <a:r>
              <a:rPr lang="fi-FI" sz="2000" b="1" dirty="0" smtClean="0"/>
              <a:t>neuvolat, kouluterveydenhuolto, työterveyshuolto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endParaRPr lang="fi-FI" sz="2000" b="1" dirty="0" smtClean="0"/>
          </a:p>
          <a:p>
            <a:pPr>
              <a:lnSpc>
                <a:spcPct val="90000"/>
              </a:lnSpc>
              <a:defRPr/>
            </a:pPr>
            <a:r>
              <a:rPr lang="fi-FI" sz="2400" b="1" dirty="0" smtClean="0">
                <a:solidFill>
                  <a:srgbClr val="0033CC"/>
                </a:solidFill>
              </a:rPr>
              <a:t>Erikoissairaanhoito</a:t>
            </a:r>
          </a:p>
          <a:p>
            <a:pPr lvl="1">
              <a:lnSpc>
                <a:spcPct val="90000"/>
              </a:lnSpc>
              <a:defRPr/>
            </a:pPr>
            <a:r>
              <a:rPr lang="fi-FI" sz="2000" b="1" dirty="0" smtClean="0"/>
              <a:t>Keskussairaalat: </a:t>
            </a:r>
            <a:r>
              <a:rPr lang="fi-FI" sz="2000" dirty="0" smtClean="0"/>
              <a:t>Suomen jokaisessa sairaanhoitopiirissä (20) oma keskussairaala: synnytykset, lasten- ja naistentaudit, </a:t>
            </a:r>
            <a:r>
              <a:rPr lang="fi-FI" sz="2000" dirty="0" err="1" smtClean="0"/>
              <a:t>kuvantamispalvelut</a:t>
            </a:r>
            <a:r>
              <a:rPr lang="fi-FI" sz="2000" dirty="0" smtClean="0"/>
              <a:t>, syöpätautien tutkimus ja hoito, kirurgia, psykiatria ja tehohoito</a:t>
            </a:r>
          </a:p>
          <a:p>
            <a:pPr lvl="1">
              <a:lnSpc>
                <a:spcPct val="90000"/>
              </a:lnSpc>
              <a:defRPr/>
            </a:pPr>
            <a:r>
              <a:rPr lang="fi-FI" sz="2000" b="1" dirty="0" smtClean="0"/>
              <a:t>Yliopistollinen sairaanhoito:</a:t>
            </a:r>
            <a:r>
              <a:rPr lang="fi-FI" sz="2000" dirty="0" smtClean="0"/>
              <a:t> Yliopistolliset sairaalat: Helsinki (HYKS), Turku (TYKS), Tampere (TAYS), Oulu (OYS) ja Kuopio (KYS): vaativaa tutkimusta ja hoitoa edellyttävät sairaudet, harvinaisemmat hoidot, tutkimus, lääkärien koulutus</a:t>
            </a:r>
          </a:p>
          <a:p>
            <a:pPr>
              <a:lnSpc>
                <a:spcPct val="90000"/>
              </a:lnSpc>
              <a:defRPr/>
            </a:pPr>
            <a:endParaRPr lang="fi-FI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/>
      <p:bldP spid="2856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45413" cy="1066800"/>
          </a:xfrm>
        </p:spPr>
        <p:txBody>
          <a:bodyPr/>
          <a:lstStyle/>
          <a:p>
            <a:pPr>
              <a:defRPr/>
            </a:pPr>
            <a:r>
              <a:rPr lang="fi-FI" sz="4000" smtClean="0">
                <a:solidFill>
                  <a:schemeClr val="tx1"/>
                </a:solidFill>
              </a:rPr>
              <a:t>Terveydenhuolto on lakisääteistä 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640763" cy="5472112"/>
          </a:xfrm>
        </p:spPr>
        <p:txBody>
          <a:bodyPr/>
          <a:lstStyle/>
          <a:p>
            <a:pPr>
              <a:defRPr/>
            </a:pPr>
            <a:r>
              <a:rPr lang="fi-FI" sz="2800" dirty="0" smtClean="0"/>
              <a:t>Kaikilla Suomessa asuvilla on oikeus perusterveydenhuoltoon ja sairaalapalveluihin. </a:t>
            </a:r>
          </a:p>
          <a:p>
            <a:pPr>
              <a:defRPr/>
            </a:pPr>
            <a:r>
              <a:rPr lang="fi-FI" sz="2800" dirty="0" smtClean="0"/>
              <a:t>Terveydenhuollon palveluista vastaavat kunnat. </a:t>
            </a:r>
          </a:p>
          <a:p>
            <a:pPr>
              <a:defRPr/>
            </a:pPr>
            <a:r>
              <a:rPr lang="fi-FI" sz="2800" dirty="0" smtClean="0"/>
              <a:t>Laissa on määritelty ne palvelut, jotka kunta on velvollinen järjestämään. </a:t>
            </a:r>
          </a:p>
          <a:p>
            <a:pPr>
              <a:defRPr/>
            </a:pPr>
            <a:r>
              <a:rPr lang="fi-FI" sz="2800" dirty="0" smtClean="0"/>
              <a:t>Kunta voi järjestää palvelut itse, yhdessä muiden kuntien kanssa tai ostamalla ne toiselta kunnalta tai muulta julkiselta taikka yksityiseltä palvelujen tuottajalta. </a:t>
            </a:r>
          </a:p>
          <a:p>
            <a:pPr>
              <a:buFont typeface="Wingdings" pitchFamily="2" charset="2"/>
              <a:buNone/>
              <a:defRPr/>
            </a:pPr>
            <a:r>
              <a:rPr lang="fi-FI" sz="2800" dirty="0" smtClean="0"/>
              <a:t/>
            </a:r>
            <a:br>
              <a:rPr lang="fi-FI" sz="2800" dirty="0" smtClean="0"/>
            </a:br>
            <a:endParaRPr lang="fi-FI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/>
      <p:bldP spid="2846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650" y="1700213"/>
            <a:ext cx="7854950" cy="470058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fi-FI" sz="2800" dirty="0" smtClean="0"/>
              <a:t>Suomen julkinen terveydenhuoltojärjestelmä on pääosin verovaroin rahoitettu, ja sitä täydentää sairausvakuutusjärjestelmä.</a:t>
            </a:r>
          </a:p>
          <a:p>
            <a:pPr>
              <a:lnSpc>
                <a:spcPct val="80000"/>
              </a:lnSpc>
              <a:defRPr/>
            </a:pPr>
            <a:endParaRPr lang="fi-FI" sz="2800" dirty="0" smtClean="0"/>
          </a:p>
          <a:p>
            <a:pPr>
              <a:lnSpc>
                <a:spcPct val="80000"/>
              </a:lnSpc>
              <a:defRPr/>
            </a:pPr>
            <a:r>
              <a:rPr lang="fi-FI" sz="2800" dirty="0" smtClean="0"/>
              <a:t>Sairausvakuutuksesta korvataan </a:t>
            </a:r>
          </a:p>
          <a:p>
            <a:pPr lvl="1">
              <a:lnSpc>
                <a:spcPct val="80000"/>
              </a:lnSpc>
              <a:defRPr/>
            </a:pPr>
            <a:r>
              <a:rPr lang="fi-FI" dirty="0" smtClean="0"/>
              <a:t>osa lääkärin määräämistä lääkkeistä ja sairaanhoitoon liittyvistä matkakustannuksista  </a:t>
            </a:r>
          </a:p>
          <a:p>
            <a:pPr lvl="1">
              <a:lnSpc>
                <a:spcPct val="80000"/>
              </a:lnSpc>
              <a:defRPr/>
            </a:pPr>
            <a:r>
              <a:rPr lang="fi-FI" dirty="0" smtClean="0"/>
              <a:t>osa yksityislääkärin palkkioista </a:t>
            </a:r>
          </a:p>
          <a:p>
            <a:pPr lvl="1">
              <a:lnSpc>
                <a:spcPct val="80000"/>
              </a:lnSpc>
              <a:defRPr/>
            </a:pPr>
            <a:r>
              <a:rPr lang="fi-FI" dirty="0" smtClean="0"/>
              <a:t>Osa yksityislääkärin määräämien tutkimusten ja hoitojen kustannuksista.</a:t>
            </a:r>
            <a:endParaRPr lang="fi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sz="3200" smtClean="0">
                <a:solidFill>
                  <a:schemeClr val="tx1"/>
                </a:solidFill>
              </a:rPr>
              <a:t>Terveydenhuoltoa yhteisvoimin</a:t>
            </a:r>
          </a:p>
        </p:txBody>
      </p:sp>
      <p:graphicFrame>
        <p:nvGraphicFramePr>
          <p:cNvPr id="1026" name="Diagram 5"/>
          <p:cNvGraphicFramePr>
            <a:graphicFrameLocks/>
          </p:cNvGraphicFramePr>
          <p:nvPr>
            <p:ph idx="1"/>
          </p:nvPr>
        </p:nvGraphicFramePr>
        <p:xfrm>
          <a:off x="323528" y="1124744"/>
          <a:ext cx="8286750" cy="52959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sz="4000" smtClean="0">
                <a:solidFill>
                  <a:schemeClr val="tx1"/>
                </a:solidFill>
              </a:rPr>
              <a:t>Terveydenhuollon palveluita tarjoavat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8785225" cy="44640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i-FI" sz="2800" b="1" dirty="0" smtClean="0"/>
              <a:t>Julkinen sektori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fi-FI" sz="2800" b="1" dirty="0" smtClean="0"/>
          </a:p>
          <a:p>
            <a:pPr lvl="1">
              <a:lnSpc>
                <a:spcPct val="80000"/>
              </a:lnSpc>
              <a:defRPr/>
            </a:pPr>
            <a:r>
              <a:rPr lang="fi-FI" dirty="0" smtClean="0"/>
              <a:t>Perusterveydenhuolto kuntien tai kuntayhtymien ylläpitämissä terveyskeskuksissa, erikoisterveydenhuolto sairaanhoitopiireissä olevissa keskussairaaloissa tai yliopistollisissa sairaaloissa</a:t>
            </a:r>
          </a:p>
          <a:p>
            <a:pPr lvl="1">
              <a:lnSpc>
                <a:spcPct val="80000"/>
              </a:lnSpc>
              <a:defRPr/>
            </a:pPr>
            <a:endParaRPr lang="fi-FI" dirty="0" smtClean="0"/>
          </a:p>
          <a:p>
            <a:pPr lvl="1">
              <a:lnSpc>
                <a:spcPct val="80000"/>
              </a:lnSpc>
              <a:defRPr/>
            </a:pPr>
            <a:r>
              <a:rPr lang="fi-FI" dirty="0" smtClean="0"/>
              <a:t>Pääosin verovaroin kustannettua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/>
      <p:bldP spid="2908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496300" cy="5688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i-FI" sz="3600" b="1" u="sng" dirty="0" smtClean="0">
                <a:solidFill>
                  <a:schemeClr val="tx2">
                    <a:lumMod val="50000"/>
                  </a:schemeClr>
                </a:solidFill>
              </a:rPr>
              <a:t>JULKINEN SEKTORI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i-FI" sz="11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i-FI" sz="7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i-FI" sz="7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i-FI" sz="7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i-FI" sz="7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i-FI" sz="2400" b="1" dirty="0" smtClean="0"/>
              <a:t>Terveysasemat/</a:t>
            </a:r>
            <a:r>
              <a:rPr lang="fi-FI" sz="2400" b="1" dirty="0" smtClean="0">
                <a:sym typeface="Wingdings" pitchFamily="2" charset="2"/>
              </a:rPr>
              <a:t>terveyskeskukset  keskussairaalat  yliopistolliset sairaalat </a:t>
            </a:r>
          </a:p>
          <a:p>
            <a:pPr eaLnBrk="1" hangingPunct="1">
              <a:lnSpc>
                <a:spcPct val="90000"/>
              </a:lnSpc>
              <a:defRPr/>
            </a:pPr>
            <a:endParaRPr lang="fi-FI" sz="1200" b="1" i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i-FI" sz="2400" b="1" dirty="0" smtClean="0">
                <a:solidFill>
                  <a:schemeClr val="tx2">
                    <a:lumMod val="50000"/>
                  </a:schemeClr>
                </a:solidFill>
              </a:rPr>
              <a:t>Sairaanhoitopiirit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i-FI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i-FI" sz="2400" b="1" dirty="0" smtClean="0"/>
              <a:t>Perusyksikkö</a:t>
            </a:r>
            <a:r>
              <a:rPr lang="fi-FI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sz="2400" b="1" i="1" u="sng" dirty="0" smtClean="0">
                <a:solidFill>
                  <a:schemeClr val="tx2">
                    <a:lumMod val="50000"/>
                  </a:schemeClr>
                </a:solidFill>
              </a:rPr>
              <a:t>kunta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sz="2100" dirty="0" smtClean="0"/>
              <a:t>Laki määrää, että kuntalaisille on tarjottava terveydenhuoltopalveluita (ilmaiseksi tai pientä asiakasmaksua vastaan)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sz="2100" dirty="0" smtClean="0"/>
              <a:t>Kuntien terveydenhuollon tehtävät (s. </a:t>
            </a:r>
            <a:r>
              <a:rPr lang="fi-FI" sz="2100" b="1" dirty="0" smtClean="0">
                <a:solidFill>
                  <a:srgbClr val="CC99FF"/>
                </a:solidFill>
              </a:rPr>
              <a:t>140</a:t>
            </a:r>
            <a:r>
              <a:rPr lang="fi-FI" sz="2100" dirty="0" smtClean="0"/>
              <a:t> / </a:t>
            </a:r>
            <a:r>
              <a:rPr lang="fi-FI" sz="2100" b="1" dirty="0" smtClean="0">
                <a:solidFill>
                  <a:srgbClr val="92D050"/>
                </a:solidFill>
              </a:rPr>
              <a:t>147</a:t>
            </a:r>
            <a:r>
              <a:rPr lang="fi-FI" sz="2100" dirty="0" smtClean="0"/>
              <a:t> 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i-FI" sz="19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i-FI" sz="2400" b="1" dirty="0" smtClean="0">
                <a:solidFill>
                  <a:schemeClr val="tx2">
                    <a:lumMod val="50000"/>
                  </a:schemeClr>
                </a:solidFill>
              </a:rPr>
              <a:t>Rahoitus verovaroista + valtionavusta</a:t>
            </a:r>
          </a:p>
        </p:txBody>
      </p:sp>
      <p:pic>
        <p:nvPicPr>
          <p:cNvPr id="7171" name="Picture 7" descr="http://www.redcross.fi/punainenristi/humanitaarinenoikeus/perustietoa/liikenne/fi_FI/ensiapuopaste/_files/85300064996711189/default/ensiapuliikennemerk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88913"/>
            <a:ext cx="1514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>
              <a:defRPr/>
            </a:pPr>
            <a:endParaRPr lang="fi-FI" dirty="0" smtClean="0"/>
          </a:p>
          <a:p>
            <a:pPr lvl="4">
              <a:defRPr/>
            </a:pPr>
            <a:endParaRPr lang="fi-FI" dirty="0" smtClean="0">
              <a:hlinkClick r:id="rId2"/>
            </a:endParaRPr>
          </a:p>
          <a:p>
            <a:pPr lvl="4">
              <a:buFont typeface="Wingdings" pitchFamily="2" charset="2"/>
              <a:buNone/>
              <a:defRPr/>
            </a:pPr>
            <a:r>
              <a:rPr lang="fi-FI" dirty="0" smtClean="0">
                <a:hlinkClick r:id="rId2"/>
              </a:rPr>
              <a:t>					LÄNSIPOHJA</a:t>
            </a:r>
            <a:endParaRPr lang="fi-FI" dirty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 l="12683" t="941" r="39737" b="-941"/>
          <a:stretch>
            <a:fillRect/>
          </a:stretch>
        </p:blipFill>
        <p:spPr bwMode="auto">
          <a:xfrm>
            <a:off x="0" y="0"/>
            <a:ext cx="5148263" cy="69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ääketiede-suunnittelumalli [1]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Lääketiede-suunnittelumalli [1]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ääketiede-suunnittelumalli [1]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Lääketiede-suunnittelumalli [1]</Template>
  <TotalTime>180</TotalTime>
  <Words>520</Words>
  <Application>Microsoft Office PowerPoint</Application>
  <PresentationFormat>Näytössä katseltava diaesitys (4:3)</PresentationFormat>
  <Paragraphs>120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3" baseType="lpstr">
      <vt:lpstr>Times New Roman</vt:lpstr>
      <vt:lpstr>Arial</vt:lpstr>
      <vt:lpstr>Tahoma</vt:lpstr>
      <vt:lpstr>Wingdings</vt:lpstr>
      <vt:lpstr>Lääketiede-suunnittelumalli [1]</vt:lpstr>
      <vt:lpstr>Dia 1</vt:lpstr>
      <vt:lpstr>Dia 2</vt:lpstr>
      <vt:lpstr>Suomalainen terveydenhuoltojärjestelmä muodostuu perusterveydenhuollosta                               ja erikoissairaanhoidosta</vt:lpstr>
      <vt:lpstr>Terveydenhuolto on lakisääteistä </vt:lpstr>
      <vt:lpstr>Dia 5</vt:lpstr>
      <vt:lpstr>Terveydenhuoltoa yhteisvoimin</vt:lpstr>
      <vt:lpstr>Terveydenhuollon palveluita tarjoavat</vt:lpstr>
      <vt:lpstr>Dia 8</vt:lpstr>
      <vt:lpstr>Dia 9</vt:lpstr>
      <vt:lpstr>Dia 10</vt:lpstr>
      <vt:lpstr>Dia 11</vt:lpstr>
      <vt:lpstr>Dia 12</vt:lpstr>
      <vt:lpstr>Dia 13</vt:lpstr>
      <vt:lpstr>Suomalainen sosiaali- ja terveydenhuoltojärjestelmä</vt:lpstr>
      <vt:lpstr>       </vt:lpstr>
      <vt:lpstr>Huoltosuhde</vt:lpstr>
      <vt:lpstr>Dia 17</vt:lpstr>
      <vt:lpstr>Valmisteilla sote-uudistus</vt:lpstr>
    </vt:vector>
  </TitlesOfParts>
  <Company>Jyväskylän kaupunki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jouko</dc:creator>
  <cp:lastModifiedBy>jouko</cp:lastModifiedBy>
  <cp:revision>16</cp:revision>
  <dcterms:created xsi:type="dcterms:W3CDTF">2009-03-31T08:03:15Z</dcterms:created>
  <dcterms:modified xsi:type="dcterms:W3CDTF">2014-05-20T17:46:48Z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TC011408271035</vt:lpwstr>
  </property>
</Properties>
</file>