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
  </p:notesMasterIdLst>
  <p:sldIdLst>
    <p:sldId id="256" r:id="rId2"/>
    <p:sldId id="257" r:id="rId3"/>
    <p:sldId id="258" r:id="rId4"/>
    <p:sldId id="261" r:id="rId5"/>
    <p:sldId id="265" r:id="rId6"/>
    <p:sldId id="266" r:id="rId7"/>
    <p:sldId id="260" r:id="rId8"/>
    <p:sldId id="262" r:id="rId9"/>
    <p:sldId id="263" r:id="rId10"/>
  </p:sldIdLst>
  <p:sldSz cx="9144000" cy="6858000" type="screen4x3"/>
  <p:notesSz cx="6858000" cy="9144000"/>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92A838EC-FB8D-46A6-A765-B92451BBC998}" type="datetimeFigureOut">
              <a:rPr lang="fi-FI"/>
              <a:pPr>
                <a:defRPr/>
              </a:pPr>
              <a:t>6.5.2014</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i-FI" noProof="0" smtClean="0"/>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32BD770-9AA9-4B66-8C6F-899606CE4E9D}" type="slidenum">
              <a:rPr lang="fi-FI"/>
              <a:pPr>
                <a:defRPr/>
              </a:pPr>
              <a:t>‹#›</a:t>
            </a:fld>
            <a:endParaRPr lang="fi-FI"/>
          </a:p>
        </p:txBody>
      </p:sp>
    </p:spTree>
    <p:extLst>
      <p:ext uri="{BB962C8B-B14F-4D97-AF65-F5344CB8AC3E}">
        <p14:creationId xmlns:p14="http://schemas.microsoft.com/office/powerpoint/2010/main" val="9354359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ian kuvan paikkamerkki 1"/>
          <p:cNvSpPr>
            <a:spLocks noGrp="1" noRot="1" noChangeAspect="1" noTextEdit="1"/>
          </p:cNvSpPr>
          <p:nvPr>
            <p:ph type="sldImg"/>
          </p:nvPr>
        </p:nvSpPr>
        <p:spPr bwMode="auto">
          <a:noFill/>
          <a:ln>
            <a:solidFill>
              <a:srgbClr val="000000"/>
            </a:solidFill>
            <a:miter lim="800000"/>
            <a:headEnd/>
            <a:tailEnd/>
          </a:ln>
        </p:spPr>
      </p:sp>
      <p:sp>
        <p:nvSpPr>
          <p:cNvPr id="12291" name="Huomautusten paikkamerkki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i-FI" smtClean="0"/>
          </a:p>
        </p:txBody>
      </p:sp>
      <p:sp>
        <p:nvSpPr>
          <p:cNvPr id="12292" name="Dian numeron paikkamerkki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47897F8-9937-476A-B192-FC10B4474620}" type="slidenum">
              <a:rPr lang="fi-FI"/>
              <a:pPr fontAlgn="base">
                <a:spcBef>
                  <a:spcPct val="0"/>
                </a:spcBef>
                <a:spcAft>
                  <a:spcPct val="0"/>
                </a:spcAft>
              </a:pPr>
              <a:t>1</a:t>
            </a:fld>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ian kuvan paikkamerkki 1"/>
          <p:cNvSpPr>
            <a:spLocks noGrp="1" noRot="1" noChangeAspect="1" noTextEdit="1"/>
          </p:cNvSpPr>
          <p:nvPr>
            <p:ph type="sldImg"/>
          </p:nvPr>
        </p:nvSpPr>
        <p:spPr bwMode="auto">
          <a:noFill/>
          <a:ln>
            <a:solidFill>
              <a:srgbClr val="000000"/>
            </a:solidFill>
            <a:miter lim="800000"/>
            <a:headEnd/>
            <a:tailEnd/>
          </a:ln>
        </p:spPr>
      </p:sp>
      <p:sp>
        <p:nvSpPr>
          <p:cNvPr id="13315" name="Huomautusten paikkamerkki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i-FI" smtClean="0"/>
          </a:p>
        </p:txBody>
      </p:sp>
      <p:sp>
        <p:nvSpPr>
          <p:cNvPr id="13316" name="Dian numeron paikkamerkki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C315B6-4852-468D-85BB-575302B1FBF5}" type="slidenum">
              <a:rPr lang="fi-FI"/>
              <a:pPr fontAlgn="base">
                <a:spcBef>
                  <a:spcPct val="0"/>
                </a:spcBef>
                <a:spcAft>
                  <a:spcPct val="0"/>
                </a:spcAft>
              </a:pPr>
              <a:t>2</a:t>
            </a:fld>
            <a:endParaRPr lang="fi-FI"/>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ian kuvan paikkamerkki 1"/>
          <p:cNvSpPr>
            <a:spLocks noGrp="1" noRot="1" noChangeAspect="1" noTextEdit="1"/>
          </p:cNvSpPr>
          <p:nvPr>
            <p:ph type="sldImg"/>
          </p:nvPr>
        </p:nvSpPr>
        <p:spPr bwMode="auto">
          <a:noFill/>
          <a:ln>
            <a:solidFill>
              <a:srgbClr val="000000"/>
            </a:solidFill>
            <a:miter lim="800000"/>
            <a:headEnd/>
            <a:tailEnd/>
          </a:ln>
        </p:spPr>
      </p:sp>
      <p:sp>
        <p:nvSpPr>
          <p:cNvPr id="14339" name="Huomautusten paikkamerkki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i-FI" smtClean="0"/>
          </a:p>
        </p:txBody>
      </p:sp>
      <p:sp>
        <p:nvSpPr>
          <p:cNvPr id="14340" name="Dian numeron paikkamerkki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ECA3752-3A11-4E1C-A39B-629CDB46DDF6}" type="slidenum">
              <a:rPr lang="fi-FI"/>
              <a:pPr fontAlgn="base">
                <a:spcBef>
                  <a:spcPct val="0"/>
                </a:spcBef>
                <a:spcAft>
                  <a:spcPct val="0"/>
                </a:spcAft>
              </a:pPr>
              <a:t>3</a:t>
            </a:fld>
            <a:endParaRPr lang="fi-FI"/>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ian kuvan paikkamerkki 1"/>
          <p:cNvSpPr>
            <a:spLocks noGrp="1" noRot="1" noChangeAspect="1" noTextEdit="1"/>
          </p:cNvSpPr>
          <p:nvPr>
            <p:ph type="sldImg"/>
          </p:nvPr>
        </p:nvSpPr>
        <p:spPr bwMode="auto">
          <a:noFill/>
          <a:ln>
            <a:solidFill>
              <a:srgbClr val="000000"/>
            </a:solidFill>
            <a:miter lim="800000"/>
            <a:headEnd/>
            <a:tailEnd/>
          </a:ln>
        </p:spPr>
      </p:sp>
      <p:sp>
        <p:nvSpPr>
          <p:cNvPr id="15363" name="Huomautusten paikkamerkki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i-FI" smtClean="0"/>
          </a:p>
        </p:txBody>
      </p:sp>
      <p:sp>
        <p:nvSpPr>
          <p:cNvPr id="15364" name="Dian numeron paikkamerkki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629711A-0C02-4EEA-84BE-43465416A8F1}" type="slidenum">
              <a:rPr lang="fi-FI"/>
              <a:pPr fontAlgn="base">
                <a:spcBef>
                  <a:spcPct val="0"/>
                </a:spcBef>
                <a:spcAft>
                  <a:spcPct val="0"/>
                </a:spcAft>
              </a:pPr>
              <a:t>4</a:t>
            </a:fld>
            <a:endParaRPr lang="fi-FI"/>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ian kuvan paikkamerkki 1"/>
          <p:cNvSpPr>
            <a:spLocks noGrp="1" noRot="1" noChangeAspect="1" noTextEdit="1"/>
          </p:cNvSpPr>
          <p:nvPr>
            <p:ph type="sldImg"/>
          </p:nvPr>
        </p:nvSpPr>
        <p:spPr bwMode="auto">
          <a:noFill/>
          <a:ln>
            <a:solidFill>
              <a:srgbClr val="000000"/>
            </a:solidFill>
            <a:miter lim="800000"/>
            <a:headEnd/>
            <a:tailEnd/>
          </a:ln>
        </p:spPr>
      </p:sp>
      <p:sp>
        <p:nvSpPr>
          <p:cNvPr id="17411" name="Huomautusten paikkamerkki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i-FI" smtClean="0"/>
          </a:p>
        </p:txBody>
      </p:sp>
      <p:sp>
        <p:nvSpPr>
          <p:cNvPr id="17412" name="Dian numeron paikkamerkki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745904-6E9C-42A4-9D3B-868C98BC61FF}" type="slidenum">
              <a:rPr lang="fi-FI"/>
              <a:pPr fontAlgn="base">
                <a:spcBef>
                  <a:spcPct val="0"/>
                </a:spcBef>
                <a:spcAft>
                  <a:spcPct val="0"/>
                </a:spcAft>
              </a:pPr>
              <a:t>7</a:t>
            </a:fld>
            <a:endParaRPr lang="fi-FI"/>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ian kuvan paikkamerkki 1"/>
          <p:cNvSpPr>
            <a:spLocks noGrp="1" noRot="1" noChangeAspect="1" noTextEdit="1"/>
          </p:cNvSpPr>
          <p:nvPr>
            <p:ph type="sldImg"/>
          </p:nvPr>
        </p:nvSpPr>
        <p:spPr bwMode="auto">
          <a:noFill/>
          <a:ln>
            <a:solidFill>
              <a:srgbClr val="000000"/>
            </a:solidFill>
            <a:miter lim="800000"/>
            <a:headEnd/>
            <a:tailEnd/>
          </a:ln>
        </p:spPr>
      </p:sp>
      <p:sp>
        <p:nvSpPr>
          <p:cNvPr id="18435" name="Huomautusten paikkamerkki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i-FI" smtClean="0"/>
          </a:p>
        </p:txBody>
      </p:sp>
      <p:sp>
        <p:nvSpPr>
          <p:cNvPr id="18436" name="Dian numeron paikkamerkki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1B1511-2DF4-4F0C-96A1-66C7082903DE}" type="slidenum">
              <a:rPr lang="fi-FI"/>
              <a:pPr fontAlgn="base">
                <a:spcBef>
                  <a:spcPct val="0"/>
                </a:spcBef>
                <a:spcAft>
                  <a:spcPct val="0"/>
                </a:spcAft>
              </a:pPr>
              <a:t>8</a:t>
            </a:fld>
            <a:endParaRPr lang="fi-FI"/>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ian kuvan paikkamerkki 1"/>
          <p:cNvSpPr>
            <a:spLocks noGrp="1" noRot="1" noChangeAspect="1" noTextEdit="1"/>
          </p:cNvSpPr>
          <p:nvPr>
            <p:ph type="sldImg"/>
          </p:nvPr>
        </p:nvSpPr>
        <p:spPr bwMode="auto">
          <a:noFill/>
          <a:ln>
            <a:solidFill>
              <a:srgbClr val="000000"/>
            </a:solidFill>
            <a:miter lim="800000"/>
            <a:headEnd/>
            <a:tailEnd/>
          </a:ln>
        </p:spPr>
      </p:sp>
      <p:sp>
        <p:nvSpPr>
          <p:cNvPr id="19459" name="Huomautusten paikkamerkki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i-FI" smtClean="0"/>
          </a:p>
        </p:txBody>
      </p:sp>
      <p:sp>
        <p:nvSpPr>
          <p:cNvPr id="19460" name="Dian numeron paikkamerkki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FD7BC2D-04E2-41DC-A5EA-7FF800952F6F}" type="slidenum">
              <a:rPr lang="fi-FI"/>
              <a:pPr fontAlgn="base">
                <a:spcBef>
                  <a:spcPct val="0"/>
                </a:spcBef>
                <a:spcAft>
                  <a:spcPct val="0"/>
                </a:spcAft>
              </a:pPr>
              <a:t>9</a:t>
            </a:fld>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lvl1pPr>
              <a:defRPr/>
            </a:lvl1pPr>
          </a:lstStyle>
          <a:p>
            <a:pPr>
              <a:defRPr/>
            </a:pPr>
            <a:fld id="{E5EF60A3-75E9-4169-83B9-DCDF17805699}"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B741537C-BAB6-40C2-9F5B-EC38C30DB089}" type="slidenum">
              <a:rPr lang="fi-FI"/>
              <a:pPr>
                <a:defRPr/>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fld id="{11ECCFAC-56E0-4C12-AD0D-242C0DDCFDD3}"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3AC09AE4-2A69-4E7E-B1BF-DF8A758EE07C}" type="slidenum">
              <a:rPr lang="fi-FI"/>
              <a:pPr>
                <a:defRPr/>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fld id="{FA1C319E-824A-4797-9126-838D5C511466}"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FBFC1DCE-71E2-40B7-81F7-F883AA74B6D8}" type="slidenum">
              <a:rPr lang="fi-FI"/>
              <a:pPr>
                <a:defRPr/>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fld id="{A3FEC395-DFE4-4770-ABF6-F1872727FA89}"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6D22451B-48A4-49CB-8126-3BD3460E46AC}" type="slidenum">
              <a:rPr lang="fi-FI"/>
              <a:pPr>
                <a:defRPr/>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lvl1pPr>
              <a:defRPr/>
            </a:lvl1pPr>
          </a:lstStyle>
          <a:p>
            <a:pPr>
              <a:defRPr/>
            </a:pPr>
            <a:fld id="{E38B6D96-92A3-4323-B39E-E9440D9C229A}" type="datetimeFigureOut">
              <a:rPr lang="fi-FI"/>
              <a:pPr>
                <a:defRPr/>
              </a:pPr>
              <a:t>6.5.2014</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99F7F7C5-FDAD-4A15-9071-D9826D71C9C7}" type="slidenum">
              <a:rPr lang="fi-FI"/>
              <a:pPr>
                <a:defRPr/>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3"/>
          <p:cNvSpPr>
            <a:spLocks noGrp="1"/>
          </p:cNvSpPr>
          <p:nvPr>
            <p:ph type="dt" sz="half" idx="10"/>
          </p:nvPr>
        </p:nvSpPr>
        <p:spPr/>
        <p:txBody>
          <a:bodyPr/>
          <a:lstStyle>
            <a:lvl1pPr>
              <a:defRPr/>
            </a:lvl1pPr>
          </a:lstStyle>
          <a:p>
            <a:pPr>
              <a:defRPr/>
            </a:pPr>
            <a:fld id="{C7913D0C-BD84-49BF-8C77-6754121E71E3}" type="datetimeFigureOut">
              <a:rPr lang="fi-FI"/>
              <a:pPr>
                <a:defRPr/>
              </a:pPr>
              <a:t>6.5.2014</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A9FE1F14-10F5-4655-A06C-C6CFF8233694}" type="slidenum">
              <a:rPr lang="fi-FI"/>
              <a:pPr>
                <a:defRPr/>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3"/>
          <p:cNvSpPr>
            <a:spLocks noGrp="1"/>
          </p:cNvSpPr>
          <p:nvPr>
            <p:ph type="dt" sz="half" idx="10"/>
          </p:nvPr>
        </p:nvSpPr>
        <p:spPr/>
        <p:txBody>
          <a:bodyPr/>
          <a:lstStyle>
            <a:lvl1pPr>
              <a:defRPr/>
            </a:lvl1pPr>
          </a:lstStyle>
          <a:p>
            <a:pPr>
              <a:defRPr/>
            </a:pPr>
            <a:fld id="{44E9C97F-8898-45F9-83A3-126EFE262AA4}" type="datetimeFigureOut">
              <a:rPr lang="fi-FI"/>
              <a:pPr>
                <a:defRPr/>
              </a:pPr>
              <a:t>6.5.2014</a:t>
            </a:fld>
            <a:endParaRPr lang="fi-FI"/>
          </a:p>
        </p:txBody>
      </p:sp>
      <p:sp>
        <p:nvSpPr>
          <p:cNvPr id="8" name="Alatunnisteen paikkamerkki 4"/>
          <p:cNvSpPr>
            <a:spLocks noGrp="1"/>
          </p:cNvSpPr>
          <p:nvPr>
            <p:ph type="ftr" sz="quarter" idx="11"/>
          </p:nvPr>
        </p:nvSpPr>
        <p:spPr/>
        <p:txBody>
          <a:bodyPr/>
          <a:lstStyle>
            <a:lvl1pPr>
              <a:defRPr/>
            </a:lvl1pPr>
          </a:lstStyle>
          <a:p>
            <a:pPr>
              <a:defRPr/>
            </a:pPr>
            <a:endParaRPr lang="fi-FI"/>
          </a:p>
        </p:txBody>
      </p:sp>
      <p:sp>
        <p:nvSpPr>
          <p:cNvPr id="9" name="Dian numeron paikkamerkki 5"/>
          <p:cNvSpPr>
            <a:spLocks noGrp="1"/>
          </p:cNvSpPr>
          <p:nvPr>
            <p:ph type="sldNum" sz="quarter" idx="12"/>
          </p:nvPr>
        </p:nvSpPr>
        <p:spPr/>
        <p:txBody>
          <a:bodyPr/>
          <a:lstStyle>
            <a:lvl1pPr>
              <a:defRPr/>
            </a:lvl1pPr>
          </a:lstStyle>
          <a:p>
            <a:pPr>
              <a:defRPr/>
            </a:pPr>
            <a:fld id="{A1035E33-1ED7-4514-94B8-F6A44E8CB588}" type="slidenum">
              <a:rPr lang="fi-FI"/>
              <a:pPr>
                <a:defRPr/>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3"/>
          <p:cNvSpPr>
            <a:spLocks noGrp="1"/>
          </p:cNvSpPr>
          <p:nvPr>
            <p:ph type="dt" sz="half" idx="10"/>
          </p:nvPr>
        </p:nvSpPr>
        <p:spPr/>
        <p:txBody>
          <a:bodyPr/>
          <a:lstStyle>
            <a:lvl1pPr>
              <a:defRPr/>
            </a:lvl1pPr>
          </a:lstStyle>
          <a:p>
            <a:pPr>
              <a:defRPr/>
            </a:pPr>
            <a:fld id="{5D5EEF68-2ED2-471F-9D4C-A7AC82940CCA}" type="datetimeFigureOut">
              <a:rPr lang="fi-FI"/>
              <a:pPr>
                <a:defRPr/>
              </a:pPr>
              <a:t>6.5.2014</a:t>
            </a:fld>
            <a:endParaRPr lang="fi-FI"/>
          </a:p>
        </p:txBody>
      </p:sp>
      <p:sp>
        <p:nvSpPr>
          <p:cNvPr id="4" name="Alatunnisteen paikkamerkki 4"/>
          <p:cNvSpPr>
            <a:spLocks noGrp="1"/>
          </p:cNvSpPr>
          <p:nvPr>
            <p:ph type="ftr" sz="quarter" idx="11"/>
          </p:nvPr>
        </p:nvSpPr>
        <p:spPr/>
        <p:txBody>
          <a:bodyPr/>
          <a:lstStyle>
            <a:lvl1pPr>
              <a:defRPr/>
            </a:lvl1pPr>
          </a:lstStyle>
          <a:p>
            <a:pPr>
              <a:defRPr/>
            </a:pPr>
            <a:endParaRPr lang="fi-FI"/>
          </a:p>
        </p:txBody>
      </p:sp>
      <p:sp>
        <p:nvSpPr>
          <p:cNvPr id="5" name="Dian numeron paikkamerkki 5"/>
          <p:cNvSpPr>
            <a:spLocks noGrp="1"/>
          </p:cNvSpPr>
          <p:nvPr>
            <p:ph type="sldNum" sz="quarter" idx="12"/>
          </p:nvPr>
        </p:nvSpPr>
        <p:spPr/>
        <p:txBody>
          <a:bodyPr/>
          <a:lstStyle>
            <a:lvl1pPr>
              <a:defRPr/>
            </a:lvl1pPr>
          </a:lstStyle>
          <a:p>
            <a:pPr>
              <a:defRPr/>
            </a:pPr>
            <a:fld id="{36BB4C59-0C95-4409-A163-2FD0E0B20FFE}" type="slidenum">
              <a:rPr lang="fi-FI"/>
              <a:pPr>
                <a:defRPr/>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3"/>
          <p:cNvSpPr>
            <a:spLocks noGrp="1"/>
          </p:cNvSpPr>
          <p:nvPr>
            <p:ph type="dt" sz="half" idx="10"/>
          </p:nvPr>
        </p:nvSpPr>
        <p:spPr/>
        <p:txBody>
          <a:bodyPr/>
          <a:lstStyle>
            <a:lvl1pPr>
              <a:defRPr/>
            </a:lvl1pPr>
          </a:lstStyle>
          <a:p>
            <a:pPr>
              <a:defRPr/>
            </a:pPr>
            <a:fld id="{9AD926B9-EC29-4BDD-AC5F-ABD1BF4FDA7B}" type="datetimeFigureOut">
              <a:rPr lang="fi-FI"/>
              <a:pPr>
                <a:defRPr/>
              </a:pPr>
              <a:t>6.5.2014</a:t>
            </a:fld>
            <a:endParaRPr lang="fi-FI"/>
          </a:p>
        </p:txBody>
      </p:sp>
      <p:sp>
        <p:nvSpPr>
          <p:cNvPr id="3" name="Alatunnisteen paikkamerkki 4"/>
          <p:cNvSpPr>
            <a:spLocks noGrp="1"/>
          </p:cNvSpPr>
          <p:nvPr>
            <p:ph type="ftr" sz="quarter" idx="11"/>
          </p:nvPr>
        </p:nvSpPr>
        <p:spPr/>
        <p:txBody>
          <a:bodyPr/>
          <a:lstStyle>
            <a:lvl1pPr>
              <a:defRPr/>
            </a:lvl1pPr>
          </a:lstStyle>
          <a:p>
            <a:pPr>
              <a:defRPr/>
            </a:pPr>
            <a:endParaRPr lang="fi-FI"/>
          </a:p>
        </p:txBody>
      </p:sp>
      <p:sp>
        <p:nvSpPr>
          <p:cNvPr id="4" name="Dian numeron paikkamerkki 5"/>
          <p:cNvSpPr>
            <a:spLocks noGrp="1"/>
          </p:cNvSpPr>
          <p:nvPr>
            <p:ph type="sldNum" sz="quarter" idx="12"/>
          </p:nvPr>
        </p:nvSpPr>
        <p:spPr/>
        <p:txBody>
          <a:bodyPr/>
          <a:lstStyle>
            <a:lvl1pPr>
              <a:defRPr/>
            </a:lvl1pPr>
          </a:lstStyle>
          <a:p>
            <a:pPr>
              <a:defRPr/>
            </a:pPr>
            <a:fld id="{EC2F1F43-E93A-42DD-9A7D-03A97D54DF41}" type="slidenum">
              <a:rPr lang="fi-FI"/>
              <a:pPr>
                <a:defRPr/>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3"/>
          <p:cNvSpPr>
            <a:spLocks noGrp="1"/>
          </p:cNvSpPr>
          <p:nvPr>
            <p:ph type="dt" sz="half" idx="10"/>
          </p:nvPr>
        </p:nvSpPr>
        <p:spPr/>
        <p:txBody>
          <a:bodyPr/>
          <a:lstStyle>
            <a:lvl1pPr>
              <a:defRPr/>
            </a:lvl1pPr>
          </a:lstStyle>
          <a:p>
            <a:pPr>
              <a:defRPr/>
            </a:pPr>
            <a:fld id="{3041AB53-C6E7-4B8C-9F5E-EF276B8A1902}" type="datetimeFigureOut">
              <a:rPr lang="fi-FI"/>
              <a:pPr>
                <a:defRPr/>
              </a:pPr>
              <a:t>6.5.2014</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3FBBD6DA-BFB4-4A53-9AF9-25EF3FCF593E}" type="slidenum">
              <a:rPr lang="fi-FI"/>
              <a:pPr>
                <a:defRPr/>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3"/>
          <p:cNvSpPr>
            <a:spLocks noGrp="1"/>
          </p:cNvSpPr>
          <p:nvPr>
            <p:ph type="dt" sz="half" idx="10"/>
          </p:nvPr>
        </p:nvSpPr>
        <p:spPr/>
        <p:txBody>
          <a:bodyPr/>
          <a:lstStyle>
            <a:lvl1pPr>
              <a:defRPr/>
            </a:lvl1pPr>
          </a:lstStyle>
          <a:p>
            <a:pPr>
              <a:defRPr/>
            </a:pPr>
            <a:fld id="{0FFFDDA1-879A-42BD-870E-03C72C2EF5A9}" type="datetimeFigureOut">
              <a:rPr lang="fi-FI"/>
              <a:pPr>
                <a:defRPr/>
              </a:pPr>
              <a:t>6.5.2014</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9E23C068-0CB3-449E-84A9-E928C8E9C8AA}" type="slidenum">
              <a:rPr lang="fi-FI"/>
              <a:pPr>
                <a:defRPr/>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i-FI" smtClean="0"/>
              <a:t>Muokkaa perustyyl. napsautt.</a:t>
            </a:r>
          </a:p>
        </p:txBody>
      </p:sp>
      <p:sp>
        <p:nvSpPr>
          <p:cNvPr id="1027" name="Tekstin paikkamerkki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B53DDA8E-38FF-4B33-B10F-9BDD1A83AA7D}" type="datetimeFigureOut">
              <a:rPr lang="fi-FI"/>
              <a:pPr>
                <a:defRPr/>
              </a:pPr>
              <a:t>6.5.2014</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EAE1DF8A-27F1-4F67-A214-F87A019D72FB}" type="slidenum">
              <a:rPr lang="fi-FI"/>
              <a:pPr>
                <a:defRPr/>
              </a:pPr>
              <a:t>‹#›</a:t>
            </a:fld>
            <a:endParaRPr lang="fi-FI"/>
          </a:p>
        </p:txBody>
      </p:sp>
    </p:spTree>
  </p:cSld>
  <p:clrMap bg1="lt1" tx1="dk1" bg2="lt2" tx2="dk2" accent1="accent1" accent2="accent2" accent3="accent3" accent4="accent4" accent5="accent5" accent6="accent6" hlink="hlink" folHlink="folHlink"/>
  <p:sldLayoutIdLst>
    <p:sldLayoutId id="2147483719" r:id="rId1"/>
    <p:sldLayoutId id="2147483718" r:id="rId2"/>
    <p:sldLayoutId id="2147483717" r:id="rId3"/>
    <p:sldLayoutId id="2147483716" r:id="rId4"/>
    <p:sldLayoutId id="2147483715" r:id="rId5"/>
    <p:sldLayoutId id="2147483714" r:id="rId6"/>
    <p:sldLayoutId id="2147483713" r:id="rId7"/>
    <p:sldLayoutId id="2147483712" r:id="rId8"/>
    <p:sldLayoutId id="2147483711" r:id="rId9"/>
    <p:sldLayoutId id="2147483710" r:id="rId10"/>
    <p:sldLayoutId id="214748370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nstantia" pitchFamily="18" charset="0"/>
        </a:defRPr>
      </a:lvl2pPr>
      <a:lvl3pPr algn="ctr" rtl="0" fontAlgn="base">
        <a:spcBef>
          <a:spcPct val="0"/>
        </a:spcBef>
        <a:spcAft>
          <a:spcPct val="0"/>
        </a:spcAft>
        <a:defRPr sz="4400">
          <a:solidFill>
            <a:schemeClr val="tx1"/>
          </a:solidFill>
          <a:latin typeface="Constantia" pitchFamily="18" charset="0"/>
        </a:defRPr>
      </a:lvl3pPr>
      <a:lvl4pPr algn="ctr" rtl="0" fontAlgn="base">
        <a:spcBef>
          <a:spcPct val="0"/>
        </a:spcBef>
        <a:spcAft>
          <a:spcPct val="0"/>
        </a:spcAft>
        <a:defRPr sz="4400">
          <a:solidFill>
            <a:schemeClr val="tx1"/>
          </a:solidFill>
          <a:latin typeface="Constantia" pitchFamily="18" charset="0"/>
        </a:defRPr>
      </a:lvl4pPr>
      <a:lvl5pPr algn="ctr" rtl="0" fontAlgn="base">
        <a:spcBef>
          <a:spcPct val="0"/>
        </a:spcBef>
        <a:spcAft>
          <a:spcPct val="0"/>
        </a:spcAft>
        <a:defRPr sz="4400">
          <a:solidFill>
            <a:schemeClr val="tx1"/>
          </a:solidFill>
          <a:latin typeface="Constantia" pitchFamily="18" charset="0"/>
        </a:defRPr>
      </a:lvl5pPr>
      <a:lvl6pPr marL="457200" algn="ctr" rtl="0" fontAlgn="base">
        <a:spcBef>
          <a:spcPct val="0"/>
        </a:spcBef>
        <a:spcAft>
          <a:spcPct val="0"/>
        </a:spcAft>
        <a:defRPr sz="4400">
          <a:solidFill>
            <a:schemeClr val="tx1"/>
          </a:solidFill>
          <a:latin typeface="Constantia" pitchFamily="18" charset="0"/>
        </a:defRPr>
      </a:lvl6pPr>
      <a:lvl7pPr marL="914400" algn="ctr" rtl="0" fontAlgn="base">
        <a:spcBef>
          <a:spcPct val="0"/>
        </a:spcBef>
        <a:spcAft>
          <a:spcPct val="0"/>
        </a:spcAft>
        <a:defRPr sz="4400">
          <a:solidFill>
            <a:schemeClr val="tx1"/>
          </a:solidFill>
          <a:latin typeface="Constantia" pitchFamily="18" charset="0"/>
        </a:defRPr>
      </a:lvl7pPr>
      <a:lvl8pPr marL="1371600" algn="ctr" rtl="0" fontAlgn="base">
        <a:spcBef>
          <a:spcPct val="0"/>
        </a:spcBef>
        <a:spcAft>
          <a:spcPct val="0"/>
        </a:spcAft>
        <a:defRPr sz="4400">
          <a:solidFill>
            <a:schemeClr val="tx1"/>
          </a:solidFill>
          <a:latin typeface="Constantia" pitchFamily="18" charset="0"/>
        </a:defRPr>
      </a:lvl8pPr>
      <a:lvl9pPr marL="1828800" algn="ctr" rtl="0" fontAlgn="base">
        <a:spcBef>
          <a:spcPct val="0"/>
        </a:spcBef>
        <a:spcAft>
          <a:spcPct val="0"/>
        </a:spcAft>
        <a:defRPr sz="4400">
          <a:solidFill>
            <a:schemeClr val="tx1"/>
          </a:solidFill>
          <a:latin typeface="Constantia" pitchFamily="18"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1285875"/>
            <a:ext cx="7772400" cy="1785938"/>
          </a:xfrm>
        </p:spPr>
        <p:txBody>
          <a:bodyPr rtlCol="0">
            <a:normAutofit/>
          </a:bodyPr>
          <a:lstStyle/>
          <a:p>
            <a:pPr fontAlgn="auto">
              <a:spcAft>
                <a:spcPts val="0"/>
              </a:spcAft>
              <a:defRPr/>
            </a:pPr>
            <a:r>
              <a:rPr lang="fi-FI" sz="6000" dirty="0" smtClean="0">
                <a:solidFill>
                  <a:schemeClr val="accent1">
                    <a:lumMod val="75000"/>
                  </a:schemeClr>
                </a:solidFill>
              </a:rPr>
              <a:t>ABORTTI</a:t>
            </a:r>
            <a:endParaRPr lang="fi-FI" sz="6000" dirty="0">
              <a:solidFill>
                <a:schemeClr val="accent1">
                  <a:lumMod val="75000"/>
                </a:schemeClr>
              </a:solidFill>
            </a:endParaRPr>
          </a:p>
        </p:txBody>
      </p:sp>
      <p:sp>
        <p:nvSpPr>
          <p:cNvPr id="3" name="Alaotsikko 2"/>
          <p:cNvSpPr>
            <a:spLocks noGrp="1"/>
          </p:cNvSpPr>
          <p:nvPr>
            <p:ph type="subTitle" idx="1"/>
          </p:nvPr>
        </p:nvSpPr>
        <p:spPr/>
        <p:txBody>
          <a:bodyPr/>
          <a:lstStyle/>
          <a:p>
            <a:endParaRPr lang="fi-FI"/>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42938"/>
            <a:ext cx="8229600" cy="6000750"/>
          </a:xfrm>
        </p:spPr>
        <p:txBody>
          <a:bodyPr rtlCol="0">
            <a:normAutofit fontScale="70000" lnSpcReduction="20000"/>
          </a:bodyPr>
          <a:lstStyle/>
          <a:p>
            <a:pPr fontAlgn="auto">
              <a:spcAft>
                <a:spcPts val="0"/>
              </a:spcAft>
              <a:buFont typeface="Arial" pitchFamily="34" charset="0"/>
              <a:buChar char="•"/>
              <a:defRPr/>
            </a:pPr>
            <a:r>
              <a:rPr lang="fi-FI" dirty="0" smtClean="0"/>
              <a:t>Yhden lääkärin päätöksellä keskeytys voidaan tehdä ennen 12. raskausviikon täyttymistä, jos nainen on alle 17-vuotias tai yli 40-vuotias tai hän on synnyttänyt neljä lasta.</a:t>
            </a:r>
          </a:p>
          <a:p>
            <a:pPr fontAlgn="auto">
              <a:spcAft>
                <a:spcPts val="0"/>
              </a:spcAft>
              <a:buFont typeface="Arial" pitchFamily="34" charset="0"/>
              <a:buChar char="•"/>
              <a:defRPr/>
            </a:pPr>
            <a:endParaRPr lang="fi-FI" dirty="0" smtClean="0"/>
          </a:p>
          <a:p>
            <a:pPr fontAlgn="auto">
              <a:spcAft>
                <a:spcPts val="0"/>
              </a:spcAft>
              <a:buFont typeface="Arial" pitchFamily="34" charset="0"/>
              <a:buChar char="•"/>
              <a:defRPr/>
            </a:pPr>
            <a:r>
              <a:rPr lang="fi-FI" dirty="0" smtClean="0"/>
              <a:t>Kahden lääkärin lausunto tarvitaan, kun keskeytys tehdään ennen 12. raskausviikon täyttymistä tilanteissa, joissa lapsen synnyttäminen ja hoito olisivat naiselle huomattava rasitus, kun raskaaksi tuloon liittyy rikos tai jos äidin tai isän sairaus vakavasti rajoittaa heidän kykyään hoitaa lasta</a:t>
            </a:r>
          </a:p>
          <a:p>
            <a:pPr fontAlgn="auto">
              <a:spcAft>
                <a:spcPts val="0"/>
              </a:spcAft>
              <a:buFont typeface="Arial" pitchFamily="34" charset="0"/>
              <a:buChar char="•"/>
              <a:defRPr/>
            </a:pPr>
            <a:endParaRPr lang="fi-FI" dirty="0" smtClean="0"/>
          </a:p>
          <a:p>
            <a:pPr fontAlgn="auto">
              <a:spcAft>
                <a:spcPts val="0"/>
              </a:spcAft>
              <a:buFont typeface="Arial" pitchFamily="34" charset="0"/>
              <a:buChar char="•"/>
              <a:defRPr/>
            </a:pPr>
            <a:r>
              <a:rPr lang="fi-FI" dirty="0" smtClean="0"/>
              <a:t>Keskeytys voidaan tehdä myöhemmin Terveydenhuollon oikeusturvakeskuksen luvalla ennen 24. raskausviikkoa erittäin raskauttavasta syystä esim. sikiöllä on vaikea poikkeavuus.</a:t>
            </a:r>
          </a:p>
          <a:p>
            <a:pPr fontAlgn="auto">
              <a:spcAft>
                <a:spcPts val="0"/>
              </a:spcAft>
              <a:buFont typeface="Arial" pitchFamily="34" charset="0"/>
              <a:buChar char="•"/>
              <a:defRPr/>
            </a:pPr>
            <a:endParaRPr lang="fi-FI" dirty="0" smtClean="0"/>
          </a:p>
          <a:p>
            <a:pPr fontAlgn="auto">
              <a:spcAft>
                <a:spcPts val="0"/>
              </a:spcAft>
              <a:buFont typeface="Arial" pitchFamily="34" charset="0"/>
              <a:buChar char="•"/>
              <a:defRPr/>
            </a:pPr>
            <a:r>
              <a:rPr lang="fi-FI" dirty="0" smtClean="0"/>
              <a:t>Abortti on raskauden kestoajasta riippumatta mahdollinen jos raskauden jatkuminen vaarantaa naisen hengen.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42938"/>
            <a:ext cx="8229600" cy="5483225"/>
          </a:xfrm>
        </p:spPr>
        <p:txBody>
          <a:bodyPr rtlCol="0">
            <a:normAutofit lnSpcReduction="10000"/>
          </a:bodyPr>
          <a:lstStyle/>
          <a:p>
            <a:pPr fontAlgn="auto">
              <a:spcAft>
                <a:spcPts val="0"/>
              </a:spcAft>
              <a:buFont typeface="Arial" pitchFamily="34" charset="0"/>
              <a:buChar char="•"/>
              <a:defRPr/>
            </a:pPr>
            <a:r>
              <a:rPr lang="fi-FI" dirty="0" smtClean="0"/>
              <a:t>Raskauden kesto lasketaan viimeisten kuukautisten alkamispäivästä.</a:t>
            </a:r>
          </a:p>
          <a:p>
            <a:pPr fontAlgn="auto">
              <a:spcAft>
                <a:spcPts val="0"/>
              </a:spcAft>
              <a:buFont typeface="Arial" pitchFamily="34" charset="0"/>
              <a:buChar char="•"/>
              <a:defRPr/>
            </a:pPr>
            <a:r>
              <a:rPr lang="fi-FI" dirty="0" smtClean="0"/>
              <a:t>Suomessa tehdään n.10 000 aborttia vuodessa.</a:t>
            </a:r>
          </a:p>
          <a:p>
            <a:pPr fontAlgn="auto">
              <a:spcAft>
                <a:spcPts val="0"/>
              </a:spcAft>
              <a:buFont typeface="Arial" pitchFamily="34" charset="0"/>
              <a:buChar char="•"/>
              <a:defRPr/>
            </a:pPr>
            <a:r>
              <a:rPr lang="fi-FI" dirty="0" smtClean="0"/>
              <a:t>Eniten abortteja tehdään 20-29 -vuotiaille.</a:t>
            </a:r>
          </a:p>
          <a:p>
            <a:pPr fontAlgn="auto">
              <a:spcAft>
                <a:spcPts val="0"/>
              </a:spcAft>
              <a:buFont typeface="Arial" pitchFamily="34" charset="0"/>
              <a:buChar char="•"/>
              <a:defRPr/>
            </a:pPr>
            <a:r>
              <a:rPr lang="fi-FI" dirty="0" smtClean="0"/>
              <a:t>Pääosa (noin 90 %) keskeytyksistä maassamme tehdään sosiaalisin perustein. Näissä tilanteissa perhesuhteilla, taloudellisella tilanteella, työtilanteella, asumisella, tulevaisuudensuunnitelmilla on vaikutusta asian ratkaisuun.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sz="4000" smtClean="0"/>
              <a:t>1.Kaavinta eli kirurginen raskauden keskeytys</a:t>
            </a:r>
          </a:p>
        </p:txBody>
      </p:sp>
      <p:sp>
        <p:nvSpPr>
          <p:cNvPr id="5123" name="Sisällön paikkamerkki 2"/>
          <p:cNvSpPr>
            <a:spLocks noGrp="1"/>
          </p:cNvSpPr>
          <p:nvPr>
            <p:ph idx="1"/>
          </p:nvPr>
        </p:nvSpPr>
        <p:spPr/>
        <p:txBody>
          <a:bodyPr/>
          <a:lstStyle/>
          <a:p>
            <a:r>
              <a:rPr lang="fi-FI" smtClean="0"/>
              <a:t>Toimenpiteeseen kuuluu kohdunkaulan laajennus ja kohtuontelon imukaavinta.</a:t>
            </a:r>
          </a:p>
          <a:p>
            <a:r>
              <a:rPr lang="fi-FI" smtClean="0"/>
              <a:t>Toimenpide tehdään nukutuksessa.</a:t>
            </a:r>
          </a:p>
          <a:p>
            <a:r>
              <a:rPr lang="fi-FI" smtClean="0"/>
              <a:t> Yleensä päiväkirurginen toimenpide.</a:t>
            </a:r>
          </a:p>
          <a:p>
            <a:r>
              <a:rPr lang="fi-FI" smtClean="0"/>
              <a:t>Kaikkiin kirurgisiin toimenpiteisiin sisältyy aina pieni riski.</a:t>
            </a:r>
          </a:p>
          <a:p>
            <a:endParaRPr lang="fi-FI"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r>
              <a:rPr lang="fi-FI" smtClean="0"/>
              <a:t>2. Lääkkeellinen abortti</a:t>
            </a:r>
          </a:p>
        </p:txBody>
      </p:sp>
      <p:sp>
        <p:nvSpPr>
          <p:cNvPr id="32771" name="Rectangle 3"/>
          <p:cNvSpPr>
            <a:spLocks noGrp="1"/>
          </p:cNvSpPr>
          <p:nvPr>
            <p:ph type="body" idx="1"/>
          </p:nvPr>
        </p:nvSpPr>
        <p:spPr/>
        <p:txBody>
          <a:bodyPr/>
          <a:lstStyle/>
          <a:p>
            <a:r>
              <a:rPr lang="fi-FI" sz="2000" smtClean="0"/>
              <a:t>raskauden keskeytys lääkkeen avulla, 2 eri lääkettä 1-3 päivän välein:</a:t>
            </a:r>
          </a:p>
          <a:p>
            <a:pPr lvl="1">
              <a:buFont typeface="Constantia" pitchFamily="18" charset="0"/>
              <a:buAutoNum type="arabicParenR"/>
            </a:pPr>
            <a:r>
              <a:rPr lang="fi-FI" sz="2000" smtClean="0"/>
              <a:t>Mifepristoni estää raskauden jatkumiselle välttämättömän keltarauhashormonin vaikutuksen kohdussa. (P.o)</a:t>
            </a:r>
          </a:p>
          <a:p>
            <a:pPr lvl="1">
              <a:buFont typeface="Constantia" pitchFamily="18" charset="0"/>
              <a:buAutoNum type="arabicParenR"/>
            </a:pPr>
            <a:r>
              <a:rPr lang="fi-FI" sz="2000" smtClean="0"/>
              <a:t>Prostaglandiini käynnistää kohdun supistelun ja tyhjenemisen. (emättimeen)</a:t>
            </a:r>
          </a:p>
          <a:p>
            <a:pPr lvl="1">
              <a:buFont typeface="Constantia" pitchFamily="18" charset="0"/>
              <a:buAutoNum type="arabicParenR"/>
            </a:pPr>
            <a:endParaRPr lang="fi-FI" sz="2000" smtClean="0"/>
          </a:p>
          <a:p>
            <a:r>
              <a:rPr lang="fi-FI" sz="2000" smtClean="0"/>
              <a:t>1.vaiheessa lääkkeet otetaan lääkärin vastaanotolla</a:t>
            </a:r>
          </a:p>
          <a:p>
            <a:r>
              <a:rPr lang="fi-FI" sz="2000" smtClean="0"/>
              <a:t>2.vaiheessa (sairaalassa kahden päivän kuluttua) potilas saa prostaglandiinia, joka aiheuttaa kohdun supistelua</a:t>
            </a:r>
          </a:p>
          <a:p>
            <a:r>
              <a:rPr lang="fi-FI" sz="2000" smtClean="0"/>
              <a:t>muutaman tunnin päästä alkaa vuoto, joka saa aikaan keskenmenon</a:t>
            </a:r>
          </a:p>
          <a:p>
            <a:pPr>
              <a:buFont typeface="Arial" charset="0"/>
              <a:buNone/>
            </a:pPr>
            <a:endParaRPr lang="fi-FI" sz="2000" smtClean="0"/>
          </a:p>
          <a:p>
            <a:r>
              <a:rPr lang="fi-FI" sz="2000" smtClean="0"/>
              <a:t>Verinen vuoto kestää n. 1-2 viikkoa.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fi-FI" smtClean="0"/>
              <a:t>3. Myöhäinen abortti</a:t>
            </a:r>
          </a:p>
        </p:txBody>
      </p:sp>
      <p:sp>
        <p:nvSpPr>
          <p:cNvPr id="33795" name="Rectangle 3"/>
          <p:cNvSpPr>
            <a:spLocks noGrp="1"/>
          </p:cNvSpPr>
          <p:nvPr>
            <p:ph type="body" idx="1"/>
          </p:nvPr>
        </p:nvSpPr>
        <p:spPr/>
        <p:txBody>
          <a:bodyPr/>
          <a:lstStyle/>
          <a:p>
            <a:r>
              <a:rPr lang="fi-FI" smtClean="0"/>
              <a:t>13. raskausviikon jälkeen</a:t>
            </a:r>
          </a:p>
          <a:p>
            <a:r>
              <a:rPr lang="fi-FI" smtClean="0"/>
              <a:t>myöhäinen raskauden vaihe voi vaurioittaa kohtua tai kohdunkaulaa</a:t>
            </a:r>
          </a:p>
          <a:p>
            <a:r>
              <a:rPr lang="fi-FI" smtClean="0"/>
              <a:t>lääkkeillä aikaansaadaan kohdunkaulan pehmeneminen ja supistukset</a:t>
            </a:r>
          </a:p>
          <a:p>
            <a:r>
              <a:rPr lang="fi-FI" smtClean="0"/>
              <a:t>supistusten ollessa säännöllisiä sikiö työntyy ulos kohdusta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isällön paikkamerkki 2"/>
          <p:cNvSpPr>
            <a:spLocks noGrp="1"/>
          </p:cNvSpPr>
          <p:nvPr>
            <p:ph idx="1"/>
          </p:nvPr>
        </p:nvSpPr>
        <p:spPr>
          <a:xfrm>
            <a:off x="457200" y="500063"/>
            <a:ext cx="8229600" cy="5626100"/>
          </a:xfrm>
        </p:spPr>
        <p:txBody>
          <a:bodyPr/>
          <a:lstStyle/>
          <a:p>
            <a:pPr>
              <a:buFont typeface="Arial" charset="0"/>
              <a:buNone/>
            </a:pPr>
            <a:r>
              <a:rPr lang="fi-FI" smtClean="0"/>
              <a:t>	Komplikaatioitta sujuneella raskaudenkeskeytyksellä ei ole todettu naisen hedelmällisyyttä heikentävää vaikutusta.</a:t>
            </a:r>
          </a:p>
          <a:p>
            <a:endParaRPr lang="fi-FI" smtClean="0"/>
          </a:p>
          <a:p>
            <a:pPr algn="ctr"/>
            <a:endParaRPr lang="fi-FI"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tsikko 3"/>
          <p:cNvSpPr>
            <a:spLocks noGrp="1"/>
          </p:cNvSpPr>
          <p:nvPr>
            <p:ph type="title"/>
          </p:nvPr>
        </p:nvSpPr>
        <p:spPr>
          <a:xfrm>
            <a:off x="457200" y="274638"/>
            <a:ext cx="8229600" cy="939800"/>
          </a:xfrm>
        </p:spPr>
        <p:txBody>
          <a:bodyPr/>
          <a:lstStyle/>
          <a:p>
            <a:r>
              <a:rPr lang="fi-FI" b="1" smtClean="0"/>
              <a:t>Maailmalla</a:t>
            </a:r>
          </a:p>
        </p:txBody>
      </p:sp>
      <p:sp>
        <p:nvSpPr>
          <p:cNvPr id="5" name="Sisällön paikkamerkki 4"/>
          <p:cNvSpPr>
            <a:spLocks noGrp="1"/>
          </p:cNvSpPr>
          <p:nvPr>
            <p:ph idx="1"/>
          </p:nvPr>
        </p:nvSpPr>
        <p:spPr>
          <a:xfrm>
            <a:off x="457200" y="1357313"/>
            <a:ext cx="8229600" cy="5214937"/>
          </a:xfrm>
        </p:spPr>
        <p:txBody>
          <a:bodyPr rtlCol="0">
            <a:normAutofit fontScale="25000" lnSpcReduction="20000"/>
          </a:bodyPr>
          <a:lstStyle/>
          <a:p>
            <a:pPr fontAlgn="auto">
              <a:spcAft>
                <a:spcPts val="0"/>
              </a:spcAft>
              <a:buFont typeface="Arial" pitchFamily="34" charset="0"/>
              <a:buNone/>
              <a:defRPr/>
            </a:pPr>
            <a:r>
              <a:rPr lang="fi-FI" b="1" dirty="0" smtClean="0"/>
              <a:t>	</a:t>
            </a:r>
            <a:r>
              <a:rPr lang="fi-FI" sz="2000" b="1" dirty="0" smtClean="0"/>
              <a:t> </a:t>
            </a:r>
            <a:r>
              <a:rPr lang="fi-FI" sz="8000" b="1" dirty="0" smtClean="0"/>
              <a:t>Uutiset, 30.1.2009 </a:t>
            </a:r>
            <a:r>
              <a:rPr lang="fi-FI" sz="8000" b="1" dirty="0" err="1" smtClean="0"/>
              <a:t>Global.Finland</a:t>
            </a:r>
            <a:endParaRPr lang="fi-FI" sz="8000" b="1" dirty="0" smtClean="0"/>
          </a:p>
          <a:p>
            <a:pPr fontAlgn="auto">
              <a:spcAft>
                <a:spcPts val="0"/>
              </a:spcAft>
              <a:buFont typeface="Arial" pitchFamily="34" charset="0"/>
              <a:buNone/>
              <a:defRPr/>
            </a:pPr>
            <a:r>
              <a:rPr lang="fi-FI" sz="8000" b="1" dirty="0" smtClean="0"/>
              <a:t>	</a:t>
            </a:r>
          </a:p>
          <a:p>
            <a:pPr fontAlgn="auto">
              <a:spcAft>
                <a:spcPts val="0"/>
              </a:spcAft>
              <a:buFont typeface="Arial" pitchFamily="34" charset="0"/>
              <a:buNone/>
              <a:defRPr/>
            </a:pPr>
            <a:r>
              <a:rPr lang="fi-FI" sz="8000" b="1" dirty="0" smtClean="0"/>
              <a:t>	Abortin täyskielto kuolemantuomio Nicaraguan naisille.</a:t>
            </a:r>
          </a:p>
          <a:p>
            <a:pPr fontAlgn="auto">
              <a:spcAft>
                <a:spcPts val="0"/>
              </a:spcAft>
              <a:buFont typeface="Arial" pitchFamily="34" charset="0"/>
              <a:buNone/>
              <a:defRPr/>
            </a:pPr>
            <a:r>
              <a:rPr lang="fi-FI" dirty="0" smtClean="0"/>
              <a:t>	</a:t>
            </a:r>
          </a:p>
          <a:p>
            <a:pPr fontAlgn="auto">
              <a:spcAft>
                <a:spcPts val="0"/>
              </a:spcAft>
              <a:buFont typeface="Arial" pitchFamily="34" charset="0"/>
              <a:buNone/>
              <a:defRPr/>
            </a:pPr>
            <a:r>
              <a:rPr lang="fi-FI" dirty="0" smtClean="0"/>
              <a:t>	</a:t>
            </a:r>
            <a:r>
              <a:rPr lang="fi-FI" sz="7200" dirty="0" smtClean="0"/>
              <a:t>Abortin kieltävä laki on hengenvaarallinen Nicaraguan naisille, kirjoittaa </a:t>
            </a:r>
            <a:r>
              <a:rPr lang="fi-FI" sz="7200" dirty="0" err="1" smtClean="0"/>
              <a:t>blogitekstissään</a:t>
            </a:r>
            <a:r>
              <a:rPr lang="fi-FI" sz="7200" dirty="0" smtClean="0"/>
              <a:t> </a:t>
            </a:r>
            <a:r>
              <a:rPr lang="fi-FI" sz="7200" dirty="0" err="1" smtClean="0"/>
              <a:t>Ana</a:t>
            </a:r>
            <a:r>
              <a:rPr lang="fi-FI" sz="7200" dirty="0" smtClean="0"/>
              <a:t> </a:t>
            </a:r>
            <a:r>
              <a:rPr lang="fi-FI" sz="7200" dirty="0" err="1" smtClean="0"/>
              <a:t>María</a:t>
            </a:r>
            <a:r>
              <a:rPr lang="fi-FI" sz="7200" dirty="0" smtClean="0"/>
              <a:t> </a:t>
            </a:r>
            <a:r>
              <a:rPr lang="fi-FI" sz="7200" dirty="0" err="1" smtClean="0"/>
              <a:t>Gutiérrez</a:t>
            </a:r>
            <a:r>
              <a:rPr lang="fi-FI" sz="7200" dirty="0" smtClean="0"/>
              <a:t> Sorainen. </a:t>
            </a:r>
          </a:p>
          <a:p>
            <a:pPr fontAlgn="auto">
              <a:spcAft>
                <a:spcPts val="0"/>
              </a:spcAft>
              <a:buFont typeface="Arial" pitchFamily="34" charset="0"/>
              <a:buNone/>
              <a:defRPr/>
            </a:pPr>
            <a:r>
              <a:rPr lang="fi-FI" sz="7200" dirty="0" smtClean="0"/>
              <a:t>	”Vielä ei ole tarkkaa tietoa sitä, kuinka monta nicaragualaista naista on kuollut suorasti tai epäsuorasti marraskuussa 2006 voimaan astuneen aborttikieltolain seurauksena. Varmasti monta, vaikka Nicaraguan terveysministeriö väitti viime vuonna, että naisten kuolemat ovat vähentyneet lain hyväksymisen jälkeen. Näin tilanne voi olla sairaaloissa, mutta Nicaraguassa raskaana olevien naisten merkittävin kuolemansyy on ollut puoskarin tekemä abortti”, hän muistuttaa. </a:t>
            </a:r>
          </a:p>
          <a:p>
            <a:pPr fontAlgn="auto">
              <a:spcAft>
                <a:spcPts val="0"/>
              </a:spcAft>
              <a:buFont typeface="Arial" pitchFamily="34" charset="0"/>
              <a:buNone/>
              <a:defRPr/>
            </a:pPr>
            <a:r>
              <a:rPr lang="fi-FI" sz="7200" dirty="0" smtClean="0"/>
              <a:t>	Teiniraskaudet ovat yleisiä Nicaraguassa. YK:n väestöohjelman mukaan 30 prosenttia raskaana olevista naisista on teinejä Nicaraguassa.</a:t>
            </a:r>
          </a:p>
          <a:p>
            <a:pPr fontAlgn="auto">
              <a:spcAft>
                <a:spcPts val="0"/>
              </a:spcAft>
              <a:buFont typeface="Arial" pitchFamily="34" charset="0"/>
              <a:buNone/>
              <a:defRPr/>
            </a:pPr>
            <a:r>
              <a:rPr lang="fi-FI" sz="7200" dirty="0" smtClean="0"/>
              <a:t>	</a:t>
            </a:r>
            <a:r>
              <a:rPr lang="fi-FI" sz="7200" dirty="0" err="1" smtClean="0"/>
              <a:t>Gutiérrez</a:t>
            </a:r>
            <a:r>
              <a:rPr lang="fi-FI" sz="7200" dirty="0" smtClean="0"/>
              <a:t> Soraisen mukaan abortti on kielletty melkein koko Latinalaisessa Amerikassa, mutta lainsäädäntö ja asenteet vaihtelevat maittain. Uruguayssa parlamentti hyväksyi joulukuussa vuosikausia valmistellun aborttilain, mutta presidentti käytti veto-oikeuttaan.  ”Uruguayn esimerkki symboloi naisten oikeuksien tilaa Latinalaisessa Amerikassa. Miehet päättävät vielä naisen kehosta”, </a:t>
            </a:r>
            <a:r>
              <a:rPr lang="fi-FI" sz="7200" dirty="0" err="1" smtClean="0"/>
              <a:t>Gutiérrez</a:t>
            </a:r>
            <a:r>
              <a:rPr lang="fi-FI" sz="7200" dirty="0" smtClean="0"/>
              <a:t> Sorainen toteaa.</a:t>
            </a:r>
          </a:p>
          <a:p>
            <a:pPr fontAlgn="auto">
              <a:spcAft>
                <a:spcPts val="0"/>
              </a:spcAft>
              <a:buFont typeface="Arial" pitchFamily="34" charset="0"/>
              <a:buNone/>
              <a:defRPr/>
            </a:pPr>
            <a:endParaRPr lang="fi-FI"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571500"/>
            <a:ext cx="8229600" cy="5554663"/>
          </a:xfrm>
        </p:spPr>
        <p:txBody>
          <a:bodyPr rtlCol="0">
            <a:normAutofit fontScale="55000" lnSpcReduction="20000"/>
          </a:bodyPr>
          <a:lstStyle/>
          <a:p>
            <a:pPr fontAlgn="auto">
              <a:spcAft>
                <a:spcPts val="0"/>
              </a:spcAft>
              <a:buFont typeface="Arial" pitchFamily="34" charset="0"/>
              <a:buNone/>
              <a:defRPr/>
            </a:pPr>
            <a:r>
              <a:rPr lang="fi-FI" dirty="0" smtClean="0"/>
              <a:t>	Kaleva 13.10.2009 </a:t>
            </a:r>
          </a:p>
          <a:p>
            <a:pPr fontAlgn="auto">
              <a:spcAft>
                <a:spcPts val="0"/>
              </a:spcAft>
              <a:buFont typeface="Arial" pitchFamily="34" charset="0"/>
              <a:buNone/>
              <a:defRPr/>
            </a:pPr>
            <a:endParaRPr lang="fi-FI" dirty="0" smtClean="0"/>
          </a:p>
          <a:p>
            <a:pPr fontAlgn="auto">
              <a:spcAft>
                <a:spcPts val="0"/>
              </a:spcAft>
              <a:buFont typeface="Arial" pitchFamily="34" charset="0"/>
              <a:buNone/>
              <a:defRPr/>
            </a:pPr>
            <a:r>
              <a:rPr lang="fi-FI" b="1" dirty="0" smtClean="0"/>
              <a:t>	Perun piispat vastustavat aborttia myös raiskaustapauksissa</a:t>
            </a:r>
            <a:r>
              <a:rPr lang="fi-FI" dirty="0" smtClean="0"/>
              <a:t/>
            </a:r>
            <a:br>
              <a:rPr lang="fi-FI" dirty="0" smtClean="0"/>
            </a:br>
            <a:endParaRPr lang="fi-FI" dirty="0" smtClean="0"/>
          </a:p>
          <a:p>
            <a:pPr fontAlgn="auto">
              <a:spcAft>
                <a:spcPts val="0"/>
              </a:spcAft>
              <a:buFont typeface="Arial" pitchFamily="34" charset="0"/>
              <a:buNone/>
              <a:defRPr/>
            </a:pPr>
            <a:r>
              <a:rPr lang="fi-FI" dirty="0" smtClean="0"/>
              <a:t>	Eteläamerikkalaisen Perun roomalaiskatoliset piispat eivät hyväksy aborttia edes raiskauksen uhreille tai tapauksissa, joissa sikiöllä on vaurioita. Maan piispainkokous on tyrmännyt aborttilakiesityksen "kuolemantuomiona" sikiöille.</a:t>
            </a:r>
          </a:p>
          <a:p>
            <a:pPr fontAlgn="auto">
              <a:spcAft>
                <a:spcPts val="0"/>
              </a:spcAft>
              <a:buFont typeface="Arial" pitchFamily="34" charset="0"/>
              <a:buNone/>
              <a:defRPr/>
            </a:pPr>
            <a:r>
              <a:rPr lang="fi-FI" dirty="0" smtClean="0"/>
              <a:t>	</a:t>
            </a:r>
          </a:p>
          <a:p>
            <a:pPr fontAlgn="auto">
              <a:spcAft>
                <a:spcPts val="0"/>
              </a:spcAft>
              <a:buFont typeface="Arial" pitchFamily="34" charset="0"/>
              <a:buNone/>
              <a:defRPr/>
            </a:pPr>
            <a:r>
              <a:rPr lang="fi-FI" dirty="0" smtClean="0"/>
              <a:t>	"Oikeus elämään alkaa jo hedelmöittymisestä lähtien. Yritykset oikeuttaa sairaiden tai vammaisten lasten eliminointia osoittavat vain meidän vaikeuksiamme hyväksyä sairaita ihmisiä", piispat sanovat.</a:t>
            </a:r>
          </a:p>
          <a:p>
            <a:pPr fontAlgn="auto">
              <a:spcAft>
                <a:spcPts val="0"/>
              </a:spcAft>
              <a:buFont typeface="Arial" pitchFamily="34" charset="0"/>
              <a:buNone/>
              <a:defRPr/>
            </a:pPr>
            <a:r>
              <a:rPr lang="fi-FI" dirty="0" smtClean="0"/>
              <a:t>	</a:t>
            </a:r>
          </a:p>
          <a:p>
            <a:pPr fontAlgn="auto">
              <a:spcAft>
                <a:spcPts val="0"/>
              </a:spcAft>
              <a:buFont typeface="Arial" pitchFamily="34" charset="0"/>
              <a:buNone/>
              <a:defRPr/>
            </a:pPr>
            <a:r>
              <a:rPr lang="fi-FI" dirty="0" smtClean="0"/>
              <a:t>	Piispainkokous katsoo, ettei aborttia voi hyväksyä myöskään äidin hengen pelastamiseksi. Käsitys, jonka mukaan äidin henki olisi kalliimpi kuin hänen lapsensa, on mielivaltainen ja väärä, piispat sanovat.</a:t>
            </a:r>
          </a:p>
          <a:p>
            <a:pPr fontAlgn="auto">
              <a:spcAft>
                <a:spcPts val="0"/>
              </a:spcAft>
              <a:buFont typeface="Arial" pitchFamily="34" charset="0"/>
              <a:buNone/>
              <a:defRPr/>
            </a:pPr>
            <a:r>
              <a:rPr lang="fi-FI" dirty="0" smtClean="0"/>
              <a:t>	</a:t>
            </a:r>
          </a:p>
          <a:p>
            <a:pPr fontAlgn="auto">
              <a:spcAft>
                <a:spcPts val="0"/>
              </a:spcAft>
              <a:buFont typeface="Arial" pitchFamily="34" charset="0"/>
              <a:buNone/>
              <a:defRPr/>
            </a:pPr>
            <a:r>
              <a:rPr lang="fi-FI" dirty="0" smtClean="0"/>
              <a:t>	Perun parlamentin valiokunta hyväksyi viikko sitten lakiesityksen, joka antaisi mahdollisuuden aborttiin muun muassa raiskaustapauksissa. Esitys tulee lähiaikoina parlamentin käsittelyyn.</a:t>
            </a:r>
          </a:p>
          <a:p>
            <a:pPr fontAlgn="auto">
              <a:spcAft>
                <a:spcPts val="0"/>
              </a:spcAft>
              <a:buFont typeface="Arial" pitchFamily="34" charset="0"/>
              <a:buChar char="•"/>
              <a:defRPr/>
            </a:pPr>
            <a:endParaRPr lang="fi-FI"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Koristeelline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Paperi">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210</TotalTime>
  <Words>296</Words>
  <Application>Microsoft Office PowerPoint</Application>
  <PresentationFormat>Näytössä katseltava diaesitys (4:3)</PresentationFormat>
  <Paragraphs>59</Paragraphs>
  <Slides>9</Slides>
  <Notes>7</Notes>
  <HiddenSlides>0</HiddenSlides>
  <MMClips>0</MMClips>
  <ScaleCrop>false</ScaleCrop>
  <HeadingPairs>
    <vt:vector size="4" baseType="variant">
      <vt:variant>
        <vt:lpstr>Teema</vt:lpstr>
      </vt:variant>
      <vt:variant>
        <vt:i4>1</vt:i4>
      </vt:variant>
      <vt:variant>
        <vt:lpstr>Dian otsikot</vt:lpstr>
      </vt:variant>
      <vt:variant>
        <vt:i4>9</vt:i4>
      </vt:variant>
    </vt:vector>
  </HeadingPairs>
  <TitlesOfParts>
    <vt:vector size="10" baseType="lpstr">
      <vt:lpstr>Office-teema</vt:lpstr>
      <vt:lpstr>ABORTTI</vt:lpstr>
      <vt:lpstr>PowerPoint-esitys</vt:lpstr>
      <vt:lpstr>PowerPoint-esitys</vt:lpstr>
      <vt:lpstr>1.Kaavinta eli kirurginen raskauden keskeytys</vt:lpstr>
      <vt:lpstr>2. Lääkkeellinen abortti</vt:lpstr>
      <vt:lpstr>3. Myöhäinen abortti</vt:lpstr>
      <vt:lpstr>PowerPoint-esitys</vt:lpstr>
      <vt:lpstr>Maailmalla</vt:lpstr>
      <vt:lpstr>PowerPoint-esitys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ABORTTI</dc:title>
  <dc:creator>jouko</dc:creator>
  <cp:lastModifiedBy>Asentaja</cp:lastModifiedBy>
  <cp:revision>27</cp:revision>
  <dcterms:created xsi:type="dcterms:W3CDTF">2009-10-17T17:53:01Z</dcterms:created>
  <dcterms:modified xsi:type="dcterms:W3CDTF">2014-05-06T10:59:00Z</dcterms:modified>
</cp:coreProperties>
</file>