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5"/>
  </p:notesMasterIdLst>
  <p:sldIdLst>
    <p:sldId id="256" r:id="rId2"/>
    <p:sldId id="260" r:id="rId3"/>
    <p:sldId id="257" r:id="rId4"/>
    <p:sldId id="261" r:id="rId5"/>
    <p:sldId id="262" r:id="rId6"/>
    <p:sldId id="258" r:id="rId7"/>
    <p:sldId id="263" r:id="rId8"/>
    <p:sldId id="266" r:id="rId9"/>
    <p:sldId id="268" r:id="rId10"/>
    <p:sldId id="264" r:id="rId11"/>
    <p:sldId id="267" r:id="rId12"/>
    <p:sldId id="265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B5FF0C-7B97-9A5D-D897-2200E09143D5}" v="193" dt="2018-10-28T10:29:14.5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59"/>
  </p:normalViewPr>
  <p:slideViewPr>
    <p:cSldViewPr snapToGrid="0" snapToObjects="1">
      <p:cViewPr varScale="1">
        <p:scale>
          <a:sx n="73" d="100"/>
          <a:sy n="73" d="100"/>
        </p:scale>
        <p:origin x="5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1F0FC1-CDD6-9240-A60C-0D96FDEAC931}" type="datetimeFigureOut">
              <a:rPr lang="en-US" smtClean="0"/>
              <a:t>10/28/2018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A23370-312F-8649-BDC3-8343BE166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260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962B2-9875-4543-A93B-05A2B6B3053A}" type="datetimeFigureOut">
              <a:rPr lang="en-US" smtClean="0"/>
              <a:t>10/28/2018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BC324-E7C7-764C-9D8A-2928F802E4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962B2-9875-4543-A93B-05A2B6B3053A}" type="datetimeFigureOut">
              <a:rPr lang="en-US" smtClean="0"/>
              <a:t>10/28/2018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BC324-E7C7-764C-9D8A-2928F802E4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962B2-9875-4543-A93B-05A2B6B3053A}" type="datetimeFigureOut">
              <a:rPr lang="en-US" smtClean="0"/>
              <a:t>10/28/2018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BC324-E7C7-764C-9D8A-2928F802E4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962B2-9875-4543-A93B-05A2B6B3053A}" type="datetimeFigureOut">
              <a:rPr lang="en-US" smtClean="0"/>
              <a:t>10/28/2018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BC324-E7C7-764C-9D8A-2928F802E4F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962B2-9875-4543-A93B-05A2B6B3053A}" type="datetimeFigureOut">
              <a:rPr lang="en-US" smtClean="0"/>
              <a:t>10/28/2018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BC324-E7C7-764C-9D8A-2928F802E4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962B2-9875-4543-A93B-05A2B6B3053A}" type="datetimeFigureOut">
              <a:rPr lang="en-US" smtClean="0"/>
              <a:t>10/28/2018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BC324-E7C7-764C-9D8A-2928F802E4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962B2-9875-4543-A93B-05A2B6B3053A}" type="datetimeFigureOut">
              <a:rPr lang="en-US" smtClean="0"/>
              <a:t>10/28/2018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BC324-E7C7-764C-9D8A-2928F802E4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962B2-9875-4543-A93B-05A2B6B3053A}" type="datetimeFigureOut">
              <a:rPr lang="en-US" smtClean="0"/>
              <a:t>10/28/2018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BC324-E7C7-764C-9D8A-2928F802E4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962B2-9875-4543-A93B-05A2B6B3053A}" type="datetimeFigureOut">
              <a:rPr lang="en-US" smtClean="0"/>
              <a:t>10/28/2018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BC324-E7C7-764C-9D8A-2928F802E4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962B2-9875-4543-A93B-05A2B6B3053A}" type="datetimeFigureOut">
              <a:rPr lang="en-US" smtClean="0"/>
              <a:t>10/28/2018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BC324-E7C7-764C-9D8A-2928F802E4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962B2-9875-4543-A93B-05A2B6B3053A}" type="datetimeFigureOut">
              <a:rPr lang="en-US" smtClean="0"/>
              <a:t>10/28/2018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BC324-E7C7-764C-9D8A-2928F802E4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962B2-9875-4543-A93B-05A2B6B3053A}" type="datetimeFigureOut">
              <a:rPr lang="en-US" smtClean="0"/>
              <a:t>10/28/2018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BC324-E7C7-764C-9D8A-2928F802E4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962B2-9875-4543-A93B-05A2B6B3053A}" type="datetimeFigureOut">
              <a:rPr lang="en-US" smtClean="0"/>
              <a:t>10/28/2018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BC324-E7C7-764C-9D8A-2928F802E4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962B2-9875-4543-A93B-05A2B6B3053A}" type="datetimeFigureOut">
              <a:rPr lang="en-US" smtClean="0"/>
              <a:t>10/28/2018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BC324-E7C7-764C-9D8A-2928F802E4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962B2-9875-4543-A93B-05A2B6B3053A}" type="datetimeFigureOut">
              <a:rPr lang="en-US" smtClean="0"/>
              <a:t>10/28/2018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BC324-E7C7-764C-9D8A-2928F802E4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962B2-9875-4543-A93B-05A2B6B3053A}" type="datetimeFigureOut">
              <a:rPr lang="en-US" smtClean="0"/>
              <a:t>10/28/2018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BC324-E7C7-764C-9D8A-2928F802E4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962B2-9875-4543-A93B-05A2B6B3053A}" type="datetimeFigureOut">
              <a:rPr lang="en-US" smtClean="0"/>
              <a:t>10/28/2018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BC324-E7C7-764C-9D8A-2928F802E4F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9E962B2-9875-4543-A93B-05A2B6B3053A}" type="datetimeFigureOut">
              <a:rPr lang="en-US" smtClean="0"/>
              <a:t>10/28/2018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BC324-E7C7-764C-9D8A-2928F802E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8328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bit.ly/1R4E26v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y8KjwR" TargetMode="External"/><Relationship Id="rId2" Type="http://schemas.openxmlformats.org/officeDocument/2006/relationships/hyperlink" Target="http://bit.ly/2x4Etho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72143"/>
            <a:ext cx="8825658" cy="3329581"/>
          </a:xfrm>
        </p:spPr>
        <p:txBody>
          <a:bodyPr/>
          <a:lstStyle/>
          <a:p>
            <a:r>
              <a:rPr lang="en-US" dirty="0"/>
              <a:t>PASSIVE VOICE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3601724"/>
            <a:ext cx="9307706" cy="1384162"/>
          </a:xfrm>
        </p:spPr>
        <p:txBody>
          <a:bodyPr>
            <a:normAutofit/>
          </a:bodyPr>
          <a:lstStyle/>
          <a:p>
            <a:r>
              <a:rPr lang="en-US" dirty="0"/>
              <a:t>PASSIIVI – KUN </a:t>
            </a:r>
            <a:r>
              <a:rPr lang="en-US" dirty="0" err="1"/>
              <a:t>lauseen</a:t>
            </a:r>
            <a:r>
              <a:rPr lang="en-US"/>
              <a:t> TEKIJÄÄ </a:t>
            </a:r>
            <a:r>
              <a:rPr lang="en-US" dirty="0"/>
              <a:t>EI TUNNETA</a:t>
            </a:r>
          </a:p>
          <a:p>
            <a:r>
              <a:rPr lang="en-US" dirty="0"/>
              <a:t>Passive was studied(By zombies) = PASSIIVIA OPISKELTIIN.</a:t>
            </a:r>
          </a:p>
          <a:p>
            <a:r>
              <a:rPr lang="en-US" dirty="0"/>
              <a:t>CHECK OUT Active vs. passive voice + zombies </a:t>
            </a:r>
            <a:r>
              <a:rPr lang="en-US" u="sng" dirty="0">
                <a:hlinkClick r:id="rId2"/>
              </a:rPr>
              <a:t>http://bit.ly/1R4E26v</a:t>
            </a:r>
            <a:endParaRPr lang="fi-FI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633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practise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23203" y="1443318"/>
            <a:ext cx="10484395" cy="4195481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fi-FI" sz="3200" dirty="0"/>
              <a:t>WB  133-134</a:t>
            </a:r>
          </a:p>
          <a:p>
            <a:endParaRPr lang="fi-FI" sz="3200" dirty="0"/>
          </a:p>
          <a:p>
            <a:pPr marL="0" indent="0">
              <a:buNone/>
            </a:pPr>
            <a:r>
              <a:rPr lang="fi-FI" sz="3200" dirty="0"/>
              <a:t>Kirjoita itsellesi kaksi esimerkkilausetta ylös suomeksi ja englanniksi: </a:t>
            </a:r>
          </a:p>
          <a:p>
            <a:pPr marL="0" indent="0">
              <a:buNone/>
            </a:pPr>
            <a:r>
              <a:rPr lang="en-US" sz="3200" err="1"/>
              <a:t>Seinä</a:t>
            </a:r>
            <a:r>
              <a:rPr lang="en-US" sz="3200" dirty="0"/>
              <a:t> </a:t>
            </a:r>
            <a:r>
              <a:rPr lang="en-US" sz="3200" err="1"/>
              <a:t>maalataan</a:t>
            </a:r>
            <a:r>
              <a:rPr lang="en-US" sz="3200" dirty="0"/>
              <a:t>. The wall </a:t>
            </a:r>
            <a:r>
              <a:rPr lang="en-US" sz="3200" b="1" dirty="0"/>
              <a:t>is painted</a:t>
            </a:r>
            <a:r>
              <a:rPr lang="en-US" sz="3200" dirty="0"/>
              <a:t>. (</a:t>
            </a:r>
            <a:r>
              <a:rPr lang="en-US" sz="3200" err="1"/>
              <a:t>preesens</a:t>
            </a:r>
            <a:r>
              <a:rPr lang="en-US" sz="3200" dirty="0"/>
              <a:t>)</a:t>
            </a:r>
            <a:br>
              <a:rPr lang="en-US" sz="3200" dirty="0"/>
            </a:br>
            <a:r>
              <a:rPr lang="en-US" sz="3200" err="1"/>
              <a:t>Seinä</a:t>
            </a:r>
            <a:r>
              <a:rPr lang="en-US" sz="3200" dirty="0"/>
              <a:t> on </a:t>
            </a:r>
            <a:r>
              <a:rPr lang="en-US" sz="3200" err="1"/>
              <a:t>maalattu</a:t>
            </a:r>
            <a:r>
              <a:rPr lang="en-US" sz="3200"/>
              <a:t>.  The wall </a:t>
            </a:r>
            <a:r>
              <a:rPr lang="en-US" sz="3200" b="1" dirty="0"/>
              <a:t>has been painted</a:t>
            </a:r>
            <a:r>
              <a:rPr lang="en-US" sz="3200" dirty="0"/>
              <a:t>. (</a:t>
            </a:r>
            <a:r>
              <a:rPr lang="en-US" sz="3200" err="1"/>
              <a:t>perfekti</a:t>
            </a:r>
            <a:r>
              <a:rPr lang="en-US" sz="3200" dirty="0"/>
              <a:t>)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err="1"/>
              <a:t>Opettele</a:t>
            </a:r>
            <a:r>
              <a:rPr lang="en-US" sz="3200" dirty="0"/>
              <a:t> ne </a:t>
            </a:r>
            <a:r>
              <a:rPr lang="en-US" sz="3200" err="1"/>
              <a:t>ulkoa</a:t>
            </a:r>
            <a:r>
              <a:rPr lang="en-US" sz="3200" dirty="0"/>
              <a:t> – </a:t>
            </a:r>
            <a:r>
              <a:rPr lang="en-US" sz="3200" err="1"/>
              <a:t>pystyt</a:t>
            </a:r>
            <a:r>
              <a:rPr lang="en-US" sz="3200" dirty="0"/>
              <a:t> </a:t>
            </a:r>
            <a:r>
              <a:rPr lang="en-US" sz="3200" err="1"/>
              <a:t>soveltamaan</a:t>
            </a:r>
            <a:r>
              <a:rPr lang="en-US" sz="3200" dirty="0"/>
              <a:t> </a:t>
            </a:r>
            <a:r>
              <a:rPr lang="en-US" sz="3200" err="1"/>
              <a:t>vastaavassa</a:t>
            </a:r>
            <a:r>
              <a:rPr lang="en-US" sz="3200" dirty="0"/>
              <a:t> </a:t>
            </a:r>
            <a:r>
              <a:rPr lang="en-US" sz="3200" err="1"/>
              <a:t>tilanteessa</a:t>
            </a:r>
            <a:r>
              <a:rPr lang="en-US" sz="3200" dirty="0"/>
              <a:t> kun </a:t>
            </a:r>
            <a:r>
              <a:rPr lang="en-US" sz="3200" err="1"/>
              <a:t>muistat</a:t>
            </a:r>
            <a:r>
              <a:rPr lang="en-US" sz="3200" dirty="0"/>
              <a:t> </a:t>
            </a:r>
            <a:r>
              <a:rPr lang="en-US" sz="3200" err="1"/>
              <a:t>rakenteen</a:t>
            </a:r>
            <a:r>
              <a:rPr lang="en-US" sz="3200" dirty="0"/>
              <a:t> </a:t>
            </a:r>
            <a:r>
              <a:rPr lang="en-US" sz="3200" dirty="0">
                <a:sym typeface="Wingdings" panose="05000000000000000000" pitchFamily="2" charset="2"/>
              </a:rPr>
              <a:t></a:t>
            </a:r>
            <a:endParaRPr lang="en-US" sz="3200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982462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AA88F-1C04-4ADA-84B8-2BECC873E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Apuverbit ja passiivi</a:t>
            </a:r>
            <a:br>
              <a:rPr lang="en-US" dirty="0"/>
            </a:br>
            <a:r>
              <a:rPr lang="en-US" sz="1800"/>
              <a:t>täytyä, voida, pitäisi...</a:t>
            </a: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6402B-574A-4F2C-B069-00F188890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7785" y="1651136"/>
            <a:ext cx="10401268" cy="419548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2800" dirty="0" err="1"/>
              <a:t>Apuverbejä</a:t>
            </a:r>
            <a:r>
              <a:rPr lang="en-US" sz="2800" dirty="0"/>
              <a:t>: will, would, can, could, should, must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MUODOSTUS: </a:t>
            </a:r>
            <a:r>
              <a:rPr lang="en-US" sz="2800" dirty="0" err="1"/>
              <a:t>Objekti</a:t>
            </a:r>
            <a:r>
              <a:rPr lang="en-US" sz="2800" dirty="0"/>
              <a:t> + </a:t>
            </a:r>
            <a:r>
              <a:rPr lang="en-US" sz="2800" dirty="0" err="1">
                <a:solidFill>
                  <a:srgbClr val="92D050"/>
                </a:solidFill>
              </a:rPr>
              <a:t>apuverbi</a:t>
            </a:r>
            <a:r>
              <a:rPr lang="en-US" sz="2800" dirty="0"/>
              <a:t> + </a:t>
            </a:r>
            <a:r>
              <a:rPr lang="en-US" sz="2800" dirty="0">
                <a:solidFill>
                  <a:srgbClr val="92D050"/>
                </a:solidFill>
              </a:rPr>
              <a:t>be</a:t>
            </a:r>
            <a:r>
              <a:rPr lang="en-US" sz="2800" dirty="0"/>
              <a:t> + </a:t>
            </a:r>
            <a:r>
              <a:rPr lang="en-US" sz="2800" dirty="0" err="1">
                <a:solidFill>
                  <a:srgbClr val="FFC000"/>
                </a:solidFill>
              </a:rPr>
              <a:t>verbin</a:t>
            </a:r>
            <a:r>
              <a:rPr lang="en-US" sz="2800" dirty="0">
                <a:solidFill>
                  <a:srgbClr val="FFC000"/>
                </a:solidFill>
              </a:rPr>
              <a:t> 3. </a:t>
            </a:r>
            <a:r>
              <a:rPr lang="en-US" sz="2800" dirty="0" err="1">
                <a:solidFill>
                  <a:srgbClr val="FFC000"/>
                </a:solidFill>
              </a:rPr>
              <a:t>muoto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                   </a:t>
            </a:r>
            <a:r>
              <a:rPr lang="en-US" sz="2800" dirty="0" err="1"/>
              <a:t>Esim</a:t>
            </a:r>
            <a:r>
              <a:rPr lang="en-US" sz="2800" dirty="0"/>
              <a:t> 1. The problem </a:t>
            </a:r>
            <a:r>
              <a:rPr lang="en-US" sz="2800" b="1" u="sng" dirty="0">
                <a:solidFill>
                  <a:srgbClr val="92D050"/>
                </a:solidFill>
              </a:rPr>
              <a:t>will be </a:t>
            </a:r>
            <a:r>
              <a:rPr lang="en-US" sz="2800" b="1" u="sng" dirty="0">
                <a:solidFill>
                  <a:srgbClr val="FFC000"/>
                </a:solidFill>
              </a:rPr>
              <a:t>fixed</a:t>
            </a:r>
            <a:r>
              <a:rPr lang="en-US" sz="2800" dirty="0"/>
              <a:t> in the future.</a:t>
            </a:r>
          </a:p>
          <a:p>
            <a:pPr marL="0" indent="0">
              <a:buNone/>
            </a:pPr>
            <a:r>
              <a:rPr lang="en-US" sz="2800" dirty="0"/>
              <a:t>                     </a:t>
            </a:r>
            <a:r>
              <a:rPr lang="en-US" sz="2800" dirty="0" err="1"/>
              <a:t>Ongelma</a:t>
            </a:r>
            <a:r>
              <a:rPr lang="en-US" sz="2800" dirty="0"/>
              <a:t> </a:t>
            </a:r>
            <a:r>
              <a:rPr lang="en-US" sz="2800" dirty="0" err="1">
                <a:solidFill>
                  <a:srgbClr val="92D050"/>
                </a:solidFill>
              </a:rPr>
              <a:t>korjataan</a:t>
            </a:r>
            <a:r>
              <a:rPr lang="en-US" sz="2800" dirty="0"/>
              <a:t> </a:t>
            </a:r>
            <a:r>
              <a:rPr lang="en-US" sz="2800" dirty="0" err="1"/>
              <a:t>tulevaisuudessa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r>
              <a:rPr lang="en-US" sz="2800" dirty="0"/>
              <a:t>                    </a:t>
            </a:r>
            <a:endParaRPr lang="en-US" dirty="0"/>
          </a:p>
          <a:p>
            <a:pPr marL="0" indent="0">
              <a:buNone/>
            </a:pPr>
            <a:r>
              <a:rPr lang="en-US" sz="2800" dirty="0"/>
              <a:t>                   </a:t>
            </a:r>
            <a:r>
              <a:rPr lang="en-US" sz="2800" dirty="0" err="1"/>
              <a:t>Esim</a:t>
            </a:r>
            <a:r>
              <a:rPr lang="en-US" sz="2800" dirty="0"/>
              <a:t> 2. The problem </a:t>
            </a:r>
            <a:r>
              <a:rPr lang="en-US" sz="2800" u="sng" dirty="0">
                <a:solidFill>
                  <a:srgbClr val="92D050"/>
                </a:solidFill>
              </a:rPr>
              <a:t>can't be </a:t>
            </a:r>
            <a:r>
              <a:rPr lang="en-US" sz="2800" u="sng" dirty="0">
                <a:solidFill>
                  <a:srgbClr val="FFFF00"/>
                </a:solidFill>
              </a:rPr>
              <a:t>fixed</a:t>
            </a:r>
            <a:r>
              <a:rPr lang="en-US" sz="2800" dirty="0"/>
              <a:t>.</a:t>
            </a:r>
            <a:endParaRPr lang="en-US" dirty="0"/>
          </a:p>
          <a:p>
            <a:pPr marL="0" indent="0">
              <a:buNone/>
            </a:pPr>
            <a:r>
              <a:rPr lang="en-US" sz="2800" dirty="0"/>
              <a:t> </a:t>
            </a:r>
            <a:br>
              <a:rPr lang="en-US" sz="2800" dirty="0"/>
            </a:b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9030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TEKIJÄN ILMAISEMINEN PASSIIVILAUSEESSA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103312" y="2052918"/>
            <a:ext cx="10851621" cy="4195481"/>
          </a:xfrm>
        </p:spPr>
        <p:txBody>
          <a:bodyPr>
            <a:normAutofit/>
          </a:bodyPr>
          <a:lstStyle/>
          <a:p>
            <a:r>
              <a:rPr lang="fi-FI" sz="2400" dirty="0"/>
              <a:t>Englannin kielessä passiivilauseessa VOI olla tekijä. Suomen kielessä ei. </a:t>
            </a:r>
          </a:p>
          <a:p>
            <a:r>
              <a:rPr lang="fi-FI" sz="2400" dirty="0"/>
              <a:t>Passiivilauseen tekijä ilmaistaan </a:t>
            </a:r>
            <a:r>
              <a:rPr lang="fi-FI" sz="2400" b="1" dirty="0" err="1"/>
              <a:t>by</a:t>
            </a:r>
            <a:r>
              <a:rPr lang="fi-FI" sz="2400" b="1" dirty="0"/>
              <a:t>-preposition avulla. </a:t>
            </a:r>
          </a:p>
          <a:p>
            <a:pPr marL="0" indent="0">
              <a:buNone/>
            </a:pPr>
            <a:r>
              <a:rPr lang="fi-FI" sz="2800" b="1" dirty="0"/>
              <a:t>ESIM: </a:t>
            </a:r>
            <a:r>
              <a:rPr lang="fi-FI" sz="2800" b="1" u="sng" dirty="0" err="1"/>
              <a:t>The</a:t>
            </a:r>
            <a:r>
              <a:rPr lang="fi-FI" sz="2800" b="1" u="sng" dirty="0"/>
              <a:t> </a:t>
            </a:r>
            <a:r>
              <a:rPr lang="fi-FI" sz="2800" b="1" u="sng" dirty="0" err="1"/>
              <a:t>gorillas</a:t>
            </a:r>
            <a:r>
              <a:rPr lang="fi-FI" sz="2800" b="1" u="sng" dirty="0"/>
              <a:t> </a:t>
            </a:r>
            <a:r>
              <a:rPr lang="fi-FI" sz="2800" b="1" u="sng" dirty="0" err="1"/>
              <a:t>were</a:t>
            </a:r>
            <a:r>
              <a:rPr lang="fi-FI" sz="2800" b="1" u="sng" dirty="0"/>
              <a:t> </a:t>
            </a:r>
            <a:r>
              <a:rPr lang="fi-FI" sz="2800" b="1" u="sng" dirty="0" err="1"/>
              <a:t>shot</a:t>
            </a:r>
            <a:r>
              <a:rPr lang="fi-FI" sz="2800" b="1" u="sng" dirty="0"/>
              <a:t> </a:t>
            </a:r>
            <a:r>
              <a:rPr lang="fi-FI" sz="2800" b="1" u="sng" dirty="0" err="1"/>
              <a:t>by</a:t>
            </a:r>
            <a:r>
              <a:rPr lang="fi-FI" sz="2800" b="1" u="sng" dirty="0"/>
              <a:t> </a:t>
            </a:r>
            <a:r>
              <a:rPr lang="fi-FI" sz="2800" b="1" u="sng" dirty="0" err="1"/>
              <a:t>the</a:t>
            </a:r>
            <a:r>
              <a:rPr lang="fi-FI" sz="2800" b="1" u="sng" dirty="0"/>
              <a:t> </a:t>
            </a:r>
            <a:r>
              <a:rPr lang="fi-FI" sz="2800" b="1" u="sng" dirty="0" err="1"/>
              <a:t>poachers</a:t>
            </a:r>
            <a:r>
              <a:rPr lang="fi-FI" sz="2800" b="1" u="sng" dirty="0"/>
              <a:t>. </a:t>
            </a:r>
          </a:p>
          <a:p>
            <a:pPr marL="0" indent="0">
              <a:buNone/>
            </a:pPr>
            <a:r>
              <a:rPr lang="fi-FI" sz="2400" dirty="0"/>
              <a:t>Lauseen suomennos on usein kätevintä aloittaa tekijällä (</a:t>
            </a:r>
            <a:r>
              <a:rPr lang="fi-FI" sz="2400" dirty="0" err="1"/>
              <a:t>the</a:t>
            </a:r>
            <a:r>
              <a:rPr lang="fi-FI" sz="2400" dirty="0"/>
              <a:t> </a:t>
            </a:r>
            <a:r>
              <a:rPr lang="fi-FI" sz="2400" dirty="0" err="1"/>
              <a:t>poachers</a:t>
            </a:r>
            <a:r>
              <a:rPr lang="fi-FI" sz="2400" dirty="0"/>
              <a:t>)</a:t>
            </a:r>
          </a:p>
          <a:p>
            <a:pPr marL="0" indent="0">
              <a:buNone/>
            </a:pPr>
            <a:r>
              <a:rPr lang="fi-FI" sz="2400" dirty="0"/>
              <a:t>	</a:t>
            </a:r>
            <a:r>
              <a:rPr lang="fi-FI" sz="2400" u="sng" dirty="0"/>
              <a:t>Salametsästäjät ampuivat gorillat. </a:t>
            </a:r>
          </a:p>
          <a:p>
            <a:pPr marL="0" indent="0">
              <a:buNone/>
            </a:pPr>
            <a:r>
              <a:rPr lang="fi-FI" sz="2400" dirty="0"/>
              <a:t>	</a:t>
            </a:r>
            <a:r>
              <a:rPr lang="fi-FI" sz="2400" dirty="0" err="1"/>
              <a:t>Huom</a:t>
            </a:r>
            <a:r>
              <a:rPr lang="fi-FI" sz="2400" dirty="0"/>
              <a:t>! Suomennos ei olekaan enää passiivilause, koska siinä tekijä 	aloittaa lauseen (salametsästäjät) ja verbi taipuu persoonassa 	(ampuivat)</a:t>
            </a:r>
          </a:p>
        </p:txBody>
      </p:sp>
    </p:spTree>
    <p:extLst>
      <p:ext uri="{BB962C8B-B14F-4D97-AF65-F5344CB8AC3E}">
        <p14:creationId xmlns:p14="http://schemas.microsoft.com/office/powerpoint/2010/main" val="2254907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practise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23203" y="1443318"/>
            <a:ext cx="10484395" cy="4195481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fi-FI" sz="3200" dirty="0"/>
              <a:t>WB  135-139 + passiivivälitesti</a:t>
            </a:r>
          </a:p>
          <a:p>
            <a:endParaRPr lang="fi-FI" sz="3200" dirty="0"/>
          </a:p>
          <a:p>
            <a:pPr marL="0" indent="0">
              <a:buNone/>
            </a:pPr>
            <a:r>
              <a:rPr lang="fi-FI" sz="3200" dirty="0"/>
              <a:t>Kirjoita itsellesi kaksi esimerkkilausetta ylös suomeksi ja englanniksi: </a:t>
            </a:r>
          </a:p>
          <a:p>
            <a:pPr marL="0" indent="0">
              <a:buNone/>
            </a:pPr>
            <a:r>
              <a:rPr lang="en-US" sz="3200" dirty="0" err="1"/>
              <a:t>Seinä</a:t>
            </a:r>
            <a:r>
              <a:rPr lang="en-US" sz="3200" dirty="0"/>
              <a:t> </a:t>
            </a:r>
            <a:r>
              <a:rPr lang="en-US" sz="3200" dirty="0" err="1"/>
              <a:t>maalataan</a:t>
            </a:r>
            <a:r>
              <a:rPr lang="en-US" sz="3200" dirty="0"/>
              <a:t>. The wall </a:t>
            </a:r>
            <a:r>
              <a:rPr lang="en-US" sz="3200" b="1" dirty="0"/>
              <a:t>is painted</a:t>
            </a:r>
            <a:r>
              <a:rPr lang="en-US" sz="3200" dirty="0"/>
              <a:t>. (</a:t>
            </a:r>
            <a:r>
              <a:rPr lang="en-US" sz="3200" dirty="0" err="1"/>
              <a:t>preesens</a:t>
            </a:r>
            <a:r>
              <a:rPr lang="en-US" sz="3200" dirty="0"/>
              <a:t>)</a:t>
            </a:r>
            <a:br>
              <a:rPr lang="en-US" sz="3200" dirty="0"/>
            </a:br>
            <a:r>
              <a:rPr lang="en-US" sz="3200" dirty="0" err="1"/>
              <a:t>Seinä</a:t>
            </a:r>
            <a:r>
              <a:rPr lang="en-US" sz="3200" dirty="0"/>
              <a:t> on </a:t>
            </a:r>
            <a:r>
              <a:rPr lang="en-US" sz="3200" dirty="0" err="1"/>
              <a:t>maalattu</a:t>
            </a:r>
            <a:r>
              <a:rPr lang="en-US" sz="3200" dirty="0"/>
              <a:t>.  The wall </a:t>
            </a:r>
            <a:r>
              <a:rPr lang="en-US" sz="3200" b="1" dirty="0"/>
              <a:t>has been painted</a:t>
            </a:r>
            <a:r>
              <a:rPr lang="en-US" sz="3200" dirty="0"/>
              <a:t>. (</a:t>
            </a:r>
            <a:r>
              <a:rPr lang="en-US" sz="3200" dirty="0" err="1"/>
              <a:t>perfekti</a:t>
            </a:r>
            <a:r>
              <a:rPr lang="en-US" sz="3200" dirty="0"/>
              <a:t>)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err="1"/>
              <a:t>Opettele</a:t>
            </a:r>
            <a:r>
              <a:rPr lang="en-US" sz="3200" dirty="0"/>
              <a:t> ne </a:t>
            </a:r>
            <a:r>
              <a:rPr lang="en-US" sz="3200" err="1"/>
              <a:t>ulkoa</a:t>
            </a:r>
            <a:r>
              <a:rPr lang="en-US" sz="3200" dirty="0"/>
              <a:t> – </a:t>
            </a:r>
            <a:r>
              <a:rPr lang="en-US" sz="3200" err="1"/>
              <a:t>pystyt</a:t>
            </a:r>
            <a:r>
              <a:rPr lang="en-US" sz="3200" dirty="0"/>
              <a:t> </a:t>
            </a:r>
            <a:r>
              <a:rPr lang="en-US" sz="3200" err="1"/>
              <a:t>soveltamaan</a:t>
            </a:r>
            <a:r>
              <a:rPr lang="en-US" sz="3200" dirty="0"/>
              <a:t> </a:t>
            </a:r>
            <a:r>
              <a:rPr lang="en-US" sz="3200" err="1"/>
              <a:t>vastaavassa</a:t>
            </a:r>
            <a:r>
              <a:rPr lang="en-US" sz="3200" dirty="0"/>
              <a:t> </a:t>
            </a:r>
            <a:r>
              <a:rPr lang="en-US" sz="3200" err="1"/>
              <a:t>tilanteessa</a:t>
            </a:r>
            <a:r>
              <a:rPr lang="en-US" sz="3200" dirty="0"/>
              <a:t> kun </a:t>
            </a:r>
            <a:r>
              <a:rPr lang="en-US" sz="3200" err="1"/>
              <a:t>muistat</a:t>
            </a:r>
            <a:r>
              <a:rPr lang="en-US" sz="3200" dirty="0"/>
              <a:t> </a:t>
            </a:r>
            <a:r>
              <a:rPr lang="en-US" sz="3200" err="1"/>
              <a:t>rakenteen</a:t>
            </a:r>
            <a:r>
              <a:rPr lang="en-US" sz="3200" dirty="0"/>
              <a:t> </a:t>
            </a:r>
            <a:r>
              <a:rPr lang="en-US" sz="3200" dirty="0">
                <a:sym typeface="Wingdings" panose="05000000000000000000" pitchFamily="2" charset="2"/>
              </a:rPr>
              <a:t></a:t>
            </a:r>
            <a:endParaRPr lang="en-US" sz="3200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33075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874302" cy="1400530"/>
          </a:xfrm>
        </p:spPr>
        <p:txBody>
          <a:bodyPr/>
          <a:lstStyle/>
          <a:p>
            <a:r>
              <a:rPr lang="en-US"/>
              <a:t>MITÄ EROA AKTIIVILLA JA PASSIIVILLA?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4555" y="1637064"/>
            <a:ext cx="4396339" cy="2193791"/>
          </a:xfrm>
        </p:spPr>
        <p:txBody>
          <a:bodyPr>
            <a:normAutofit/>
          </a:bodyPr>
          <a:lstStyle/>
          <a:p>
            <a:r>
              <a:rPr lang="en-US" sz="2400" b="1" dirty="0" err="1"/>
              <a:t>Aktiivilauseessa</a:t>
            </a:r>
            <a:r>
              <a:rPr lang="en-US" sz="2400" b="1" dirty="0"/>
              <a:t> </a:t>
            </a:r>
            <a:r>
              <a:rPr lang="en-US" sz="2400" b="1" dirty="0" err="1"/>
              <a:t>korostetaan</a:t>
            </a:r>
            <a:r>
              <a:rPr lang="en-US" sz="2400" b="1" dirty="0"/>
              <a:t> </a:t>
            </a:r>
            <a:r>
              <a:rPr lang="en-US" sz="2400" b="1" dirty="0" err="1"/>
              <a:t>tekijää</a:t>
            </a:r>
            <a:r>
              <a:rPr lang="en-US" sz="2400" dirty="0"/>
              <a:t>, </a:t>
            </a:r>
            <a:r>
              <a:rPr lang="en-US" sz="2400" dirty="0" err="1"/>
              <a:t>joka</a:t>
            </a:r>
            <a:r>
              <a:rPr lang="en-US" sz="2400" dirty="0"/>
              <a:t> on </a:t>
            </a:r>
            <a:r>
              <a:rPr lang="en-US" sz="2400" dirty="0" err="1"/>
              <a:t>tiedossa</a:t>
            </a:r>
            <a:r>
              <a:rPr lang="en-US" sz="2400" dirty="0"/>
              <a:t>:</a:t>
            </a:r>
          </a:p>
          <a:p>
            <a:pPr lvl="1"/>
            <a:r>
              <a:rPr lang="en-US" sz="2400" b="1" u="sng" dirty="0"/>
              <a:t>I </a:t>
            </a:r>
            <a:r>
              <a:rPr lang="en-US" sz="2400" dirty="0"/>
              <a:t>study English.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9338" y="1637064"/>
            <a:ext cx="6007348" cy="4200245"/>
          </a:xfrm>
        </p:spPr>
        <p:txBody>
          <a:bodyPr>
            <a:normAutofit/>
          </a:bodyPr>
          <a:lstStyle/>
          <a:p>
            <a:r>
              <a:rPr lang="en-US" sz="2400" b="1" dirty="0" err="1"/>
              <a:t>Passiivilauseessa</a:t>
            </a:r>
            <a:r>
              <a:rPr lang="en-US" sz="2400" b="1" dirty="0"/>
              <a:t> </a:t>
            </a:r>
            <a:r>
              <a:rPr lang="en-US" sz="2400" b="1" dirty="0" err="1"/>
              <a:t>korostetaan</a:t>
            </a:r>
            <a:r>
              <a:rPr lang="en-US" sz="2400" b="1" dirty="0"/>
              <a:t> </a:t>
            </a:r>
            <a:r>
              <a:rPr lang="en-US" sz="2400" b="1" dirty="0" err="1"/>
              <a:t>tekemisen</a:t>
            </a:r>
            <a:r>
              <a:rPr lang="en-US" sz="2400" b="1" dirty="0"/>
              <a:t> </a:t>
            </a:r>
            <a:r>
              <a:rPr lang="en-US" sz="2400" b="1" dirty="0" err="1"/>
              <a:t>kohdetta</a:t>
            </a:r>
            <a:r>
              <a:rPr lang="en-US" sz="2400" dirty="0"/>
              <a:t>, </a:t>
            </a:r>
            <a:r>
              <a:rPr lang="en-US" sz="2400" dirty="0" err="1"/>
              <a:t>tekijä</a:t>
            </a:r>
            <a:r>
              <a:rPr lang="en-US" sz="2400" dirty="0"/>
              <a:t> </a:t>
            </a:r>
            <a:r>
              <a:rPr lang="en-US" sz="2400" dirty="0" err="1"/>
              <a:t>ei</a:t>
            </a:r>
            <a:r>
              <a:rPr lang="en-US" sz="2400" dirty="0"/>
              <a:t> </a:t>
            </a:r>
            <a:r>
              <a:rPr lang="en-US" sz="2400" dirty="0" err="1"/>
              <a:t>välttämättä</a:t>
            </a:r>
            <a:r>
              <a:rPr lang="en-US" sz="2400" dirty="0"/>
              <a:t> </a:t>
            </a:r>
            <a:r>
              <a:rPr lang="en-US" sz="2400" dirty="0" err="1"/>
              <a:t>tiedossa</a:t>
            </a:r>
            <a:r>
              <a:rPr lang="en-US" sz="2400" dirty="0"/>
              <a:t>:</a:t>
            </a:r>
          </a:p>
          <a:p>
            <a:pPr lvl="1"/>
            <a:r>
              <a:rPr lang="en-US" sz="2400" b="1" u="sng" dirty="0"/>
              <a:t>English</a:t>
            </a:r>
            <a:r>
              <a:rPr lang="en-US" sz="2400" dirty="0"/>
              <a:t> is studied.</a:t>
            </a:r>
          </a:p>
          <a:p>
            <a:pPr lvl="1"/>
            <a:r>
              <a:rPr lang="en-US" sz="2400" b="1" dirty="0"/>
              <a:t>English</a:t>
            </a:r>
            <a:r>
              <a:rPr lang="en-US" sz="2400" dirty="0"/>
              <a:t> is studied by zombies.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14554" y="4022525"/>
            <a:ext cx="9705859" cy="21937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err="1"/>
              <a:t>Passiivin</a:t>
            </a:r>
            <a:r>
              <a:rPr lang="en-US" sz="2400" dirty="0"/>
              <a:t> </a:t>
            </a:r>
            <a:r>
              <a:rPr lang="en-US" sz="2400" dirty="0" err="1"/>
              <a:t>vastineita</a:t>
            </a:r>
            <a:r>
              <a:rPr lang="en-US" sz="2400" dirty="0"/>
              <a:t> </a:t>
            </a:r>
            <a:r>
              <a:rPr lang="en-US" sz="2400" dirty="0" err="1"/>
              <a:t>lauseissa</a:t>
            </a:r>
            <a:r>
              <a:rPr lang="en-US" sz="2400" dirty="0"/>
              <a:t> = </a:t>
            </a:r>
            <a:r>
              <a:rPr lang="en-US" sz="2400" dirty="0" err="1"/>
              <a:t>merkitys</a:t>
            </a:r>
            <a:r>
              <a:rPr lang="en-US" sz="2400" dirty="0"/>
              <a:t> </a:t>
            </a:r>
            <a:r>
              <a:rPr lang="en-US" sz="2400" dirty="0" err="1"/>
              <a:t>passiivinen</a:t>
            </a:r>
            <a:r>
              <a:rPr lang="en-US" sz="2400" dirty="0"/>
              <a:t>: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/>
              <a:t>We, they ja you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err="1"/>
              <a:t>Esim</a:t>
            </a:r>
            <a:r>
              <a:rPr lang="en-US" sz="2400" dirty="0"/>
              <a:t>. We drink lots of coffee in Finland. = </a:t>
            </a:r>
            <a:r>
              <a:rPr lang="en-US" sz="2400" dirty="0" err="1"/>
              <a:t>Suomessa</a:t>
            </a:r>
            <a:r>
              <a:rPr lang="en-US" sz="2400" dirty="0"/>
              <a:t> </a:t>
            </a:r>
            <a:r>
              <a:rPr lang="en-US" sz="2400" u="sng" dirty="0" err="1"/>
              <a:t>juodaan</a:t>
            </a:r>
            <a:r>
              <a:rPr lang="en-US" sz="2400" dirty="0"/>
              <a:t> </a:t>
            </a:r>
            <a:r>
              <a:rPr lang="en-US" sz="2400" dirty="0" err="1"/>
              <a:t>paljon</a:t>
            </a:r>
            <a:r>
              <a:rPr lang="en-US" sz="2400" dirty="0"/>
              <a:t> </a:t>
            </a:r>
            <a:r>
              <a:rPr lang="en-US" sz="2400" dirty="0" err="1"/>
              <a:t>kahvia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82310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PASSIIVIN MUODOSTUS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401336"/>
            <a:ext cx="11427356" cy="1027739"/>
          </a:xfrm>
        </p:spPr>
        <p:txBody>
          <a:bodyPr>
            <a:noAutofit/>
          </a:bodyPr>
          <a:lstStyle/>
          <a:p>
            <a:r>
              <a:rPr lang="en-US" sz="2400" b="1" dirty="0"/>
              <a:t>BE-VERBI + PÄÄVERBIN 3. MUOTO</a:t>
            </a:r>
          </a:p>
          <a:p>
            <a:pPr lvl="1"/>
            <a:r>
              <a:rPr lang="en-US" sz="2400" b="1" dirty="0"/>
              <a:t>BE-VERBI TAIPUU AIKAMUODON MUKAAN: am/are/is   was/were  been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33197" y="2738719"/>
            <a:ext cx="2488974" cy="5269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None/>
            </a:pPr>
            <a:r>
              <a:rPr lang="en-US" dirty="0" err="1"/>
              <a:t>Seinä</a:t>
            </a:r>
            <a:r>
              <a:rPr lang="en-US" dirty="0"/>
              <a:t> </a:t>
            </a:r>
            <a:r>
              <a:rPr lang="en-US" dirty="0" err="1"/>
              <a:t>maalat</a:t>
            </a:r>
            <a:r>
              <a:rPr lang="en-US" b="1" dirty="0" err="1"/>
              <a:t>aan</a:t>
            </a:r>
            <a:r>
              <a:rPr lang="en-US" dirty="0"/>
              <a:t>. 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79169" y="2745876"/>
            <a:ext cx="5044698" cy="5007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wall is painted. (</a:t>
            </a:r>
            <a:r>
              <a:rPr lang="en-US" dirty="0" err="1"/>
              <a:t>preesens</a:t>
            </a:r>
            <a:r>
              <a:rPr lang="en-US" dirty="0"/>
              <a:t>)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33196" y="3150240"/>
            <a:ext cx="2695803" cy="5007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Seinä</a:t>
            </a:r>
            <a:r>
              <a:rPr lang="en-US" dirty="0"/>
              <a:t> </a:t>
            </a:r>
            <a:r>
              <a:rPr lang="en-US" dirty="0" err="1"/>
              <a:t>maala</a:t>
            </a:r>
            <a:r>
              <a:rPr lang="en-US" b="1" dirty="0" err="1"/>
              <a:t>ttiin</a:t>
            </a:r>
            <a:r>
              <a:rPr lang="en-US" dirty="0"/>
              <a:t>.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913508" y="3187788"/>
            <a:ext cx="4874892" cy="5007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wall was painted. (</a:t>
            </a:r>
            <a:r>
              <a:rPr lang="en-US" dirty="0" err="1"/>
              <a:t>imperfekti</a:t>
            </a:r>
            <a:r>
              <a:rPr lang="en-US" dirty="0"/>
              <a:t>)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733197" y="4502820"/>
            <a:ext cx="4127562" cy="8945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Entä</a:t>
            </a:r>
            <a:r>
              <a:rPr lang="en-US" dirty="0"/>
              <a:t>: </a:t>
            </a:r>
            <a:r>
              <a:rPr lang="en-US" dirty="0" err="1"/>
              <a:t>Englantia</a:t>
            </a:r>
            <a:r>
              <a:rPr lang="en-US" dirty="0"/>
              <a:t> </a:t>
            </a:r>
            <a:r>
              <a:rPr lang="en-US" dirty="0" err="1"/>
              <a:t>opetetaan</a:t>
            </a:r>
            <a:r>
              <a:rPr lang="en-US" dirty="0"/>
              <a:t>, </a:t>
            </a:r>
            <a:r>
              <a:rPr lang="en-US" dirty="0" err="1"/>
              <a:t>opetettiin</a:t>
            </a:r>
            <a:r>
              <a:rPr lang="en-US" dirty="0"/>
              <a:t>, on </a:t>
            </a:r>
            <a:r>
              <a:rPr lang="en-US" dirty="0" err="1"/>
              <a:t>opetettu</a:t>
            </a:r>
            <a:r>
              <a:rPr lang="is-IS" dirty="0"/>
              <a:t>…?</a:t>
            </a:r>
            <a:endParaRPr 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879169" y="3621731"/>
            <a:ext cx="6450164" cy="62316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wall has been painted. (</a:t>
            </a:r>
            <a:r>
              <a:rPr lang="en-US" dirty="0" err="1"/>
              <a:t>perfekti</a:t>
            </a:r>
            <a:r>
              <a:rPr lang="en-US" dirty="0"/>
              <a:t>) </a:t>
            </a:r>
            <a:r>
              <a:rPr lang="en-US" dirty="0" err="1"/>
              <a:t>entä</a:t>
            </a:r>
            <a:r>
              <a:rPr lang="en-US" dirty="0"/>
              <a:t> </a:t>
            </a:r>
            <a:r>
              <a:rPr lang="en-US" dirty="0" err="1"/>
              <a:t>pluskvamperfektin</a:t>
            </a:r>
            <a:r>
              <a:rPr lang="en-US" dirty="0"/>
              <a:t> </a:t>
            </a:r>
            <a:r>
              <a:rPr lang="en-US" dirty="0" err="1"/>
              <a:t>muodostus</a:t>
            </a:r>
            <a:r>
              <a:rPr lang="en-US" dirty="0"/>
              <a:t> </a:t>
            </a:r>
            <a:r>
              <a:rPr lang="en-US" dirty="0" err="1"/>
              <a:t>passiivissa</a:t>
            </a:r>
            <a:r>
              <a:rPr lang="en-US" dirty="0"/>
              <a:t>?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733195" y="3587486"/>
            <a:ext cx="2695803" cy="5007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Seinä</a:t>
            </a:r>
            <a:r>
              <a:rPr lang="en-US" dirty="0"/>
              <a:t> </a:t>
            </a:r>
            <a:r>
              <a:rPr lang="en-US" b="1" dirty="0"/>
              <a:t>on </a:t>
            </a:r>
            <a:r>
              <a:rPr lang="en-US" b="1" dirty="0" err="1"/>
              <a:t>maalattu</a:t>
            </a:r>
            <a:r>
              <a:rPr lang="en-US" dirty="0"/>
              <a:t>.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544134" y="4540368"/>
            <a:ext cx="6717424" cy="998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English is taught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E. was taught, has been taught</a:t>
            </a:r>
            <a:r>
              <a:rPr lang="is-IS" dirty="0"/>
              <a:t>…</a:t>
            </a:r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733197" y="5466849"/>
            <a:ext cx="6360622" cy="50074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defTabSz="914400">
              <a:spcBef>
                <a:spcPts val="0"/>
              </a:spcBef>
              <a:buClrTx/>
              <a:buSzTx/>
            </a:pPr>
            <a:r>
              <a:rPr lang="en-US" dirty="0" err="1"/>
              <a:t>Miten</a:t>
            </a:r>
            <a:r>
              <a:rPr lang="en-US" dirty="0"/>
              <a:t> </a:t>
            </a:r>
            <a:r>
              <a:rPr lang="en-US" dirty="0" err="1"/>
              <a:t>sanot</a:t>
            </a:r>
            <a:r>
              <a:rPr lang="en-US" dirty="0"/>
              <a:t> </a:t>
            </a:r>
            <a:r>
              <a:rPr lang="en-US" dirty="0" err="1"/>
              <a:t>esimerkit</a:t>
            </a:r>
            <a:r>
              <a:rPr lang="en-US" dirty="0"/>
              <a:t> </a:t>
            </a:r>
            <a:r>
              <a:rPr lang="en-US" dirty="0" err="1"/>
              <a:t>kielteisenä</a:t>
            </a:r>
            <a:r>
              <a:rPr lang="en-US" dirty="0"/>
              <a:t> ja </a:t>
            </a:r>
            <a:r>
              <a:rPr lang="en-US" dirty="0" err="1"/>
              <a:t>kysymyksenä</a:t>
            </a:r>
            <a:r>
              <a:rPr lang="en-US" dirty="0"/>
              <a:t>?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1050832" y="5911602"/>
            <a:ext cx="6360622" cy="5007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 defTabSz="914400">
              <a:spcBef>
                <a:spcPts val="0"/>
              </a:spcBef>
              <a:buClrTx/>
              <a:buSzTx/>
              <a:buNone/>
            </a:pPr>
            <a:r>
              <a:rPr lang="en-US" dirty="0"/>
              <a:t>The wall </a:t>
            </a:r>
            <a:r>
              <a:rPr lang="en-US" u="sng" dirty="0"/>
              <a:t>is NOT painted</a:t>
            </a:r>
            <a:r>
              <a:rPr lang="en-US" dirty="0"/>
              <a:t>.</a:t>
            </a:r>
            <a:br>
              <a:rPr lang="en-US" dirty="0"/>
            </a:br>
            <a:r>
              <a:rPr lang="en-US" u="sng" dirty="0"/>
              <a:t>IS </a:t>
            </a:r>
            <a:r>
              <a:rPr lang="en-US" dirty="0"/>
              <a:t>the wall </a:t>
            </a:r>
            <a:r>
              <a:rPr lang="en-US" u="sng" dirty="0"/>
              <a:t>painted</a:t>
            </a:r>
            <a:r>
              <a:rPr lang="en-US" dirty="0"/>
              <a:t>?</a:t>
            </a:r>
          </a:p>
        </p:txBody>
      </p:sp>
      <p:sp>
        <p:nvSpPr>
          <p:cNvPr id="14" name="Tekstiruutu 13"/>
          <p:cNvSpPr txBox="1"/>
          <p:nvPr/>
        </p:nvSpPr>
        <p:spPr>
          <a:xfrm>
            <a:off x="9394598" y="4439340"/>
            <a:ext cx="2407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/>
              <a:t>Tekemisen kohde (objekti) on lauseen alussa. Olla-verbi taipuu sen mukaan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93754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SPOT THE PASSIVE – BONGAA PASSIIVIRAKENNE!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fi-FI" dirty="0"/>
              <a:t>Sam urheilee joka päivä. </a:t>
            </a:r>
          </a:p>
          <a:p>
            <a:pPr marL="457200" indent="-457200">
              <a:buFont typeface="+mj-lt"/>
              <a:buAutoNum type="arabicPeriod"/>
            </a:pPr>
            <a:r>
              <a:rPr lang="fi-FI" dirty="0" err="1"/>
              <a:t>Lunch</a:t>
            </a:r>
            <a:r>
              <a:rPr lang="fi-FI" dirty="0"/>
              <a:t> is </a:t>
            </a:r>
            <a:r>
              <a:rPr lang="fi-FI" dirty="0" err="1"/>
              <a:t>served</a:t>
            </a:r>
            <a:r>
              <a:rPr lang="fi-FI" dirty="0"/>
              <a:t> at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school</a:t>
            </a:r>
            <a:r>
              <a:rPr lang="fi-FI" dirty="0"/>
              <a:t> </a:t>
            </a:r>
            <a:r>
              <a:rPr lang="fi-FI" dirty="0" err="1"/>
              <a:t>canteen</a:t>
            </a:r>
            <a:r>
              <a:rPr lang="fi-FI" dirty="0"/>
              <a:t> </a:t>
            </a:r>
            <a:r>
              <a:rPr lang="fi-FI" dirty="0" err="1"/>
              <a:t>every</a:t>
            </a:r>
            <a:r>
              <a:rPr lang="fi-FI" dirty="0"/>
              <a:t> </a:t>
            </a:r>
            <a:r>
              <a:rPr lang="fi-FI" dirty="0" err="1"/>
              <a:t>day</a:t>
            </a:r>
            <a:r>
              <a:rPr lang="fi-FI" dirty="0"/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fi-FI" dirty="0"/>
              <a:t>Pyörä keksittiin jo kauan sitten. </a:t>
            </a:r>
          </a:p>
          <a:p>
            <a:pPr marL="457200" indent="-457200">
              <a:buFont typeface="+mj-lt"/>
              <a:buAutoNum type="arabicPeriod"/>
            </a:pPr>
            <a:r>
              <a:rPr lang="fi-FI" dirty="0" err="1"/>
              <a:t>Eating</a:t>
            </a:r>
            <a:r>
              <a:rPr lang="fi-FI" dirty="0"/>
              <a:t> </a:t>
            </a:r>
            <a:r>
              <a:rPr lang="fi-FI" dirty="0" err="1"/>
              <a:t>isn’t</a:t>
            </a:r>
            <a:r>
              <a:rPr lang="fi-FI" dirty="0"/>
              <a:t> </a:t>
            </a:r>
            <a:r>
              <a:rPr lang="fi-FI" dirty="0" err="1"/>
              <a:t>allowed</a:t>
            </a:r>
            <a:r>
              <a:rPr lang="fi-FI" dirty="0"/>
              <a:t> </a:t>
            </a:r>
            <a:r>
              <a:rPr lang="fi-FI" dirty="0" err="1"/>
              <a:t>during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lessons</a:t>
            </a:r>
            <a:r>
              <a:rPr lang="fi-FI" dirty="0"/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fi-FI" dirty="0"/>
              <a:t>South </a:t>
            </a:r>
            <a:r>
              <a:rPr lang="fi-FI" dirty="0" err="1"/>
              <a:t>Africa</a:t>
            </a:r>
            <a:r>
              <a:rPr lang="fi-FI" dirty="0"/>
              <a:t> is a </a:t>
            </a:r>
            <a:r>
              <a:rPr lang="fi-FI" dirty="0" err="1"/>
              <a:t>multicultural</a:t>
            </a:r>
            <a:r>
              <a:rPr lang="fi-FI" dirty="0"/>
              <a:t> country.</a:t>
            </a:r>
          </a:p>
          <a:p>
            <a:pPr marL="457200" indent="-457200">
              <a:buFont typeface="+mj-lt"/>
              <a:buAutoNum type="arabicPeriod"/>
            </a:pP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eleven</a:t>
            </a:r>
            <a:r>
              <a:rPr lang="fi-FI" dirty="0"/>
              <a:t> </a:t>
            </a:r>
            <a:r>
              <a:rPr lang="fi-FI" dirty="0" err="1"/>
              <a:t>languages</a:t>
            </a:r>
            <a:r>
              <a:rPr lang="fi-FI" dirty="0"/>
              <a:t> </a:t>
            </a:r>
            <a:r>
              <a:rPr lang="fi-FI" dirty="0" err="1"/>
              <a:t>spoken</a:t>
            </a:r>
            <a:r>
              <a:rPr lang="fi-FI" dirty="0"/>
              <a:t> in South </a:t>
            </a:r>
            <a:r>
              <a:rPr lang="fi-FI" dirty="0" err="1"/>
              <a:t>Africa</a:t>
            </a:r>
            <a:r>
              <a:rPr lang="fi-FI" dirty="0"/>
              <a:t>? </a:t>
            </a:r>
          </a:p>
          <a:p>
            <a:pPr marL="457200" indent="-457200">
              <a:buFont typeface="+mj-lt"/>
              <a:buAutoNum type="arabicPeriod"/>
            </a:pPr>
            <a:r>
              <a:rPr lang="fi-FI" dirty="0" err="1"/>
              <a:t>African</a:t>
            </a:r>
            <a:r>
              <a:rPr lang="fi-FI" dirty="0"/>
              <a:t> </a:t>
            </a:r>
            <a:r>
              <a:rPr lang="fi-FI" dirty="0" err="1"/>
              <a:t>movies</a:t>
            </a:r>
            <a:r>
              <a:rPr lang="fi-FI" dirty="0"/>
              <a:t> </a:t>
            </a:r>
            <a:r>
              <a:rPr lang="fi-FI" dirty="0" err="1"/>
              <a:t>aren’t</a:t>
            </a:r>
            <a:r>
              <a:rPr lang="fi-FI" dirty="0"/>
              <a:t> </a:t>
            </a:r>
            <a:r>
              <a:rPr lang="fi-FI" dirty="0" err="1"/>
              <a:t>shown</a:t>
            </a:r>
            <a:r>
              <a:rPr lang="fi-FI" dirty="0"/>
              <a:t> at </a:t>
            </a:r>
            <a:r>
              <a:rPr lang="fi-FI" dirty="0" err="1"/>
              <a:t>school</a:t>
            </a:r>
            <a:r>
              <a:rPr lang="fi-FI" dirty="0"/>
              <a:t>. </a:t>
            </a:r>
          </a:p>
          <a:p>
            <a:pPr marL="457200" indent="-457200">
              <a:buFont typeface="+mj-lt"/>
              <a:buAutoNum type="arabicPeriod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18348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key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103312" y="2052918"/>
            <a:ext cx="10563755" cy="4195481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fi-FI" sz="2800" dirty="0"/>
              <a:t>Sam urheilee joka päivä. 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2800" dirty="0" err="1"/>
              <a:t>Lunch</a:t>
            </a:r>
            <a:r>
              <a:rPr lang="fi-FI" sz="2800" dirty="0"/>
              <a:t> </a:t>
            </a:r>
            <a:r>
              <a:rPr lang="fi-FI" sz="2800" b="1" dirty="0"/>
              <a:t>is </a:t>
            </a:r>
            <a:r>
              <a:rPr lang="fi-FI" sz="2800" b="1" dirty="0" err="1"/>
              <a:t>served</a:t>
            </a:r>
            <a:r>
              <a:rPr lang="fi-FI" sz="2800" b="1" dirty="0"/>
              <a:t> </a:t>
            </a:r>
            <a:r>
              <a:rPr lang="fi-FI" sz="2800" dirty="0"/>
              <a:t>at </a:t>
            </a:r>
            <a:r>
              <a:rPr lang="fi-FI" sz="2800" dirty="0" err="1"/>
              <a:t>the</a:t>
            </a:r>
            <a:r>
              <a:rPr lang="fi-FI" sz="2800" dirty="0"/>
              <a:t> </a:t>
            </a:r>
            <a:r>
              <a:rPr lang="fi-FI" sz="2800" dirty="0" err="1"/>
              <a:t>school</a:t>
            </a:r>
            <a:r>
              <a:rPr lang="fi-FI" sz="2800" dirty="0"/>
              <a:t> </a:t>
            </a:r>
            <a:r>
              <a:rPr lang="fi-FI" sz="2800" dirty="0" err="1"/>
              <a:t>canteen</a:t>
            </a:r>
            <a:r>
              <a:rPr lang="fi-FI" sz="2800" dirty="0"/>
              <a:t> </a:t>
            </a:r>
            <a:r>
              <a:rPr lang="fi-FI" sz="2800" dirty="0" err="1"/>
              <a:t>every</a:t>
            </a:r>
            <a:r>
              <a:rPr lang="fi-FI" sz="2800" dirty="0"/>
              <a:t> </a:t>
            </a:r>
            <a:r>
              <a:rPr lang="fi-FI" sz="2800" dirty="0" err="1"/>
              <a:t>day</a:t>
            </a:r>
            <a:r>
              <a:rPr lang="fi-FI" sz="2800" dirty="0"/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2800" dirty="0"/>
              <a:t>Pyörä </a:t>
            </a:r>
            <a:r>
              <a:rPr lang="fi-FI" sz="2800" b="1" dirty="0"/>
              <a:t>keksittiin</a:t>
            </a:r>
            <a:r>
              <a:rPr lang="fi-FI" sz="2800" dirty="0"/>
              <a:t> jo kauan sitten. 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2800" dirty="0" err="1"/>
              <a:t>Eating</a:t>
            </a:r>
            <a:r>
              <a:rPr lang="fi-FI" sz="2800" dirty="0"/>
              <a:t> </a:t>
            </a:r>
            <a:r>
              <a:rPr lang="fi-FI" sz="2800" b="1" dirty="0" err="1"/>
              <a:t>isn’t</a:t>
            </a:r>
            <a:r>
              <a:rPr lang="fi-FI" sz="2800" b="1" dirty="0"/>
              <a:t> </a:t>
            </a:r>
            <a:r>
              <a:rPr lang="fi-FI" sz="2800" b="1" dirty="0" err="1"/>
              <a:t>allowed</a:t>
            </a:r>
            <a:r>
              <a:rPr lang="fi-FI" sz="2800" b="1" dirty="0"/>
              <a:t> </a:t>
            </a:r>
            <a:r>
              <a:rPr lang="fi-FI" sz="2800" dirty="0" err="1"/>
              <a:t>during</a:t>
            </a:r>
            <a:r>
              <a:rPr lang="fi-FI" sz="2800" dirty="0"/>
              <a:t> </a:t>
            </a:r>
            <a:r>
              <a:rPr lang="fi-FI" sz="2800" dirty="0" err="1"/>
              <a:t>the</a:t>
            </a:r>
            <a:r>
              <a:rPr lang="fi-FI" sz="2800" dirty="0"/>
              <a:t> </a:t>
            </a:r>
            <a:r>
              <a:rPr lang="fi-FI" sz="2800" dirty="0" err="1"/>
              <a:t>lessons</a:t>
            </a:r>
            <a:r>
              <a:rPr lang="fi-FI" sz="2800" dirty="0"/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2800" dirty="0"/>
              <a:t>South </a:t>
            </a:r>
            <a:r>
              <a:rPr lang="fi-FI" sz="2800" dirty="0" err="1"/>
              <a:t>Africa</a:t>
            </a:r>
            <a:r>
              <a:rPr lang="fi-FI" sz="2800" dirty="0"/>
              <a:t> is a </a:t>
            </a:r>
            <a:r>
              <a:rPr lang="fi-FI" sz="2800" dirty="0" err="1"/>
              <a:t>multicultural</a:t>
            </a:r>
            <a:r>
              <a:rPr lang="fi-FI" sz="2800" dirty="0"/>
              <a:t> country.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2800" b="1" dirty="0" err="1"/>
              <a:t>Are</a:t>
            </a:r>
            <a:r>
              <a:rPr lang="fi-FI" sz="2800" dirty="0"/>
              <a:t> </a:t>
            </a:r>
            <a:r>
              <a:rPr lang="fi-FI" sz="2800" dirty="0" err="1"/>
              <a:t>eleven</a:t>
            </a:r>
            <a:r>
              <a:rPr lang="fi-FI" sz="2800" dirty="0"/>
              <a:t> </a:t>
            </a:r>
            <a:r>
              <a:rPr lang="fi-FI" sz="2800" dirty="0" err="1"/>
              <a:t>languages</a:t>
            </a:r>
            <a:r>
              <a:rPr lang="fi-FI" sz="2800" dirty="0"/>
              <a:t> </a:t>
            </a:r>
            <a:r>
              <a:rPr lang="fi-FI" sz="2800" b="1" dirty="0" err="1"/>
              <a:t>spoken</a:t>
            </a:r>
            <a:r>
              <a:rPr lang="fi-FI" sz="2800" dirty="0"/>
              <a:t> in South </a:t>
            </a:r>
            <a:r>
              <a:rPr lang="fi-FI" sz="2800" dirty="0" err="1"/>
              <a:t>Africa</a:t>
            </a:r>
            <a:r>
              <a:rPr lang="fi-FI" sz="2800" dirty="0"/>
              <a:t>? </a:t>
            </a:r>
          </a:p>
          <a:p>
            <a:pPr marL="457200" indent="-457200">
              <a:buFont typeface="+mj-lt"/>
              <a:buAutoNum type="arabicPeriod"/>
            </a:pPr>
            <a:r>
              <a:rPr lang="fi-FI" sz="2800" dirty="0" err="1"/>
              <a:t>African</a:t>
            </a:r>
            <a:r>
              <a:rPr lang="fi-FI" sz="2800" dirty="0"/>
              <a:t> </a:t>
            </a:r>
            <a:r>
              <a:rPr lang="fi-FI" sz="2800" dirty="0" err="1"/>
              <a:t>movies</a:t>
            </a:r>
            <a:r>
              <a:rPr lang="fi-FI" sz="2800" dirty="0"/>
              <a:t> </a:t>
            </a:r>
            <a:r>
              <a:rPr lang="fi-FI" sz="2800" b="1" dirty="0" err="1"/>
              <a:t>aren’t</a:t>
            </a:r>
            <a:r>
              <a:rPr lang="fi-FI" sz="2800" b="1" dirty="0"/>
              <a:t> </a:t>
            </a:r>
            <a:r>
              <a:rPr lang="fi-FI" sz="2800" b="1" dirty="0" err="1"/>
              <a:t>shown</a:t>
            </a:r>
            <a:r>
              <a:rPr lang="fi-FI" sz="2800" b="1" dirty="0"/>
              <a:t> </a:t>
            </a:r>
            <a:r>
              <a:rPr lang="fi-FI" sz="2800" dirty="0"/>
              <a:t>at </a:t>
            </a:r>
            <a:r>
              <a:rPr lang="fi-FI" sz="2800" dirty="0" err="1"/>
              <a:t>school</a:t>
            </a:r>
            <a:r>
              <a:rPr lang="fi-FI" sz="2800" dirty="0"/>
              <a:t>.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4690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9616" y="764373"/>
            <a:ext cx="7776864" cy="1293028"/>
          </a:xfrm>
        </p:spPr>
        <p:txBody>
          <a:bodyPr/>
          <a:lstStyle/>
          <a:p>
            <a:r>
              <a:rPr lang="en-US" dirty="0"/>
              <a:t>PRACTISE active &amp; passive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10123488" cy="4195481"/>
          </a:xfrm>
        </p:spPr>
        <p:txBody>
          <a:bodyPr>
            <a:normAutofit/>
          </a:bodyPr>
          <a:lstStyle/>
          <a:p>
            <a:r>
              <a:rPr lang="en-US" sz="2400" dirty="0"/>
              <a:t>TEE POLULTA LEARN-OSION PASSIIVIN YHTEISET TEHTÄVÄT. HARJOITTELE LINKKIEN KAUTTA AVAUTUVILLA TEHTÄVILLÄ JA KATSOMALLA VIDEOT.</a:t>
            </a:r>
          </a:p>
          <a:p>
            <a:r>
              <a:rPr lang="fi-FI" sz="2400" b="1" dirty="0"/>
              <a:t>Katso suomenkielinen video aktiivista ja passiivista Passiivi</a:t>
            </a:r>
            <a:r>
              <a:rPr lang="fi-FI" sz="2400" dirty="0"/>
              <a:t> </a:t>
            </a:r>
            <a:r>
              <a:rPr lang="fi-FI" sz="2400" u="sng" dirty="0">
                <a:hlinkClick r:id="rId2"/>
              </a:rPr>
              <a:t>http://bit.ly/2x4Etho</a:t>
            </a:r>
            <a:r>
              <a:rPr lang="fi-FI" sz="2400" dirty="0"/>
              <a:t>. </a:t>
            </a:r>
            <a:r>
              <a:rPr lang="fi-FI" sz="2400" b="1" dirty="0"/>
              <a:t>Tee omat muistiinpanot aiheesta vihkoon (muistisääntö passiivin muodostuksesta). </a:t>
            </a:r>
            <a:r>
              <a:rPr lang="fi-FI" sz="2400" dirty="0"/>
              <a:t>Lue myös WB 105: 433 Passiivin preesens.</a:t>
            </a:r>
          </a:p>
          <a:p>
            <a:r>
              <a:rPr lang="fi-FI" sz="2400" dirty="0"/>
              <a:t>*Selvitä aktiivin ja passiivin ero suomen kielessä lukemalla tämä: </a:t>
            </a:r>
            <a:r>
              <a:rPr lang="fi-FI" sz="2400" u="sng" dirty="0">
                <a:hlinkClick r:id="rId3"/>
              </a:rPr>
              <a:t>http://bit.ly/2y8KjwR</a:t>
            </a:r>
            <a:r>
              <a:rPr lang="fi-FI" sz="2400" dirty="0"/>
              <a:t>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59221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PASSIIVIN PERFEKTI - UNIT 5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8244" y="1375585"/>
            <a:ext cx="11833756" cy="473734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i-FI" sz="2800" b="1" dirty="0"/>
              <a:t>1. Muistele ensin passiivin muodostusta: </a:t>
            </a:r>
            <a:endParaRPr lang="en-US" sz="2800" dirty="0"/>
          </a:p>
          <a:p>
            <a:pPr marL="0" indent="0">
              <a:buNone/>
            </a:pPr>
            <a:r>
              <a:rPr lang="fi-FI" sz="2400" b="1" dirty="0"/>
              <a:t>Seinä maalataan.  = </a:t>
            </a:r>
            <a:r>
              <a:rPr lang="fi-FI" sz="2400" b="1" dirty="0" err="1"/>
              <a:t>The</a:t>
            </a:r>
            <a:r>
              <a:rPr lang="fi-FI" sz="2400" b="1" dirty="0"/>
              <a:t> </a:t>
            </a:r>
            <a:r>
              <a:rPr lang="fi-FI" sz="2400" b="1" dirty="0" err="1"/>
              <a:t>wall</a:t>
            </a:r>
            <a:r>
              <a:rPr lang="fi-FI" sz="2400" b="1" dirty="0"/>
              <a:t> </a:t>
            </a:r>
            <a:r>
              <a:rPr lang="fi-FI" sz="2400" b="1" u="sng" dirty="0"/>
              <a:t>is </a:t>
            </a:r>
            <a:r>
              <a:rPr lang="fi-FI" sz="2400" b="1" u="sng" dirty="0" err="1"/>
              <a:t>painted</a:t>
            </a:r>
            <a:r>
              <a:rPr lang="fi-FI" sz="2400" b="1" dirty="0"/>
              <a:t>. (preesens)</a:t>
            </a:r>
          </a:p>
          <a:p>
            <a:pPr marL="0" indent="0">
              <a:buNone/>
            </a:pPr>
            <a:r>
              <a:rPr lang="fi-FI" sz="2400" b="1" dirty="0"/>
              <a:t>Seinä maalattiin.    = The </a:t>
            </a:r>
            <a:r>
              <a:rPr lang="fi-FI" sz="2400" b="1" dirty="0" err="1"/>
              <a:t>wall</a:t>
            </a:r>
            <a:r>
              <a:rPr lang="fi-FI" sz="2400" b="1" dirty="0"/>
              <a:t> </a:t>
            </a:r>
            <a:r>
              <a:rPr lang="fi-FI" sz="2400" b="1" u="sng" dirty="0" err="1"/>
              <a:t>was</a:t>
            </a:r>
            <a:r>
              <a:rPr lang="fi-FI" sz="2400" b="1" u="sng" dirty="0"/>
              <a:t> </a:t>
            </a:r>
            <a:r>
              <a:rPr lang="fi-FI" sz="2400" b="1" u="sng" dirty="0" err="1"/>
              <a:t>painted</a:t>
            </a:r>
            <a:r>
              <a:rPr lang="fi-FI" sz="2400" b="1" dirty="0"/>
              <a:t>.  (imperfekti)</a:t>
            </a:r>
          </a:p>
          <a:p>
            <a:pPr marL="0" indent="0">
              <a:buNone/>
            </a:pPr>
            <a:r>
              <a:rPr lang="fi-FI" sz="2400" b="1" dirty="0"/>
              <a:t>Seinä on maalattu. = </a:t>
            </a:r>
            <a:r>
              <a:rPr lang="fi-FI" sz="2400" b="1" dirty="0" err="1"/>
              <a:t>The</a:t>
            </a:r>
            <a:r>
              <a:rPr lang="fi-FI" sz="2400" b="1" dirty="0"/>
              <a:t> </a:t>
            </a:r>
            <a:r>
              <a:rPr lang="fi-FI" sz="2400" b="1" dirty="0" err="1"/>
              <a:t>wall</a:t>
            </a:r>
            <a:r>
              <a:rPr lang="fi-FI" sz="2400" b="1" dirty="0"/>
              <a:t> </a:t>
            </a:r>
            <a:r>
              <a:rPr lang="fi-FI" sz="2400" b="1" u="sng" dirty="0" err="1">
                <a:solidFill>
                  <a:srgbClr val="FFC000"/>
                </a:solidFill>
              </a:rPr>
              <a:t>has</a:t>
            </a:r>
            <a:r>
              <a:rPr lang="fi-FI" sz="2400" b="1" u="sng" dirty="0">
                <a:solidFill>
                  <a:srgbClr val="FFC000"/>
                </a:solidFill>
              </a:rPr>
              <a:t> </a:t>
            </a:r>
            <a:r>
              <a:rPr lang="fi-FI" sz="2400" b="1" u="sng" dirty="0" err="1">
                <a:solidFill>
                  <a:srgbClr val="FFC000"/>
                </a:solidFill>
              </a:rPr>
              <a:t>been</a:t>
            </a:r>
            <a:r>
              <a:rPr lang="fi-FI" sz="2400" b="1" u="sng" dirty="0">
                <a:solidFill>
                  <a:srgbClr val="FFC000"/>
                </a:solidFill>
              </a:rPr>
              <a:t> </a:t>
            </a:r>
            <a:r>
              <a:rPr lang="fi-FI" sz="2400" b="1" u="sng" dirty="0" err="1">
                <a:solidFill>
                  <a:srgbClr val="FFC000"/>
                </a:solidFill>
              </a:rPr>
              <a:t>painted</a:t>
            </a:r>
            <a:r>
              <a:rPr lang="fi-FI" sz="2400" b="1" dirty="0"/>
              <a:t>. (perfekti)</a:t>
            </a:r>
          </a:p>
          <a:p>
            <a:pPr marL="0" indent="0">
              <a:buNone/>
            </a:pPr>
            <a:r>
              <a:rPr lang="fi-FI" sz="2400" b="1" dirty="0"/>
              <a:t>*Seinä oli maalattu = </a:t>
            </a:r>
            <a:r>
              <a:rPr lang="fi-FI" sz="2400" b="1" dirty="0" err="1"/>
              <a:t>The</a:t>
            </a:r>
            <a:r>
              <a:rPr lang="fi-FI" sz="2400" b="1" dirty="0"/>
              <a:t> </a:t>
            </a:r>
            <a:r>
              <a:rPr lang="fi-FI" sz="2400" b="1" dirty="0" err="1"/>
              <a:t>wall</a:t>
            </a:r>
            <a:r>
              <a:rPr lang="fi-FI" sz="2400" b="1" dirty="0"/>
              <a:t> </a:t>
            </a:r>
            <a:r>
              <a:rPr lang="fi-FI" sz="2400" b="1" u="sng" dirty="0" err="1"/>
              <a:t>had</a:t>
            </a:r>
            <a:r>
              <a:rPr lang="fi-FI" sz="2400" b="1" u="sng" dirty="0"/>
              <a:t> </a:t>
            </a:r>
            <a:r>
              <a:rPr lang="fi-FI" sz="2400" b="1" u="sng" dirty="0" err="1"/>
              <a:t>been</a:t>
            </a:r>
            <a:r>
              <a:rPr lang="fi-FI" sz="2400" b="1" u="sng" dirty="0"/>
              <a:t> </a:t>
            </a:r>
            <a:r>
              <a:rPr lang="fi-FI" sz="2400" b="1" u="sng" dirty="0" err="1"/>
              <a:t>painted</a:t>
            </a:r>
            <a:r>
              <a:rPr lang="fi-FI" sz="2400" b="1" dirty="0"/>
              <a:t>. (</a:t>
            </a:r>
            <a:r>
              <a:rPr lang="fi-FI" sz="2400" b="1" dirty="0" err="1"/>
              <a:t>plusk.perf</a:t>
            </a:r>
            <a:r>
              <a:rPr lang="fi-FI" sz="2400" b="1" dirty="0"/>
              <a:t>.)</a:t>
            </a:r>
          </a:p>
          <a:p>
            <a:pPr marL="0" indent="0">
              <a:buNone/>
            </a:pPr>
            <a:endParaRPr lang="fi-FI" sz="2400" b="1" dirty="0"/>
          </a:p>
          <a:p>
            <a:pPr marL="0" indent="0">
              <a:buNone/>
            </a:pPr>
            <a:r>
              <a:rPr lang="fi-FI" sz="2800" b="1" dirty="0"/>
              <a:t>2. Muistele, miten perfekti muodostetaan aktiivissa: </a:t>
            </a:r>
            <a:br>
              <a:rPr lang="fi-FI" sz="2800" b="1" dirty="0"/>
            </a:br>
            <a:r>
              <a:rPr lang="fi-FI" sz="2800" b="1" dirty="0" err="1">
                <a:solidFill>
                  <a:srgbClr val="FFC000"/>
                </a:solidFill>
              </a:rPr>
              <a:t>have</a:t>
            </a:r>
            <a:r>
              <a:rPr lang="fi-FI" sz="2800" b="1" dirty="0">
                <a:solidFill>
                  <a:srgbClr val="FFC000"/>
                </a:solidFill>
              </a:rPr>
              <a:t>/</a:t>
            </a:r>
            <a:r>
              <a:rPr lang="fi-FI" sz="2800" b="1" dirty="0" err="1">
                <a:solidFill>
                  <a:srgbClr val="FFC000"/>
                </a:solidFill>
              </a:rPr>
              <a:t>has</a:t>
            </a:r>
            <a:r>
              <a:rPr lang="fi-FI" sz="2800" b="1" dirty="0">
                <a:solidFill>
                  <a:srgbClr val="FFC000"/>
                </a:solidFill>
              </a:rPr>
              <a:t> + 3. muoto pääverbistä.</a:t>
            </a:r>
            <a:r>
              <a:rPr lang="fi-FI" sz="2800" b="1" dirty="0"/>
              <a:t> </a:t>
            </a:r>
          </a:p>
          <a:p>
            <a:pPr marL="0" indent="0">
              <a:buNone/>
            </a:pPr>
            <a:r>
              <a:rPr lang="fi-FI" sz="2800" b="1" dirty="0"/>
              <a:t>Esim. Minä olen tehnyt läksyt = I </a:t>
            </a:r>
            <a:r>
              <a:rPr lang="fi-FI" sz="2800" b="1" u="sng" dirty="0" err="1"/>
              <a:t>have</a:t>
            </a:r>
            <a:r>
              <a:rPr lang="fi-FI" sz="2800" b="1" u="sng" dirty="0"/>
              <a:t> </a:t>
            </a:r>
            <a:r>
              <a:rPr lang="fi-FI" sz="2800" b="1" u="sng" dirty="0" err="1"/>
              <a:t>done</a:t>
            </a:r>
            <a:r>
              <a:rPr lang="fi-FI" sz="2800" b="1" u="sng" dirty="0"/>
              <a:t> </a:t>
            </a:r>
            <a:r>
              <a:rPr lang="fi-FI" sz="2800" b="1" dirty="0"/>
              <a:t>my </a:t>
            </a:r>
            <a:r>
              <a:rPr lang="fi-FI" sz="2800" b="1" dirty="0" err="1"/>
              <a:t>homework</a:t>
            </a:r>
            <a:r>
              <a:rPr lang="fi-FI" sz="2800" b="1" dirty="0"/>
              <a:t>.</a:t>
            </a:r>
          </a:p>
          <a:p>
            <a:pPr marL="0" indent="0">
              <a:buNone/>
            </a:pPr>
            <a:endParaRPr lang="fi-FI" sz="2400" b="1" dirty="0"/>
          </a:p>
          <a:p>
            <a:pPr marL="0" indent="0">
              <a:buNone/>
            </a:pPr>
            <a:endParaRPr lang="fi-FI" sz="2400" b="1" dirty="0"/>
          </a:p>
          <a:p>
            <a:pPr marL="0" indent="0">
              <a:buNone/>
            </a:pPr>
            <a:endParaRPr lang="fi-FI" sz="2400" b="1" dirty="0"/>
          </a:p>
          <a:p>
            <a:pPr marL="0" indent="0">
              <a:buNone/>
            </a:pPr>
            <a:endParaRPr lang="fi-FI" sz="2400" b="1" dirty="0"/>
          </a:p>
          <a:p>
            <a:pPr marL="0" indent="0">
              <a:buNone/>
            </a:pPr>
            <a:endParaRPr lang="fi-FI" sz="2400" b="1" dirty="0"/>
          </a:p>
          <a:p>
            <a:pPr marL="0" indent="0">
              <a:buNone/>
            </a:pPr>
            <a:endParaRPr lang="fi-FI" sz="2600" dirty="0"/>
          </a:p>
        </p:txBody>
      </p:sp>
      <p:sp>
        <p:nvSpPr>
          <p:cNvPr id="5" name="Tekstiruutu 4"/>
          <p:cNvSpPr txBox="1"/>
          <p:nvPr/>
        </p:nvSpPr>
        <p:spPr>
          <a:xfrm>
            <a:off x="9880794" y="1375231"/>
            <a:ext cx="2376697" cy="163121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fi-FI" sz="2000" dirty="0"/>
              <a:t>Tekemisen kohde (objekti) on lauseen alussa. Olla-</a:t>
            </a:r>
            <a:r>
              <a:rPr lang="fi-FI" sz="2000"/>
              <a:t>verbi taipuu sen mukaan.</a:t>
            </a:r>
          </a:p>
        </p:txBody>
      </p:sp>
    </p:spTree>
    <p:extLst>
      <p:ext uri="{BB962C8B-B14F-4D97-AF65-F5344CB8AC3E}">
        <p14:creationId xmlns:p14="http://schemas.microsoft.com/office/powerpoint/2010/main" val="3403600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C3535-C806-41D8-BF8E-E5A1B91A3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Passiivin</a:t>
            </a:r>
            <a:r>
              <a:rPr lang="en-US" dirty="0"/>
              <a:t> </a:t>
            </a:r>
            <a:r>
              <a:rPr lang="en-US" err="1"/>
              <a:t>perfekti</a:t>
            </a:r>
            <a:r>
              <a:rPr lang="en-US" dirty="0"/>
              <a:t> </a:t>
            </a:r>
            <a:br>
              <a:rPr lang="en-US" dirty="0"/>
            </a:br>
            <a:r>
              <a:rPr lang="en-US" sz="3200" err="1"/>
              <a:t>ilmaisee</a:t>
            </a:r>
            <a:r>
              <a:rPr lang="en-US" sz="3200" dirty="0"/>
              <a:t> </a:t>
            </a:r>
            <a:r>
              <a:rPr lang="en-US" sz="3200" err="1"/>
              <a:t>mitä</a:t>
            </a:r>
            <a:r>
              <a:rPr lang="en-US" sz="3200" dirty="0"/>
              <a:t> on </a:t>
            </a:r>
            <a:r>
              <a:rPr lang="en-US" sz="3200" err="1"/>
              <a:t>tehty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D9E8EF-0FBC-407A-ACAA-AC8EBAC65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42512" y="5170190"/>
            <a:ext cx="1368105" cy="10505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/>
          </a:p>
        </p:txBody>
      </p:sp>
      <p:sp>
        <p:nvSpPr>
          <p:cNvPr id="5" name="Sisällön paikkamerkki 2">
            <a:extLst>
              <a:ext uri="{FF2B5EF4-FFF2-40B4-BE49-F238E27FC236}">
                <a16:creationId xmlns:a16="http://schemas.microsoft.com/office/drawing/2014/main" id="{5161D1C2-9027-48BF-A7F8-6767FF17CCE3}"/>
              </a:ext>
            </a:extLst>
          </p:cNvPr>
          <p:cNvSpPr txBox="1">
            <a:spLocks/>
          </p:cNvSpPr>
          <p:nvPr/>
        </p:nvSpPr>
        <p:spPr>
          <a:xfrm>
            <a:off x="649189" y="2054458"/>
            <a:ext cx="11833756" cy="473734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None/>
            </a:pPr>
            <a:r>
              <a:rPr lang="fi-FI" sz="2600"/>
              <a:t>ESIM. Gorilloja </a:t>
            </a:r>
            <a:r>
              <a:rPr lang="fi-FI" sz="2600" b="1" dirty="0">
                <a:solidFill>
                  <a:srgbClr val="92D050"/>
                </a:solidFill>
              </a:rPr>
              <a:t>on suojeltu</a:t>
            </a:r>
            <a:r>
              <a:rPr lang="fi-FI" sz="2600" b="1" dirty="0"/>
              <a:t> </a:t>
            </a:r>
            <a:r>
              <a:rPr lang="fi-FI" sz="2600" dirty="0"/>
              <a:t>monen vuoden ajan. = </a:t>
            </a:r>
            <a:endParaRPr lang="fi-FI" sz="2600" b="1" u="sng" dirty="0"/>
          </a:p>
          <a:p>
            <a:pPr marL="0" indent="0">
              <a:buNone/>
            </a:pPr>
            <a:r>
              <a:rPr lang="fi-FI" sz="2600" dirty="0"/>
              <a:t>         </a:t>
            </a:r>
            <a:r>
              <a:rPr lang="fi-FI" sz="2600" err="1"/>
              <a:t>The</a:t>
            </a:r>
            <a:r>
              <a:rPr lang="fi-FI" sz="2600" dirty="0"/>
              <a:t> </a:t>
            </a:r>
            <a:r>
              <a:rPr lang="fi-FI" sz="2600" err="1"/>
              <a:t>gorillas</a:t>
            </a:r>
            <a:r>
              <a:rPr lang="fi-FI" sz="2600" dirty="0"/>
              <a:t> </a:t>
            </a:r>
            <a:r>
              <a:rPr lang="fi-FI" sz="2600" b="1" err="1">
                <a:solidFill>
                  <a:srgbClr val="92D050"/>
                </a:solidFill>
              </a:rPr>
              <a:t>have</a:t>
            </a:r>
            <a:r>
              <a:rPr lang="fi-FI" sz="2600" b="1" dirty="0">
                <a:solidFill>
                  <a:srgbClr val="92D050"/>
                </a:solidFill>
              </a:rPr>
              <a:t> </a:t>
            </a:r>
            <a:r>
              <a:rPr lang="fi-FI" sz="2600" b="1" err="1">
                <a:solidFill>
                  <a:srgbClr val="92D050"/>
                </a:solidFill>
              </a:rPr>
              <a:t>been</a:t>
            </a:r>
            <a:r>
              <a:rPr lang="fi-FI" sz="2600" b="1" dirty="0">
                <a:solidFill>
                  <a:srgbClr val="92D050"/>
                </a:solidFill>
              </a:rPr>
              <a:t> </a:t>
            </a:r>
            <a:r>
              <a:rPr lang="fi-FI" sz="2600" b="1" err="1">
                <a:solidFill>
                  <a:srgbClr val="FFC000"/>
                </a:solidFill>
              </a:rPr>
              <a:t>protected</a:t>
            </a:r>
            <a:r>
              <a:rPr lang="fi-FI" sz="2600" dirty="0">
                <a:solidFill>
                  <a:srgbClr val="92D050"/>
                </a:solidFill>
              </a:rPr>
              <a:t> </a:t>
            </a:r>
            <a:r>
              <a:rPr lang="fi-FI" sz="2600" dirty="0"/>
              <a:t>for </a:t>
            </a:r>
            <a:r>
              <a:rPr lang="fi-FI" sz="2600" err="1"/>
              <a:t>many</a:t>
            </a:r>
            <a:r>
              <a:rPr lang="fi-FI" sz="2600" dirty="0"/>
              <a:t> </a:t>
            </a:r>
            <a:r>
              <a:rPr lang="fi-FI" sz="2600" err="1"/>
              <a:t>years</a:t>
            </a:r>
            <a:r>
              <a:rPr lang="fi-FI" sz="2600" dirty="0"/>
              <a:t>.</a:t>
            </a:r>
          </a:p>
          <a:p>
            <a:pPr marL="0" indent="0">
              <a:buNone/>
            </a:pPr>
            <a:endParaRPr lang="fi-FI" sz="2600" dirty="0"/>
          </a:p>
          <a:p>
            <a:pPr>
              <a:buNone/>
            </a:pPr>
            <a:r>
              <a:rPr lang="fi-FI" sz="2600" u="sng"/>
              <a:t>MUODOSTUS: </a:t>
            </a:r>
            <a:r>
              <a:rPr lang="fi-FI" sz="2600" b="1" u="sng">
                <a:solidFill>
                  <a:srgbClr val="92D050"/>
                </a:solidFill>
              </a:rPr>
              <a:t>HAVE BEEN / HAS BEEN </a:t>
            </a:r>
            <a:r>
              <a:rPr lang="fi-FI" sz="2600" u="sng"/>
              <a:t>+ </a:t>
            </a:r>
            <a:r>
              <a:rPr lang="fi-FI" sz="2600" b="1" u="sng">
                <a:solidFill>
                  <a:srgbClr val="FFC000"/>
                </a:solidFill>
              </a:rPr>
              <a:t>3. MUOTO PÄÄVERBISTÄ</a:t>
            </a:r>
            <a:endParaRPr lang="fi-FI"/>
          </a:p>
          <a:p>
            <a:pPr marL="0" indent="0">
              <a:buFont typeface="Wingdings 3" charset="2"/>
              <a:buNone/>
            </a:pPr>
            <a:endParaRPr lang="fi-FI" sz="2600" dirty="0"/>
          </a:p>
          <a:p>
            <a:pPr marL="0" indent="0">
              <a:buNone/>
            </a:pPr>
            <a:r>
              <a:rPr lang="fi-FI" sz="2600"/>
              <a:t>Kielteinen ja kysyvä lause:</a:t>
            </a:r>
          </a:p>
          <a:p>
            <a:pPr marL="0" indent="0">
              <a:buNone/>
            </a:pPr>
            <a:r>
              <a:rPr lang="fi-FI" sz="2600" err="1"/>
              <a:t>The</a:t>
            </a:r>
            <a:r>
              <a:rPr lang="fi-FI" sz="2600" dirty="0"/>
              <a:t> </a:t>
            </a:r>
            <a:r>
              <a:rPr lang="fi-FI" sz="2600" err="1"/>
              <a:t>gorillas</a:t>
            </a:r>
            <a:r>
              <a:rPr lang="fi-FI" sz="2600" dirty="0"/>
              <a:t> </a:t>
            </a:r>
            <a:r>
              <a:rPr lang="fi-FI" sz="2600" b="1" u="sng" err="1"/>
              <a:t>haven’t</a:t>
            </a:r>
            <a:r>
              <a:rPr lang="fi-FI" sz="2600" b="1" u="sng" dirty="0"/>
              <a:t> </a:t>
            </a:r>
            <a:r>
              <a:rPr lang="fi-FI" sz="2600" b="1" u="sng" err="1"/>
              <a:t>been</a:t>
            </a:r>
            <a:r>
              <a:rPr lang="fi-FI" sz="2600" b="1" u="sng" dirty="0"/>
              <a:t> </a:t>
            </a:r>
            <a:r>
              <a:rPr lang="fi-FI" sz="2600" b="1" u="sng"/>
              <a:t>protected.</a:t>
            </a:r>
            <a:r>
              <a:rPr lang="fi-FI" sz="2600" b="1" dirty="0"/>
              <a:t> </a:t>
            </a:r>
            <a:endParaRPr lang="fi-FI" sz="2600" dirty="0"/>
          </a:p>
          <a:p>
            <a:pPr marL="0" indent="0">
              <a:buFont typeface="Wingdings 3" charset="2"/>
              <a:buNone/>
            </a:pPr>
            <a:r>
              <a:rPr lang="fi-FI" sz="2600" b="1" u="sng" err="1"/>
              <a:t>Have</a:t>
            </a:r>
            <a:r>
              <a:rPr lang="fi-FI" sz="2600" dirty="0"/>
              <a:t> </a:t>
            </a:r>
            <a:r>
              <a:rPr lang="fi-FI" sz="2600" err="1"/>
              <a:t>the</a:t>
            </a:r>
            <a:r>
              <a:rPr lang="fi-FI" sz="2600" dirty="0"/>
              <a:t> </a:t>
            </a:r>
            <a:r>
              <a:rPr lang="fi-FI" sz="2600" err="1"/>
              <a:t>gorillas</a:t>
            </a:r>
            <a:r>
              <a:rPr lang="fi-FI" sz="2600" dirty="0"/>
              <a:t> </a:t>
            </a:r>
            <a:r>
              <a:rPr lang="fi-FI" sz="2600" b="1" u="sng" err="1"/>
              <a:t>been</a:t>
            </a:r>
            <a:r>
              <a:rPr lang="fi-FI" sz="2600" b="1" u="sng" dirty="0"/>
              <a:t> </a:t>
            </a:r>
            <a:r>
              <a:rPr lang="fi-FI" sz="2600" b="1" u="sng"/>
              <a:t>protected</a:t>
            </a:r>
            <a:r>
              <a:rPr lang="fi-FI" sz="260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566338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DDBD6-E50D-4A9D-926B-138D2B66A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PRACTISE – Translate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654999-77EF-40F8-8252-BBABCCF16D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7785" y="1609573"/>
            <a:ext cx="9985632" cy="210344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2400"/>
              <a:t>1. New technology has been used to fight pollution. </a:t>
            </a:r>
          </a:p>
          <a:p>
            <a:pPr marL="0" indent="0">
              <a:buNone/>
            </a:pPr>
            <a:r>
              <a:rPr lang="en-US" sz="2400"/>
              <a:t>2. Large areas of rainforest have been protected.</a:t>
            </a:r>
          </a:p>
          <a:p>
            <a:pPr marL="0" indent="0">
              <a:buNone/>
            </a:pPr>
            <a:r>
              <a:rPr lang="en-US" sz="2400"/>
              <a:t>3. Läksyt on tehty. </a:t>
            </a:r>
          </a:p>
          <a:p>
            <a:pPr marL="0" indent="0">
              <a:buNone/>
            </a:pPr>
            <a:r>
              <a:rPr lang="en-US" sz="2400"/>
              <a:t>4. Kirjoja ei ole luettu. </a:t>
            </a:r>
            <a:endParaRPr lang="en-US" sz="2400" dirty="0"/>
          </a:p>
          <a:p>
            <a:pPr marL="0" indent="0">
              <a:buNone/>
            </a:pPr>
            <a:r>
              <a:rPr lang="en-US" sz="2400"/>
              <a:t>5. Onko gorillat suojeltu?</a:t>
            </a:r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EB6F521-E79E-49D4-8F06-9D2BC3F42301}"/>
              </a:ext>
            </a:extLst>
          </p:cNvPr>
          <p:cNvSpPr txBox="1"/>
          <p:nvPr/>
        </p:nvSpPr>
        <p:spPr>
          <a:xfrm>
            <a:off x="872836" y="4170218"/>
            <a:ext cx="10543308" cy="1938992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i-FI" sz="2400" b="1"/>
              <a:t>1. Uutta teknologiaa on käytetty saasteiden vastaisessa taistelussa.</a:t>
            </a:r>
          </a:p>
          <a:p>
            <a:r>
              <a:rPr lang="fi-FI" sz="2400" b="1"/>
              <a:t>2. Laajoja sademetsäalueita on suojeltu.</a:t>
            </a:r>
          </a:p>
          <a:p>
            <a:r>
              <a:rPr lang="fi-FI" sz="2400" b="1"/>
              <a:t>3. Homework has been done.</a:t>
            </a:r>
          </a:p>
          <a:p>
            <a:r>
              <a:rPr lang="fi-FI" sz="2400" b="1"/>
              <a:t>4. The books haven't been read. </a:t>
            </a:r>
          </a:p>
          <a:p>
            <a:r>
              <a:rPr lang="fi-FI" sz="2400" b="1"/>
              <a:t>5. Have the gorillas been protected?</a:t>
            </a:r>
            <a:endParaRPr lang="fi-FI" sz="2400" b="1" dirty="0"/>
          </a:p>
        </p:txBody>
      </p:sp>
    </p:spTree>
    <p:extLst>
      <p:ext uri="{BB962C8B-B14F-4D97-AF65-F5344CB8AC3E}">
        <p14:creationId xmlns:p14="http://schemas.microsoft.com/office/powerpoint/2010/main" val="3301987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240</TotalTime>
  <Words>470</Words>
  <Application>Microsoft Office PowerPoint</Application>
  <PresentationFormat>Widescreen</PresentationFormat>
  <Paragraphs>76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Ion</vt:lpstr>
      <vt:lpstr>PASSIVE VOICE </vt:lpstr>
      <vt:lpstr>MITÄ EROA AKTIIVILLA JA PASSIIVILLA?</vt:lpstr>
      <vt:lpstr>PASSIIVIN MUODOSTUS</vt:lpstr>
      <vt:lpstr>SPOT THE PASSIVE – BONGAA PASSIIVIRAKENNE!</vt:lpstr>
      <vt:lpstr>key</vt:lpstr>
      <vt:lpstr>PRACTISE active &amp; passive</vt:lpstr>
      <vt:lpstr>PASSIIVIN PERFEKTI - UNIT 5</vt:lpstr>
      <vt:lpstr>Passiivin perfekti  ilmaisee mitä on tehty</vt:lpstr>
      <vt:lpstr>PRACTISE – Translate </vt:lpstr>
      <vt:lpstr>practise</vt:lpstr>
      <vt:lpstr>Apuverbit ja passiivi täytyä, voida, pitäisi...</vt:lpstr>
      <vt:lpstr>TEKIJÄN ILMAISEMINEN PASSIIVILAUSEESSA</vt:lpstr>
      <vt:lpstr>practise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PASSIVE </dc:title>
  <dc:creator>Oksanen Hertta Juulia</dc:creator>
  <cp:lastModifiedBy>Oksanen Hertta Juulia</cp:lastModifiedBy>
  <cp:revision>331</cp:revision>
  <dcterms:created xsi:type="dcterms:W3CDTF">2016-10-17T16:03:03Z</dcterms:created>
  <dcterms:modified xsi:type="dcterms:W3CDTF">2018-10-28T10:29:16Z</dcterms:modified>
</cp:coreProperties>
</file>