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A4E2E-1551-4BB0-8E8F-D9EC90FCB5C7}" type="datetimeFigureOut">
              <a:rPr lang="fi-FI" smtClean="0"/>
              <a:t>20.6.2018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5F3F2-B826-4071-937C-1EA921DA1B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6716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4" cy="481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3410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4" cy="481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58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4954" y="352168"/>
            <a:ext cx="9620137" cy="3329581"/>
          </a:xfrm>
        </p:spPr>
        <p:txBody>
          <a:bodyPr/>
          <a:lstStyle/>
          <a:p>
            <a:r>
              <a:rPr lang="fi-FI" dirty="0" smtClean="0"/>
              <a:t>FUTUURI &amp; KONDITIONAALI 1, 2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54954" y="3871217"/>
            <a:ext cx="10710981" cy="1570257"/>
          </a:xfrm>
        </p:spPr>
        <p:txBody>
          <a:bodyPr>
            <a:normAutofit/>
          </a:bodyPr>
          <a:lstStyle/>
          <a:p>
            <a:r>
              <a:rPr lang="fi-FI" dirty="0"/>
              <a:t>	</a:t>
            </a:r>
            <a:r>
              <a:rPr lang="fi-FI" dirty="0" err="1" smtClean="0"/>
              <a:t>america</a:t>
            </a:r>
            <a:r>
              <a:rPr lang="fi-FI" dirty="0" smtClean="0"/>
              <a:t>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great</a:t>
            </a:r>
            <a:r>
              <a:rPr lang="fi-FI" dirty="0" smtClean="0"/>
              <a:t> </a:t>
            </a:r>
            <a:r>
              <a:rPr lang="fi-FI" dirty="0" err="1" smtClean="0"/>
              <a:t>again</a:t>
            </a:r>
            <a:r>
              <a:rPr lang="fi-FI" dirty="0" smtClean="0"/>
              <a:t>.</a:t>
            </a:r>
          </a:p>
          <a:p>
            <a:r>
              <a:rPr lang="fi-FI" dirty="0" smtClean="0"/>
              <a:t>       </a:t>
            </a:r>
            <a:r>
              <a:rPr lang="fi-FI" dirty="0" err="1" smtClean="0"/>
              <a:t>america</a:t>
            </a:r>
            <a:r>
              <a:rPr lang="fi-FI" dirty="0" smtClean="0"/>
              <a:t> </a:t>
            </a:r>
            <a:r>
              <a:rPr lang="fi-FI" dirty="0" err="1" smtClean="0"/>
              <a:t>would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great</a:t>
            </a:r>
            <a:r>
              <a:rPr lang="fi-FI" dirty="0" smtClean="0"/>
              <a:t> </a:t>
            </a:r>
            <a:r>
              <a:rPr lang="fi-FI" dirty="0" err="1" smtClean="0"/>
              <a:t>again</a:t>
            </a:r>
            <a:r>
              <a:rPr lang="fi-FI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mr.</a:t>
            </a:r>
            <a:r>
              <a:rPr lang="fi-FI" dirty="0" smtClean="0"/>
              <a:t> </a:t>
            </a:r>
            <a:r>
              <a:rPr lang="fi-FI" dirty="0" err="1" smtClean="0"/>
              <a:t>Trump</a:t>
            </a:r>
            <a:r>
              <a:rPr lang="fi-FI" dirty="0" smtClean="0"/>
              <a:t> </a:t>
            </a:r>
            <a:r>
              <a:rPr lang="fi-FI" dirty="0" err="1" smtClean="0"/>
              <a:t>had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sense</a:t>
            </a:r>
            <a:r>
              <a:rPr lang="fi-FI" dirty="0" smtClean="0"/>
              <a:t>. </a:t>
            </a:r>
          </a:p>
          <a:p>
            <a:r>
              <a:rPr lang="fi-FI" dirty="0" smtClean="0"/>
              <a:t> </a:t>
            </a:r>
            <a:r>
              <a:rPr lang="fi-FI" dirty="0" err="1" smtClean="0"/>
              <a:t>america</a:t>
            </a:r>
            <a:r>
              <a:rPr lang="fi-FI" dirty="0" smtClean="0"/>
              <a:t> </a:t>
            </a:r>
            <a:r>
              <a:rPr lang="fi-FI" dirty="0" err="1" smtClean="0"/>
              <a:t>would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been</a:t>
            </a:r>
            <a:r>
              <a:rPr lang="fi-FI" dirty="0" smtClean="0"/>
              <a:t> </a:t>
            </a:r>
            <a:r>
              <a:rPr lang="fi-FI" dirty="0" err="1" smtClean="0"/>
              <a:t>great</a:t>
            </a:r>
            <a:r>
              <a:rPr lang="fi-FI" dirty="0" smtClean="0"/>
              <a:t> </a:t>
            </a:r>
            <a:r>
              <a:rPr lang="fi-FI" dirty="0" err="1" smtClean="0"/>
              <a:t>again</a:t>
            </a:r>
            <a:r>
              <a:rPr lang="fi-FI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trump</a:t>
            </a:r>
            <a:r>
              <a:rPr lang="fi-FI" dirty="0" smtClean="0"/>
              <a:t> </a:t>
            </a:r>
            <a:r>
              <a:rPr lang="fi-FI" dirty="0" err="1" smtClean="0"/>
              <a:t>hadn’t</a:t>
            </a:r>
            <a:r>
              <a:rPr lang="fi-FI" dirty="0" smtClean="0"/>
              <a:t> </a:t>
            </a:r>
            <a:r>
              <a:rPr lang="fi-FI" dirty="0" err="1" smtClean="0"/>
              <a:t>ruined</a:t>
            </a:r>
            <a:r>
              <a:rPr lang="fi-FI" dirty="0" smtClean="0"/>
              <a:t> </a:t>
            </a:r>
            <a:r>
              <a:rPr lang="fi-FI" dirty="0" err="1" smtClean="0"/>
              <a:t>everything</a:t>
            </a:r>
            <a:r>
              <a:rPr lang="fi-FI" dirty="0" smtClean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79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sz="2800" dirty="0" smtClean="0">
                <a:solidFill>
                  <a:schemeClr val="tx1"/>
                </a:solidFill>
              </a:rPr>
              <a:t>Look at </a:t>
            </a:r>
            <a:r>
              <a:rPr lang="fi-FI" sz="2800" dirty="0" err="1" smtClean="0">
                <a:solidFill>
                  <a:schemeClr val="tx1"/>
                </a:solidFill>
              </a:rPr>
              <a:t>these</a:t>
            </a:r>
            <a:r>
              <a:rPr lang="fi-FI" sz="2800" dirty="0" smtClean="0">
                <a:solidFill>
                  <a:schemeClr val="tx1"/>
                </a:solidFill>
              </a:rPr>
              <a:t> </a:t>
            </a:r>
            <a:r>
              <a:rPr lang="fi-FI" sz="2800" dirty="0" err="1" smtClean="0">
                <a:solidFill>
                  <a:schemeClr val="tx1"/>
                </a:solidFill>
              </a:rPr>
              <a:t>sentences</a:t>
            </a:r>
            <a:r>
              <a:rPr lang="fi-FI" sz="2800" dirty="0" smtClean="0">
                <a:solidFill>
                  <a:schemeClr val="tx1"/>
                </a:solidFill>
              </a:rPr>
              <a:t>! </a:t>
            </a:r>
            <a:r>
              <a:rPr lang="fi-FI" sz="2800" dirty="0" err="1" smtClean="0">
                <a:solidFill>
                  <a:schemeClr val="tx1"/>
                </a:solidFill>
              </a:rPr>
              <a:t>Find</a:t>
            </a:r>
            <a:r>
              <a:rPr lang="fi-FI" sz="2800" dirty="0" smtClean="0">
                <a:solidFill>
                  <a:schemeClr val="tx1"/>
                </a:solidFill>
              </a:rPr>
              <a:t> </a:t>
            </a:r>
            <a:r>
              <a:rPr lang="fi-FI" sz="2800" dirty="0" err="1" smtClean="0">
                <a:solidFill>
                  <a:schemeClr val="tx1"/>
                </a:solidFill>
              </a:rPr>
              <a:t>the</a:t>
            </a:r>
            <a:r>
              <a:rPr lang="fi-FI" sz="2800" dirty="0" smtClean="0">
                <a:solidFill>
                  <a:schemeClr val="tx1"/>
                </a:solidFill>
              </a:rPr>
              <a:t> </a:t>
            </a:r>
            <a:r>
              <a:rPr lang="fi-FI" sz="2800" dirty="0" err="1" smtClean="0">
                <a:solidFill>
                  <a:schemeClr val="tx1"/>
                </a:solidFill>
              </a:rPr>
              <a:t>conditional</a:t>
            </a:r>
            <a:r>
              <a:rPr lang="fi-FI" sz="28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46200" y="1646500"/>
            <a:ext cx="11032656" cy="483532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800" dirty="0" err="1" smtClean="0"/>
              <a:t>If</a:t>
            </a:r>
            <a:r>
              <a:rPr lang="fi-FI" sz="2800" dirty="0" smtClean="0"/>
              <a:t> Franz </a:t>
            </a:r>
            <a:r>
              <a:rPr lang="fi-FI" sz="2800" b="1" i="1" dirty="0" smtClean="0"/>
              <a:t>sees</a:t>
            </a:r>
            <a:r>
              <a:rPr lang="fi-FI" sz="2800" dirty="0" smtClean="0"/>
              <a:t> </a:t>
            </a:r>
            <a:r>
              <a:rPr lang="fi-FI" sz="2800" dirty="0" err="1" smtClean="0"/>
              <a:t>Gabi</a:t>
            </a:r>
            <a:r>
              <a:rPr lang="fi-FI" sz="2800" dirty="0" smtClean="0"/>
              <a:t>, </a:t>
            </a:r>
            <a:r>
              <a:rPr lang="fi-FI" sz="2800" b="1" i="1" dirty="0" err="1" smtClean="0"/>
              <a:t>he’ll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tell</a:t>
            </a:r>
            <a:r>
              <a:rPr lang="fi-FI" sz="2800" dirty="0" smtClean="0"/>
              <a:t> </a:t>
            </a:r>
            <a:r>
              <a:rPr lang="fi-FI" sz="2800" dirty="0" err="1" smtClean="0"/>
              <a:t>her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 smtClean="0"/>
              <a:t>If</a:t>
            </a:r>
            <a:r>
              <a:rPr lang="fi-FI" sz="2800" dirty="0" smtClean="0"/>
              <a:t> </a:t>
            </a:r>
            <a:r>
              <a:rPr lang="fi-FI" sz="2800" dirty="0" err="1" smtClean="0"/>
              <a:t>we</a:t>
            </a:r>
            <a:r>
              <a:rPr lang="fi-FI" sz="2800" dirty="0" smtClean="0"/>
              <a:t> </a:t>
            </a:r>
            <a:r>
              <a:rPr lang="fi-FI" sz="2800" b="1" i="1" dirty="0" err="1" smtClean="0"/>
              <a:t>don’t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go</a:t>
            </a:r>
            <a:r>
              <a:rPr lang="fi-FI" sz="2800" dirty="0" smtClean="0"/>
              <a:t> </a:t>
            </a:r>
            <a:r>
              <a:rPr lang="fi-FI" sz="2800" dirty="0" err="1" smtClean="0"/>
              <a:t>now</a:t>
            </a:r>
            <a:r>
              <a:rPr lang="fi-FI" sz="2800" dirty="0" smtClean="0"/>
              <a:t>, </a:t>
            </a:r>
            <a:r>
              <a:rPr lang="fi-FI" sz="2800" b="1" i="1" dirty="0" err="1" smtClean="0"/>
              <a:t>we’ll</a:t>
            </a:r>
            <a:r>
              <a:rPr lang="fi-FI" sz="2800" dirty="0" smtClean="0"/>
              <a:t> </a:t>
            </a:r>
            <a:r>
              <a:rPr lang="fi-FI" sz="2800" b="1" i="1" dirty="0" err="1" smtClean="0"/>
              <a:t>be</a:t>
            </a:r>
            <a:r>
              <a:rPr lang="fi-FI" sz="2800" dirty="0" smtClean="0"/>
              <a:t> </a:t>
            </a:r>
            <a:r>
              <a:rPr lang="fi-FI" sz="2800" dirty="0" err="1" smtClean="0"/>
              <a:t>late</a:t>
            </a:r>
            <a:r>
              <a:rPr lang="fi-FI" sz="2800" dirty="0" smtClean="0"/>
              <a:t> for the </a:t>
            </a:r>
            <a:r>
              <a:rPr lang="fi-FI" sz="2800" dirty="0" err="1" smtClean="0"/>
              <a:t>meeting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 smtClean="0"/>
              <a:t>If</a:t>
            </a:r>
            <a:r>
              <a:rPr lang="fi-FI" sz="2800" dirty="0" smtClean="0"/>
              <a:t> I </a:t>
            </a:r>
            <a:r>
              <a:rPr lang="fi-FI" sz="2800" b="1" i="1" dirty="0" err="1" smtClean="0"/>
              <a:t>went</a:t>
            </a:r>
            <a:r>
              <a:rPr lang="fi-FI" sz="2800" dirty="0" smtClean="0"/>
              <a:t> to the </a:t>
            </a:r>
            <a:r>
              <a:rPr lang="fi-FI" sz="2800" dirty="0" err="1" smtClean="0"/>
              <a:t>moon</a:t>
            </a:r>
            <a:r>
              <a:rPr lang="fi-FI" sz="2800" dirty="0" smtClean="0"/>
              <a:t>, </a:t>
            </a:r>
            <a:r>
              <a:rPr lang="fi-FI" sz="2800" b="1" i="1" dirty="0" err="1" smtClean="0"/>
              <a:t>I’d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bring</a:t>
            </a:r>
            <a:r>
              <a:rPr lang="fi-FI" sz="2800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 </a:t>
            </a:r>
            <a:r>
              <a:rPr lang="fi-FI" sz="2800" dirty="0" err="1" smtClean="0"/>
              <a:t>back</a:t>
            </a:r>
            <a:r>
              <a:rPr lang="fi-FI" sz="2800" dirty="0" smtClean="0"/>
              <a:t> </a:t>
            </a:r>
            <a:r>
              <a:rPr lang="fi-FI" sz="2800" dirty="0" err="1" smtClean="0"/>
              <a:t>some</a:t>
            </a:r>
            <a:r>
              <a:rPr lang="fi-FI" sz="2800" dirty="0" smtClean="0"/>
              <a:t> </a:t>
            </a:r>
            <a:r>
              <a:rPr lang="fi-FI" sz="2800" dirty="0" err="1" smtClean="0"/>
              <a:t>cheese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smtClean="0"/>
              <a:t>If </a:t>
            </a:r>
            <a:r>
              <a:rPr lang="fi-FI" sz="2800" dirty="0" err="1" smtClean="0"/>
              <a:t>Nanami</a:t>
            </a:r>
            <a:r>
              <a:rPr lang="fi-FI" sz="2800" dirty="0" smtClean="0"/>
              <a:t> </a:t>
            </a:r>
            <a:r>
              <a:rPr lang="fi-FI" sz="2800" b="1" i="1" dirty="0" err="1" smtClean="0"/>
              <a:t>went</a:t>
            </a:r>
            <a:r>
              <a:rPr lang="fi-FI" sz="2800" dirty="0" smtClean="0"/>
              <a:t> to London, </a:t>
            </a:r>
            <a:r>
              <a:rPr lang="fi-FI" sz="2800" b="1" i="1" dirty="0" err="1" smtClean="0"/>
              <a:t>she’d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meet</a:t>
            </a:r>
            <a:r>
              <a:rPr lang="fi-FI" sz="2800" dirty="0" smtClean="0"/>
              <a:t> Jin.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 smtClean="0"/>
              <a:t>June</a:t>
            </a:r>
            <a:r>
              <a:rPr lang="fi-FI" sz="2800" dirty="0" smtClean="0"/>
              <a:t> </a:t>
            </a:r>
            <a:r>
              <a:rPr lang="fi-FI" sz="2800" dirty="0" err="1" smtClean="0"/>
              <a:t>has</a:t>
            </a:r>
            <a:r>
              <a:rPr lang="fi-FI" sz="2800" dirty="0" smtClean="0"/>
              <a:t> a </a:t>
            </a:r>
            <a:r>
              <a:rPr lang="fi-FI" sz="2800" dirty="0" err="1" smtClean="0"/>
              <a:t>boyfriend</a:t>
            </a:r>
            <a:r>
              <a:rPr lang="fi-FI" sz="2800" dirty="0" smtClean="0"/>
              <a:t>, Robert. Mary is </a:t>
            </a:r>
            <a:r>
              <a:rPr lang="fi-FI" sz="2800" dirty="0" err="1" smtClean="0"/>
              <a:t>talking</a:t>
            </a:r>
            <a:r>
              <a:rPr lang="fi-FI" sz="2800" dirty="0" smtClean="0"/>
              <a:t> to </a:t>
            </a:r>
            <a:r>
              <a:rPr lang="fi-FI" sz="2800" dirty="0" err="1" smtClean="0"/>
              <a:t>June</a:t>
            </a:r>
            <a:r>
              <a:rPr lang="fi-FI" sz="2800" dirty="0" smtClean="0"/>
              <a:t> </a:t>
            </a:r>
            <a:r>
              <a:rPr lang="fi-FI" sz="2800" dirty="0" err="1" smtClean="0"/>
              <a:t>about</a:t>
            </a:r>
            <a:r>
              <a:rPr lang="fi-FI" sz="2800" dirty="0" smtClean="0"/>
              <a:t> Robert and </a:t>
            </a:r>
            <a:r>
              <a:rPr lang="fi-FI" sz="2800" dirty="0" err="1" smtClean="0"/>
              <a:t>says</a:t>
            </a:r>
            <a:r>
              <a:rPr lang="fi-FI" sz="2800" dirty="0" smtClean="0"/>
              <a:t> ’</a:t>
            </a:r>
            <a:r>
              <a:rPr lang="fi-FI" sz="2800" dirty="0" err="1" smtClean="0"/>
              <a:t>If</a:t>
            </a:r>
            <a:r>
              <a:rPr lang="fi-FI" sz="2800" dirty="0" smtClean="0"/>
              <a:t> I </a:t>
            </a:r>
            <a:r>
              <a:rPr lang="fi-FI" sz="2800" b="1" i="1" dirty="0" err="1" smtClean="0"/>
              <a:t>were</a:t>
            </a:r>
            <a:r>
              <a:rPr lang="fi-FI" sz="2800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, </a:t>
            </a:r>
            <a:r>
              <a:rPr lang="fi-FI" sz="2800" b="1" i="1" dirty="0" err="1" smtClean="0"/>
              <a:t>I’d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leave</a:t>
            </a:r>
            <a:r>
              <a:rPr lang="fi-FI" sz="2800" dirty="0" smtClean="0"/>
              <a:t> </a:t>
            </a:r>
            <a:r>
              <a:rPr lang="fi-FI" sz="2800" dirty="0" err="1" smtClean="0"/>
              <a:t>him</a:t>
            </a:r>
            <a:r>
              <a:rPr lang="fi-FI" sz="2800" dirty="0" smtClean="0"/>
              <a:t>.’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 smtClean="0"/>
              <a:t>If</a:t>
            </a:r>
            <a:r>
              <a:rPr lang="fi-FI" sz="2800" dirty="0" smtClean="0"/>
              <a:t> I </a:t>
            </a:r>
            <a:r>
              <a:rPr lang="fi-FI" sz="2800" b="1" i="1" dirty="0" err="1" smtClean="0"/>
              <a:t>win</a:t>
            </a:r>
            <a:r>
              <a:rPr lang="fi-FI" sz="2800" dirty="0" smtClean="0"/>
              <a:t> the </a:t>
            </a:r>
            <a:r>
              <a:rPr lang="fi-FI" sz="2800" dirty="0" err="1" smtClean="0"/>
              <a:t>lottery</a:t>
            </a:r>
            <a:r>
              <a:rPr lang="fi-FI" sz="2800" dirty="0" smtClean="0"/>
              <a:t>, I </a:t>
            </a:r>
            <a:r>
              <a:rPr lang="fi-FI" sz="2800" b="1" i="1" dirty="0" err="1" smtClean="0"/>
              <a:t>will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buy</a:t>
            </a:r>
            <a:r>
              <a:rPr lang="fi-FI" sz="2800" dirty="0" smtClean="0"/>
              <a:t> a </a:t>
            </a:r>
            <a:r>
              <a:rPr lang="fi-FI" sz="2800" dirty="0" err="1" smtClean="0"/>
              <a:t>fancy</a:t>
            </a:r>
            <a:r>
              <a:rPr lang="fi-FI" sz="2800" dirty="0" smtClean="0"/>
              <a:t> </a:t>
            </a:r>
            <a:r>
              <a:rPr lang="fi-FI" sz="2800" dirty="0" err="1" smtClean="0"/>
              <a:t>car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 smtClean="0"/>
              <a:t>If</a:t>
            </a:r>
            <a:r>
              <a:rPr lang="fi-FI" sz="2800" dirty="0" smtClean="0"/>
              <a:t> I </a:t>
            </a:r>
            <a:r>
              <a:rPr lang="fi-FI" sz="2800" b="1" i="1" dirty="0" err="1" smtClean="0"/>
              <a:t>won</a:t>
            </a:r>
            <a:r>
              <a:rPr lang="fi-FI" sz="2800" dirty="0" smtClean="0"/>
              <a:t> the </a:t>
            </a:r>
            <a:r>
              <a:rPr lang="fi-FI" sz="2800" dirty="0" err="1" smtClean="0"/>
              <a:t>lottery</a:t>
            </a:r>
            <a:r>
              <a:rPr lang="fi-FI" sz="2800" dirty="0" smtClean="0"/>
              <a:t>, I </a:t>
            </a:r>
            <a:r>
              <a:rPr lang="fi-FI" sz="2800" b="1" i="1" dirty="0" err="1" smtClean="0"/>
              <a:t>would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buy</a:t>
            </a:r>
            <a:r>
              <a:rPr lang="fi-FI" sz="2800" dirty="0" smtClean="0"/>
              <a:t> a </a:t>
            </a:r>
            <a:r>
              <a:rPr lang="fi-FI" sz="2800" dirty="0" err="1" smtClean="0"/>
              <a:t>fancy</a:t>
            </a:r>
            <a:r>
              <a:rPr lang="fi-FI" sz="2800" dirty="0" smtClean="0"/>
              <a:t> </a:t>
            </a:r>
            <a:r>
              <a:rPr lang="fi-FI" sz="2800" dirty="0" err="1" smtClean="0"/>
              <a:t>car</a:t>
            </a:r>
            <a:r>
              <a:rPr lang="fi-FI" sz="2800" dirty="0" smtClean="0"/>
              <a:t>. (</a:t>
            </a:r>
            <a:r>
              <a:rPr lang="fi-FI" sz="2800" dirty="0" err="1" smtClean="0"/>
              <a:t>but</a:t>
            </a:r>
            <a:r>
              <a:rPr lang="fi-FI" sz="2800" dirty="0" smtClean="0"/>
              <a:t> I </a:t>
            </a:r>
            <a:r>
              <a:rPr lang="fi-FI" sz="2800" dirty="0" err="1" smtClean="0"/>
              <a:t>won’t</a:t>
            </a:r>
            <a:r>
              <a:rPr lang="fi-FI" sz="2800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23016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sz="4000" dirty="0" err="1" smtClean="0">
                <a:solidFill>
                  <a:schemeClr val="tx1"/>
                </a:solidFill>
              </a:rPr>
              <a:t>Discuss</a:t>
            </a:r>
            <a:r>
              <a:rPr lang="fi-FI" sz="4000" dirty="0" smtClean="0">
                <a:solidFill>
                  <a:schemeClr val="tx1"/>
                </a:solidFill>
              </a:rPr>
              <a:t> </a:t>
            </a:r>
            <a:r>
              <a:rPr lang="fi-FI" sz="4000" dirty="0" err="1" smtClean="0">
                <a:solidFill>
                  <a:schemeClr val="tx1"/>
                </a:solidFill>
              </a:rPr>
              <a:t>with</a:t>
            </a:r>
            <a:r>
              <a:rPr lang="fi-FI" sz="4000" dirty="0" smtClean="0">
                <a:solidFill>
                  <a:schemeClr val="tx1"/>
                </a:solidFill>
              </a:rPr>
              <a:t> </a:t>
            </a:r>
            <a:r>
              <a:rPr lang="fi-FI" sz="4000" dirty="0" err="1" smtClean="0">
                <a:solidFill>
                  <a:schemeClr val="tx1"/>
                </a:solidFill>
              </a:rPr>
              <a:t>your</a:t>
            </a:r>
            <a:r>
              <a:rPr lang="fi-FI" sz="4000" dirty="0" smtClean="0">
                <a:solidFill>
                  <a:schemeClr val="tx1"/>
                </a:solidFill>
              </a:rPr>
              <a:t> </a:t>
            </a:r>
            <a:r>
              <a:rPr lang="fi-FI" sz="4000" dirty="0" err="1" smtClean="0">
                <a:solidFill>
                  <a:schemeClr val="tx1"/>
                </a:solidFill>
              </a:rPr>
              <a:t>partner</a:t>
            </a:r>
            <a:r>
              <a:rPr lang="fi-FI" sz="400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46199" y="1646499"/>
            <a:ext cx="10639639" cy="4873625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</a:pPr>
            <a:r>
              <a:rPr lang="fi-FI" sz="2800" dirty="0" err="1" smtClean="0"/>
              <a:t>What</a:t>
            </a:r>
            <a:r>
              <a:rPr lang="fi-FI" sz="2800" dirty="0" smtClean="0"/>
              <a:t> </a:t>
            </a:r>
            <a:r>
              <a:rPr lang="fi-FI" sz="2800" dirty="0" err="1" smtClean="0"/>
              <a:t>would</a:t>
            </a:r>
            <a:r>
              <a:rPr lang="fi-FI" sz="2800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 </a:t>
            </a:r>
            <a:r>
              <a:rPr lang="fi-FI" sz="2800" dirty="0" err="1" smtClean="0"/>
              <a:t>do</a:t>
            </a:r>
            <a:r>
              <a:rPr lang="fi-FI" sz="2800" dirty="0" smtClean="0"/>
              <a:t>…</a:t>
            </a:r>
          </a:p>
          <a:p>
            <a:pPr lvl="2"/>
            <a:r>
              <a:rPr lang="fi-FI" sz="2800" dirty="0" smtClean="0"/>
              <a:t>…</a:t>
            </a:r>
            <a:r>
              <a:rPr lang="fi-FI" sz="2800" dirty="0" err="1" smtClean="0"/>
              <a:t>if</a:t>
            </a:r>
            <a:r>
              <a:rPr lang="fi-FI" sz="2800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 </a:t>
            </a:r>
            <a:r>
              <a:rPr lang="fi-FI" sz="2800" dirty="0" err="1" smtClean="0"/>
              <a:t>won</a:t>
            </a:r>
            <a:r>
              <a:rPr lang="fi-FI" sz="2800" dirty="0" smtClean="0"/>
              <a:t> </a:t>
            </a:r>
            <a:r>
              <a:rPr lang="fi-FI" sz="2800" dirty="0" err="1" smtClean="0"/>
              <a:t>the</a:t>
            </a:r>
            <a:r>
              <a:rPr lang="fi-FI" sz="2800" dirty="0" smtClean="0"/>
              <a:t> </a:t>
            </a:r>
            <a:r>
              <a:rPr lang="fi-FI" sz="2800" dirty="0" err="1" smtClean="0"/>
              <a:t>lottery</a:t>
            </a:r>
            <a:r>
              <a:rPr lang="fi-FI" sz="2800" dirty="0" smtClean="0"/>
              <a:t>?</a:t>
            </a:r>
          </a:p>
          <a:p>
            <a:pPr lvl="2"/>
            <a:r>
              <a:rPr lang="fi-FI" sz="2800" dirty="0" smtClean="0"/>
              <a:t>…</a:t>
            </a:r>
            <a:r>
              <a:rPr lang="fi-FI" sz="2800" dirty="0" err="1" smtClean="0"/>
              <a:t>if</a:t>
            </a:r>
            <a:r>
              <a:rPr lang="fi-FI" sz="2800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 </a:t>
            </a:r>
            <a:r>
              <a:rPr lang="fi-FI" sz="2800" dirty="0" err="1" smtClean="0"/>
              <a:t>were</a:t>
            </a:r>
            <a:r>
              <a:rPr lang="fi-FI" sz="2800" dirty="0" smtClean="0"/>
              <a:t> </a:t>
            </a:r>
            <a:r>
              <a:rPr lang="fi-FI" sz="2800" dirty="0" err="1" smtClean="0"/>
              <a:t>President</a:t>
            </a:r>
            <a:r>
              <a:rPr lang="fi-FI" sz="2800" dirty="0" smtClean="0"/>
              <a:t>?</a:t>
            </a:r>
          </a:p>
          <a:p>
            <a:pPr lvl="2"/>
            <a:r>
              <a:rPr lang="fi-FI" sz="2800" dirty="0" smtClean="0"/>
              <a:t>…</a:t>
            </a:r>
            <a:r>
              <a:rPr lang="fi-FI" sz="2800" dirty="0" err="1" smtClean="0"/>
              <a:t>if</a:t>
            </a:r>
            <a:r>
              <a:rPr lang="fi-FI" sz="2800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 </a:t>
            </a:r>
            <a:r>
              <a:rPr lang="fi-FI" sz="2800" dirty="0" err="1" smtClean="0"/>
              <a:t>passed</a:t>
            </a:r>
            <a:r>
              <a:rPr lang="fi-FI" sz="2800" dirty="0" smtClean="0"/>
              <a:t> </a:t>
            </a:r>
            <a:r>
              <a:rPr lang="fi-FI" sz="2800" dirty="0" err="1" smtClean="0"/>
              <a:t>all</a:t>
            </a:r>
            <a:r>
              <a:rPr lang="fi-FI" sz="2800" dirty="0" smtClean="0"/>
              <a:t> </a:t>
            </a:r>
            <a:r>
              <a:rPr lang="fi-FI" sz="2800" dirty="0" err="1" smtClean="0"/>
              <a:t>your</a:t>
            </a:r>
            <a:r>
              <a:rPr lang="fi-FI" sz="2800" dirty="0" smtClean="0"/>
              <a:t> </a:t>
            </a:r>
            <a:r>
              <a:rPr lang="fi-FI" sz="2800" dirty="0" err="1" smtClean="0"/>
              <a:t>exams</a:t>
            </a:r>
            <a:r>
              <a:rPr lang="fi-FI" sz="2800" dirty="0" smtClean="0"/>
              <a:t> </a:t>
            </a:r>
            <a:r>
              <a:rPr lang="fi-FI" sz="2800" dirty="0" err="1" smtClean="0"/>
              <a:t>with</a:t>
            </a:r>
            <a:r>
              <a:rPr lang="fi-FI" sz="2800" dirty="0" smtClean="0"/>
              <a:t> top </a:t>
            </a:r>
            <a:r>
              <a:rPr lang="fi-FI" sz="2800" dirty="0" err="1" smtClean="0"/>
              <a:t>grades</a:t>
            </a:r>
            <a:r>
              <a:rPr lang="fi-FI" sz="2800" dirty="0" smtClean="0"/>
              <a:t>?</a:t>
            </a:r>
          </a:p>
          <a:p>
            <a:pPr lvl="2"/>
            <a:r>
              <a:rPr lang="fi-FI" sz="2800" dirty="0" smtClean="0"/>
              <a:t>…</a:t>
            </a:r>
            <a:r>
              <a:rPr lang="fi-FI" sz="2800" dirty="0" err="1" smtClean="0"/>
              <a:t>if</a:t>
            </a:r>
            <a:r>
              <a:rPr lang="fi-FI" sz="2800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 </a:t>
            </a:r>
            <a:r>
              <a:rPr lang="fi-FI" sz="2800" dirty="0" err="1" smtClean="0"/>
              <a:t>became</a:t>
            </a:r>
            <a:r>
              <a:rPr lang="fi-FI" sz="2800" dirty="0" smtClean="0"/>
              <a:t> a </a:t>
            </a:r>
            <a:r>
              <a:rPr lang="fi-FI" sz="2800" dirty="0" err="1" smtClean="0"/>
              <a:t>famous</a:t>
            </a:r>
            <a:r>
              <a:rPr lang="fi-FI" sz="2800" dirty="0" smtClean="0"/>
              <a:t> Hollywood </a:t>
            </a:r>
            <a:r>
              <a:rPr lang="fi-FI" sz="2800" dirty="0" err="1" smtClean="0"/>
              <a:t>film</a:t>
            </a:r>
            <a:r>
              <a:rPr lang="fi-FI" sz="2800" dirty="0" smtClean="0"/>
              <a:t> </a:t>
            </a:r>
            <a:r>
              <a:rPr lang="fi-FI" sz="2800" dirty="0" err="1" smtClean="0"/>
              <a:t>star</a:t>
            </a:r>
            <a:r>
              <a:rPr lang="fi-FI" sz="2800" dirty="0" smtClean="0"/>
              <a:t>?</a:t>
            </a:r>
          </a:p>
          <a:p>
            <a:pPr marL="914400" lvl="2" indent="0">
              <a:buNone/>
            </a:pPr>
            <a:endParaRPr lang="fi-FI" sz="2800" dirty="0"/>
          </a:p>
          <a:p>
            <a:pPr marL="914400" lvl="2" indent="0">
              <a:buNone/>
            </a:pPr>
            <a:r>
              <a:rPr lang="fi-FI" sz="2800" dirty="0" smtClean="0"/>
              <a:t>If I </a:t>
            </a:r>
            <a:r>
              <a:rPr lang="fi-FI" sz="2800" dirty="0" err="1" smtClean="0"/>
              <a:t>were</a:t>
            </a:r>
            <a:r>
              <a:rPr lang="fi-FI" sz="2800" dirty="0" smtClean="0"/>
              <a:t>… I </a:t>
            </a:r>
            <a:r>
              <a:rPr lang="fi-FI" sz="2800" dirty="0" err="1" smtClean="0"/>
              <a:t>would</a:t>
            </a:r>
            <a:r>
              <a:rPr lang="fi-FI" sz="2800" dirty="0" smtClean="0"/>
              <a:t>…</a:t>
            </a:r>
          </a:p>
          <a:p>
            <a:pPr>
              <a:buFont typeface="Arial" pitchFamily="34" charset="0"/>
              <a:buNone/>
            </a:pPr>
            <a:endParaRPr lang="fi-FI" sz="2800" dirty="0" smtClean="0"/>
          </a:p>
          <a:p>
            <a:pPr>
              <a:buFont typeface="Arial" pitchFamily="34" charset="0"/>
              <a:buNone/>
            </a:pPr>
            <a:r>
              <a:rPr lang="fi-FI" sz="2800" dirty="0" smtClean="0"/>
              <a:t>BUT: How </a:t>
            </a:r>
            <a:r>
              <a:rPr lang="fi-FI" sz="2800" dirty="0" err="1" smtClean="0"/>
              <a:t>likely</a:t>
            </a:r>
            <a:r>
              <a:rPr lang="fi-FI" sz="2800" dirty="0" smtClean="0"/>
              <a:t> is it </a:t>
            </a:r>
            <a:r>
              <a:rPr lang="fi-FI" sz="2800" dirty="0" err="1" smtClean="0"/>
              <a:t>that</a:t>
            </a:r>
            <a:r>
              <a:rPr lang="fi-FI" sz="2800" dirty="0" smtClean="0"/>
              <a:t> </a:t>
            </a:r>
            <a:r>
              <a:rPr lang="fi-FI" sz="2800" dirty="0" err="1" smtClean="0"/>
              <a:t>any</a:t>
            </a:r>
            <a:r>
              <a:rPr lang="fi-FI" sz="2800" dirty="0" smtClean="0"/>
              <a:t> of </a:t>
            </a:r>
            <a:r>
              <a:rPr lang="fi-FI" sz="2800" dirty="0" err="1" smtClean="0"/>
              <a:t>these</a:t>
            </a:r>
            <a:r>
              <a:rPr lang="fi-FI" sz="2800" dirty="0" smtClean="0"/>
              <a:t> </a:t>
            </a:r>
            <a:r>
              <a:rPr lang="fi-FI" sz="2800" dirty="0" err="1" smtClean="0"/>
              <a:t>will</a:t>
            </a:r>
            <a:r>
              <a:rPr lang="fi-FI" sz="2800" dirty="0" smtClean="0"/>
              <a:t> </a:t>
            </a:r>
            <a:r>
              <a:rPr lang="fi-FI" sz="2800" dirty="0" err="1" smtClean="0"/>
              <a:t>happen</a:t>
            </a:r>
            <a:r>
              <a:rPr lang="fi-FI" sz="28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8214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/>
        </p:nvSpPr>
        <p:spPr>
          <a:xfrm>
            <a:off x="646200" y="452879"/>
            <a:ext cx="9404640" cy="14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fi-FI" sz="4200" b="0" i="0" u="none" strike="noStrike" cap="none" dirty="0" smtClean="0">
                <a:solidFill>
                  <a:srgbClr val="EBEBEB"/>
                </a:solidFill>
                <a:latin typeface="Comic Sans MS"/>
                <a:ea typeface="Comic Sans MS"/>
                <a:cs typeface="Comic Sans MS"/>
                <a:sym typeface="Comic Sans MS"/>
              </a:rPr>
              <a:t>Futuurin ja konditionaalin ero</a:t>
            </a:r>
            <a:r>
              <a:rPr lang="fi-FI" sz="4200" b="0" i="0" u="none" strike="noStrike" cap="none" dirty="0">
                <a:solidFill>
                  <a:srgbClr val="EBEBEB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fi-FI" sz="4200" b="0" i="0" u="none" strike="noStrike" cap="none" dirty="0">
                <a:solidFill>
                  <a:srgbClr val="EBEBEB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fi-FI" sz="4200" b="0" i="0" u="none" strike="noStrike" cap="none" dirty="0">
              <a:solidFill>
                <a:srgbClr val="EBEBEB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65" name="Shape 265"/>
          <p:cNvSpPr txBox="1"/>
          <p:nvPr/>
        </p:nvSpPr>
        <p:spPr>
          <a:xfrm>
            <a:off x="365489" y="3951004"/>
            <a:ext cx="8608950" cy="6943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buClr>
                <a:srgbClr val="8AD0D6"/>
              </a:buClr>
              <a:buSzPct val="80000"/>
            </a:pPr>
            <a:r>
              <a:rPr lang="fi-FI" sz="2400" b="0" i="0" u="none" strike="noStrike" cap="none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buClr>
                <a:srgbClr val="8AD0D6"/>
              </a:buClr>
              <a:buSzPct val="80000"/>
            </a:pPr>
            <a:endParaRPr lang="fi-FI" sz="2400" b="0" i="0" u="none" strike="noStrike" cap="none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buClr>
                <a:srgbClr val="8AD0D6"/>
              </a:buClr>
              <a:buSzPct val="80000"/>
            </a:pPr>
            <a:r>
              <a:rPr lang="fi-FI" sz="2400" b="0" i="1" u="none" strike="noStrike" cap="none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fi-FI" sz="2400" b="0" i="1" u="none" strike="noStrike" cap="none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fi-FI" sz="2400" b="0" i="0" u="none" strike="noStrike" cap="none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365489" y="1335337"/>
            <a:ext cx="325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rgbClr val="92D050"/>
                </a:solidFill>
              </a:rPr>
              <a:t>FUTUURI: </a:t>
            </a:r>
          </a:p>
          <a:p>
            <a:r>
              <a:rPr lang="fi-FI" dirty="0" smtClean="0"/>
              <a:t>Kierrätän, jos autat minua.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4118917" y="1348229"/>
            <a:ext cx="429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I </a:t>
            </a:r>
            <a:r>
              <a:rPr lang="fi-FI" u="sng" dirty="0" err="1" smtClean="0">
                <a:solidFill>
                  <a:srgbClr val="92D050"/>
                </a:solidFill>
              </a:rPr>
              <a:t>will</a:t>
            </a:r>
            <a:r>
              <a:rPr lang="fi-FI" u="sng" dirty="0" smtClean="0"/>
              <a:t> </a:t>
            </a:r>
            <a:r>
              <a:rPr lang="fi-FI" u="sng" dirty="0" err="1" smtClean="0"/>
              <a:t>recycle</a:t>
            </a:r>
            <a:r>
              <a:rPr lang="fi-FI" u="sng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smtClean="0"/>
              <a:t>help</a:t>
            </a:r>
            <a:r>
              <a:rPr lang="fi-FI" dirty="0" smtClean="0"/>
              <a:t> me.</a:t>
            </a:r>
          </a:p>
          <a:p>
            <a:r>
              <a:rPr lang="fi-FI" dirty="0" err="1" smtClean="0"/>
              <a:t>I’ll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365488" y="2115694"/>
            <a:ext cx="304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i-FI" b="1" dirty="0" smtClean="0">
                <a:solidFill>
                  <a:srgbClr val="FFC000"/>
                </a:solidFill>
              </a:rPr>
              <a:t>KONDITIONAALI</a:t>
            </a:r>
            <a:r>
              <a:rPr lang="fi-FI" dirty="0" smtClean="0"/>
              <a:t> (-isi)</a:t>
            </a:r>
          </a:p>
          <a:p>
            <a:r>
              <a:rPr lang="fi-FI" dirty="0" smtClean="0"/>
              <a:t>Kierrättäisin, jos auttaisit</a:t>
            </a:r>
            <a:r>
              <a:rPr lang="is-IS" dirty="0" smtClean="0"/>
              <a:t>…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276588" y="3173377"/>
            <a:ext cx="8786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u="sng" dirty="0" smtClean="0"/>
              <a:t>MITEN MUODOSTAN FUTUURIN JA KONDITIONAALIN? KIRJOITA SÄÄNTÖ.</a:t>
            </a:r>
          </a:p>
          <a:p>
            <a:r>
              <a:rPr lang="fi-FI" dirty="0" smtClean="0"/>
              <a:t>Futuuri: Päälauseessa apuverbi + pääverbin muoto. IF-lauseessa... </a:t>
            </a:r>
            <a:endParaRPr lang="fi-FI" dirty="0"/>
          </a:p>
          <a:p>
            <a:r>
              <a:rPr lang="fi-FI" dirty="0" smtClean="0"/>
              <a:t>Konditionaali: </a:t>
            </a:r>
            <a:r>
              <a:rPr lang="fi-FI" dirty="0" err="1" smtClean="0"/>
              <a:t>Päälausessa</a:t>
            </a:r>
            <a:r>
              <a:rPr lang="fi-FI" dirty="0" smtClean="0"/>
              <a:t> apuverbi + pääverbin muoto. IF-lauseessa</a:t>
            </a:r>
            <a:r>
              <a:rPr lang="is-IS" dirty="0" smtClean="0"/>
              <a:t>…</a:t>
            </a:r>
            <a:endParaRPr lang="fi-FI" dirty="0" smtClean="0"/>
          </a:p>
        </p:txBody>
      </p:sp>
      <p:sp>
        <p:nvSpPr>
          <p:cNvPr id="10" name="Tekstiruutu 9"/>
          <p:cNvSpPr txBox="1"/>
          <p:nvPr/>
        </p:nvSpPr>
        <p:spPr>
          <a:xfrm>
            <a:off x="365488" y="4483917"/>
            <a:ext cx="8935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FUTUURI</a:t>
            </a:r>
            <a:r>
              <a:rPr lang="fi-FI" dirty="0" smtClean="0"/>
              <a:t>: </a:t>
            </a:r>
            <a:r>
              <a:rPr lang="fi-FI" b="1" dirty="0" err="1" smtClean="0">
                <a:solidFill>
                  <a:srgbClr val="92D050"/>
                </a:solidFill>
              </a:rPr>
              <a:t>will</a:t>
            </a:r>
            <a:r>
              <a:rPr lang="fi-FI" b="1" dirty="0" smtClean="0">
                <a:solidFill>
                  <a:srgbClr val="92D050"/>
                </a:solidFill>
              </a:rPr>
              <a:t>/</a:t>
            </a:r>
            <a:r>
              <a:rPr lang="fi-FI" b="1" dirty="0" err="1" smtClean="0">
                <a:solidFill>
                  <a:srgbClr val="92D050"/>
                </a:solidFill>
              </a:rPr>
              <a:t>won’t</a:t>
            </a:r>
            <a:r>
              <a:rPr lang="fi-FI" dirty="0" smtClean="0"/>
              <a:t> + </a:t>
            </a:r>
            <a:r>
              <a:rPr lang="fi-FI" b="1" dirty="0" smtClean="0">
                <a:solidFill>
                  <a:srgbClr val="00B0F0"/>
                </a:solidFill>
              </a:rPr>
              <a:t>pääverbin perusmuoto. </a:t>
            </a:r>
            <a:r>
              <a:rPr lang="fi-FI" b="1" dirty="0" smtClean="0"/>
              <a:t>IF-lause perusmuoto (help)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endParaRPr lang="fi-FI" dirty="0" smtClean="0"/>
          </a:p>
          <a:p>
            <a:r>
              <a:rPr lang="fi-FI" b="1" dirty="0" smtClean="0"/>
              <a:t>1.KONDITIONAALI: </a:t>
            </a:r>
            <a:r>
              <a:rPr lang="fi-FI" b="1" dirty="0" err="1" smtClean="0">
                <a:solidFill>
                  <a:srgbClr val="FFC000"/>
                </a:solidFill>
              </a:rPr>
              <a:t>would</a:t>
            </a:r>
            <a:r>
              <a:rPr lang="fi-FI" b="1" dirty="0">
                <a:solidFill>
                  <a:srgbClr val="FFC000"/>
                </a:solidFill>
              </a:rPr>
              <a:t> </a:t>
            </a:r>
            <a:r>
              <a:rPr lang="fi-FI" b="1" dirty="0" smtClean="0">
                <a:solidFill>
                  <a:srgbClr val="FFC000"/>
                </a:solidFill>
              </a:rPr>
              <a:t>/ </a:t>
            </a:r>
            <a:r>
              <a:rPr lang="fi-FI" b="1" dirty="0" err="1" smtClean="0">
                <a:solidFill>
                  <a:srgbClr val="FFC000"/>
                </a:solidFill>
              </a:rPr>
              <a:t>wouldn’t</a:t>
            </a:r>
            <a:r>
              <a:rPr lang="fi-FI" b="1" dirty="0" smtClean="0">
                <a:solidFill>
                  <a:srgbClr val="FFC000"/>
                </a:solidFill>
              </a:rPr>
              <a:t> </a:t>
            </a:r>
            <a:r>
              <a:rPr lang="fi-FI" dirty="0" smtClean="0"/>
              <a:t>+ </a:t>
            </a:r>
            <a:r>
              <a:rPr lang="fi-FI" b="1" dirty="0" smtClean="0">
                <a:solidFill>
                  <a:srgbClr val="00B0F0"/>
                </a:solidFill>
              </a:rPr>
              <a:t>perusmuoto</a:t>
            </a:r>
            <a:r>
              <a:rPr lang="fi-FI" dirty="0" smtClean="0"/>
              <a:t>. </a:t>
            </a:r>
            <a:r>
              <a:rPr lang="fi-FI" b="1" dirty="0" smtClean="0"/>
              <a:t>IF-lause imperfekti (</a:t>
            </a:r>
            <a:r>
              <a:rPr lang="fi-FI" b="1" dirty="0" err="1" smtClean="0"/>
              <a:t>helped</a:t>
            </a:r>
            <a:r>
              <a:rPr lang="fi-FI" b="1" dirty="0" smtClean="0"/>
              <a:t>)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*konditionaalia myös </a:t>
            </a:r>
            <a:r>
              <a:rPr lang="fi-FI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could</a:t>
            </a:r>
            <a:r>
              <a:rPr lang="fi-FI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(voisi) ja </a:t>
            </a:r>
            <a:r>
              <a:rPr lang="fi-FI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should</a:t>
            </a:r>
            <a:r>
              <a:rPr lang="fi-FI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(pitäisi)</a:t>
            </a:r>
          </a:p>
          <a:p>
            <a:r>
              <a:rPr lang="fi-FI" b="1" dirty="0" smtClean="0"/>
              <a:t>*</a:t>
            </a:r>
            <a:r>
              <a:rPr lang="fi-FI" b="1" dirty="0" err="1" smtClean="0"/>
              <a:t>would</a:t>
            </a:r>
            <a:r>
              <a:rPr lang="fi-FI" b="1" dirty="0" smtClean="0"/>
              <a:t> lyhenee myös muotoon ´d – </a:t>
            </a:r>
            <a:r>
              <a:rPr lang="fi-FI" b="1" dirty="0" err="1" smtClean="0"/>
              <a:t>I’d</a:t>
            </a:r>
            <a:r>
              <a:rPr lang="fi-FI" b="1" dirty="0" smtClean="0"/>
              <a:t> </a:t>
            </a:r>
            <a:r>
              <a:rPr lang="fi-FI" b="1" dirty="0" err="1" smtClean="0"/>
              <a:t>save</a:t>
            </a:r>
            <a:r>
              <a:rPr lang="fi-FI" b="1" dirty="0" smtClean="0"/>
              <a:t> </a:t>
            </a:r>
            <a:r>
              <a:rPr lang="fi-FI" b="1" dirty="0" err="1" smtClean="0"/>
              <a:t>the</a:t>
            </a:r>
            <a:r>
              <a:rPr lang="fi-FI" b="1" dirty="0" smtClean="0"/>
              <a:t> </a:t>
            </a:r>
            <a:r>
              <a:rPr lang="fi-FI" b="1" dirty="0" err="1" smtClean="0"/>
              <a:t>planet</a:t>
            </a:r>
            <a:r>
              <a:rPr lang="fi-FI" b="1" dirty="0" smtClean="0"/>
              <a:t> </a:t>
            </a:r>
            <a:r>
              <a:rPr lang="fi-FI" b="1" dirty="0" err="1" smtClean="0"/>
              <a:t>if</a:t>
            </a:r>
            <a:r>
              <a:rPr lang="fi-FI" b="1" dirty="0" smtClean="0"/>
              <a:t>..</a:t>
            </a:r>
            <a:endParaRPr lang="fi-FI" b="1" dirty="0"/>
          </a:p>
        </p:txBody>
      </p:sp>
      <p:sp>
        <p:nvSpPr>
          <p:cNvPr id="3" name="Tekstiruutu 2"/>
          <p:cNvSpPr txBox="1"/>
          <p:nvPr/>
        </p:nvSpPr>
        <p:spPr>
          <a:xfrm>
            <a:off x="9152238" y="5416805"/>
            <a:ext cx="3039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Good</a:t>
            </a:r>
            <a:r>
              <a:rPr lang="fi-FI" dirty="0" smtClean="0"/>
              <a:t> to </a:t>
            </a:r>
            <a:r>
              <a:rPr lang="fi-FI" dirty="0" err="1" smtClean="0"/>
              <a:t>know</a:t>
            </a:r>
            <a:r>
              <a:rPr lang="fi-FI" dirty="0" smtClean="0"/>
              <a:t>: </a:t>
            </a:r>
          </a:p>
          <a:p>
            <a:r>
              <a:rPr lang="fi-FI" dirty="0" smtClean="0"/>
              <a:t>Pilkku vain jos IF-lause aloittaa virkkeen</a:t>
            </a:r>
            <a:r>
              <a:rPr lang="fi-FI" dirty="0" smtClean="0"/>
              <a:t>!</a:t>
            </a:r>
            <a:endParaRPr lang="fi-FI" dirty="0" smtClean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102" y="1309613"/>
            <a:ext cx="3029058" cy="3029058"/>
          </a:xfrm>
          <a:prstGeom prst="rect">
            <a:avLst/>
          </a:prstGeom>
        </p:spPr>
      </p:pic>
      <p:sp>
        <p:nvSpPr>
          <p:cNvPr id="12" name="Tekstiruutu 5"/>
          <p:cNvSpPr txBox="1"/>
          <p:nvPr/>
        </p:nvSpPr>
        <p:spPr>
          <a:xfrm>
            <a:off x="4118917" y="2129508"/>
            <a:ext cx="429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I </a:t>
            </a:r>
            <a:r>
              <a:rPr lang="fi-FI" u="sng" dirty="0" err="1" smtClean="0">
                <a:solidFill>
                  <a:srgbClr val="FFC000"/>
                </a:solidFill>
              </a:rPr>
              <a:t>would</a:t>
            </a:r>
            <a:r>
              <a:rPr lang="fi-FI" u="sng" dirty="0" smtClean="0"/>
              <a:t> </a:t>
            </a:r>
            <a:r>
              <a:rPr lang="fi-FI" u="sng" dirty="0" err="1" smtClean="0"/>
              <a:t>recycle</a:t>
            </a:r>
            <a:r>
              <a:rPr lang="fi-FI" u="sng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/>
              <a:t>helped</a:t>
            </a:r>
            <a:r>
              <a:rPr lang="fi-FI" dirty="0" smtClean="0"/>
              <a:t> me.</a:t>
            </a:r>
          </a:p>
          <a:p>
            <a:r>
              <a:rPr lang="fi-FI" dirty="0" err="1" smtClean="0"/>
              <a:t>I’d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418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" grpId="0"/>
      <p:bldP spid="2" grpId="0"/>
      <p:bldP spid="6" grpId="0"/>
      <p:bldP spid="7" grpId="0"/>
      <p:bldP spid="9" grpId="0"/>
      <p:bldP spid="10" grpId="0"/>
      <p:bldP spid="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/>
        </p:nvSpPr>
        <p:spPr>
          <a:xfrm>
            <a:off x="646200" y="452879"/>
            <a:ext cx="9404640" cy="140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fi-FI" sz="4200" dirty="0" smtClean="0">
                <a:solidFill>
                  <a:srgbClr val="EBEBEB"/>
                </a:solidFill>
                <a:latin typeface="Comic Sans MS"/>
                <a:ea typeface="Comic Sans MS"/>
                <a:cs typeface="Comic Sans MS"/>
                <a:sym typeface="Comic Sans MS"/>
              </a:rPr>
              <a:t>2. </a:t>
            </a:r>
            <a:r>
              <a:rPr lang="fi-FI" sz="4200" b="0" i="0" u="none" strike="noStrike" cap="none" dirty="0" smtClean="0">
                <a:solidFill>
                  <a:srgbClr val="EBEBEB"/>
                </a:solidFill>
                <a:latin typeface="Comic Sans MS"/>
                <a:ea typeface="Comic Sans MS"/>
                <a:cs typeface="Comic Sans MS"/>
                <a:sym typeface="Comic Sans MS"/>
              </a:rPr>
              <a:t>konditionaali</a:t>
            </a:r>
            <a:r>
              <a:rPr lang="fi-FI" sz="4200" b="0" i="0" u="none" strike="noStrike" cap="none" dirty="0">
                <a:solidFill>
                  <a:srgbClr val="EBEBEB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fi-FI" sz="4200" b="0" i="0" u="none" strike="noStrike" cap="none" dirty="0">
                <a:solidFill>
                  <a:srgbClr val="EBEBEB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fi-FI" sz="4200" b="0" i="0" u="none" strike="noStrike" cap="none" dirty="0">
              <a:solidFill>
                <a:srgbClr val="EBEBEB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65" name="Shape 265"/>
          <p:cNvSpPr txBox="1"/>
          <p:nvPr/>
        </p:nvSpPr>
        <p:spPr>
          <a:xfrm>
            <a:off x="330820" y="5084724"/>
            <a:ext cx="8608950" cy="6943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buClr>
                <a:srgbClr val="8AD0D6"/>
              </a:buClr>
              <a:buSzPct val="80000"/>
            </a:pPr>
            <a:r>
              <a:rPr lang="fi-FI" sz="2400" b="0" i="0" u="none" strike="noStrike" cap="none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buClr>
                <a:srgbClr val="8AD0D6"/>
              </a:buClr>
              <a:buSzPct val="80000"/>
            </a:pPr>
            <a:endParaRPr lang="fi-FI" sz="2400" b="0" i="0" u="none" strike="noStrike" cap="none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buClr>
                <a:srgbClr val="8AD0D6"/>
              </a:buClr>
              <a:buSzPct val="80000"/>
            </a:pPr>
            <a:r>
              <a:rPr lang="fi-FI" sz="2400" b="0" i="1" u="none" strike="noStrike" cap="none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/>
            </a:r>
            <a:br>
              <a:rPr lang="fi-FI" sz="2400" b="0" i="1" u="none" strike="noStrike" cap="none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lang="fi-FI" sz="2400" b="0" i="0" u="none" strike="noStrike" cap="none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437748" y="2051362"/>
            <a:ext cx="42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>
                <a:solidFill>
                  <a:srgbClr val="92D050"/>
                </a:solidFill>
              </a:rPr>
              <a:t>2. KONDITIONAALI </a:t>
            </a:r>
            <a:br>
              <a:rPr lang="fi-FI" b="1" dirty="0" smtClean="0">
                <a:solidFill>
                  <a:srgbClr val="92D050"/>
                </a:solidFill>
              </a:rPr>
            </a:br>
            <a:r>
              <a:rPr lang="fi-FI" dirty="0" smtClean="0"/>
              <a:t>Olisin kierrättänyt, jos olisit auttanut. 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4800938" y="2255810"/>
            <a:ext cx="5290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I </a:t>
            </a:r>
            <a:r>
              <a:rPr lang="fi-FI" b="1" dirty="0" err="1" smtClean="0">
                <a:solidFill>
                  <a:srgbClr val="92D050"/>
                </a:solidFill>
              </a:rPr>
              <a:t>would</a:t>
            </a:r>
            <a:r>
              <a:rPr lang="fi-FI" b="1" dirty="0" smtClean="0">
                <a:solidFill>
                  <a:srgbClr val="92D050"/>
                </a:solidFill>
              </a:rPr>
              <a:t> </a:t>
            </a:r>
            <a:r>
              <a:rPr lang="fi-FI" b="1" dirty="0" err="1" smtClean="0">
                <a:solidFill>
                  <a:srgbClr val="92D050"/>
                </a:solidFill>
              </a:rPr>
              <a:t>have</a:t>
            </a:r>
            <a:r>
              <a:rPr lang="fi-FI" b="1" dirty="0" smtClean="0">
                <a:solidFill>
                  <a:srgbClr val="92D050"/>
                </a:solidFill>
              </a:rPr>
              <a:t> </a:t>
            </a:r>
            <a:r>
              <a:rPr lang="fi-FI" b="1" u="sng" dirty="0" err="1" smtClean="0">
                <a:solidFill>
                  <a:srgbClr val="92D050"/>
                </a:solidFill>
              </a:rPr>
              <a:t>recycled</a:t>
            </a:r>
            <a:r>
              <a:rPr lang="fi-FI" b="1" u="sng" dirty="0" smtClean="0">
                <a:solidFill>
                  <a:srgbClr val="92D050"/>
                </a:solidFill>
              </a:rPr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>
                <a:solidFill>
                  <a:srgbClr val="00B0F0"/>
                </a:solidFill>
              </a:rPr>
              <a:t>had</a:t>
            </a:r>
            <a:r>
              <a:rPr lang="fi-FI" b="1" dirty="0" smtClean="0">
                <a:solidFill>
                  <a:srgbClr val="00B0F0"/>
                </a:solidFill>
              </a:rPr>
              <a:t> </a:t>
            </a:r>
            <a:r>
              <a:rPr lang="fi-FI" b="1" dirty="0" err="1" smtClean="0">
                <a:solidFill>
                  <a:srgbClr val="00B0F0"/>
                </a:solidFill>
              </a:rPr>
              <a:t>helped</a:t>
            </a:r>
            <a:r>
              <a:rPr lang="fi-FI" dirty="0" smtClean="0">
                <a:solidFill>
                  <a:srgbClr val="00B0F0"/>
                </a:solidFill>
              </a:rPr>
              <a:t> </a:t>
            </a:r>
            <a:r>
              <a:rPr lang="fi-FI" dirty="0" smtClean="0"/>
              <a:t>me.</a:t>
            </a:r>
          </a:p>
          <a:p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437748" y="1281763"/>
            <a:ext cx="304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i-FI" b="1" dirty="0" smtClean="0">
                <a:solidFill>
                  <a:srgbClr val="FFC000"/>
                </a:solidFill>
              </a:rPr>
              <a:t>KONDITIONAALI</a:t>
            </a:r>
            <a:r>
              <a:rPr lang="fi-FI" dirty="0" smtClean="0"/>
              <a:t> (-isi)</a:t>
            </a:r>
          </a:p>
          <a:p>
            <a:r>
              <a:rPr lang="fi-FI" dirty="0" smtClean="0"/>
              <a:t>Kierrättäisin, jos auttaisit</a:t>
            </a:r>
            <a:r>
              <a:rPr lang="is-IS" dirty="0" smtClean="0"/>
              <a:t>…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400156" y="4093695"/>
            <a:ext cx="8539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1. KONDITIONAALI kertoo, mitä voisi tapahtua (tulevaa)</a:t>
            </a:r>
          </a:p>
          <a:p>
            <a:r>
              <a:rPr lang="fi-FI" dirty="0" smtClean="0"/>
              <a:t>2. KONDITIONAALI kertoo, mitä olisi voinut tapahtua (mennyt aika)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13613" y="4819944"/>
            <a:ext cx="30397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Good</a:t>
            </a:r>
            <a:r>
              <a:rPr lang="fi-FI" dirty="0" smtClean="0"/>
              <a:t> to </a:t>
            </a:r>
            <a:r>
              <a:rPr lang="fi-FI" dirty="0" err="1" smtClean="0"/>
              <a:t>know</a:t>
            </a:r>
            <a:r>
              <a:rPr lang="fi-FI" dirty="0" smtClean="0"/>
              <a:t>: </a:t>
            </a:r>
          </a:p>
          <a:p>
            <a:r>
              <a:rPr lang="fi-FI" dirty="0" smtClean="0"/>
              <a:t>Pilkku vain jos IF-lause aloittaa virkkeen</a:t>
            </a:r>
            <a:r>
              <a:rPr lang="fi-FI" dirty="0" smtClean="0"/>
              <a:t>!</a:t>
            </a:r>
            <a:endParaRPr lang="fi-FI" dirty="0" smtClean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828" y="1309613"/>
            <a:ext cx="1801332" cy="1801332"/>
          </a:xfrm>
          <a:prstGeom prst="rect">
            <a:avLst/>
          </a:prstGeom>
        </p:spPr>
      </p:pic>
      <p:sp>
        <p:nvSpPr>
          <p:cNvPr id="12" name="Tekstiruutu 5"/>
          <p:cNvSpPr txBox="1"/>
          <p:nvPr/>
        </p:nvSpPr>
        <p:spPr>
          <a:xfrm>
            <a:off x="4800938" y="1302654"/>
            <a:ext cx="4292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I </a:t>
            </a:r>
            <a:r>
              <a:rPr lang="fi-FI" b="1" dirty="0" err="1" smtClean="0">
                <a:solidFill>
                  <a:srgbClr val="FFC000"/>
                </a:solidFill>
              </a:rPr>
              <a:t>would</a:t>
            </a:r>
            <a:r>
              <a:rPr lang="fi-FI" dirty="0" smtClean="0"/>
              <a:t> </a:t>
            </a:r>
            <a:r>
              <a:rPr lang="fi-FI" dirty="0" err="1" smtClean="0"/>
              <a:t>recycle</a:t>
            </a:r>
            <a:r>
              <a:rPr lang="fi-FI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b="1" dirty="0" err="1" smtClean="0"/>
              <a:t>helped</a:t>
            </a:r>
            <a:r>
              <a:rPr lang="fi-FI" dirty="0" smtClean="0"/>
              <a:t> me.</a:t>
            </a:r>
          </a:p>
          <a:p>
            <a:r>
              <a:rPr lang="fi-FI" dirty="0" err="1" smtClean="0"/>
              <a:t>I’d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4800938" y="3037774"/>
            <a:ext cx="2668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WOULD HAVE +</a:t>
            </a:r>
          </a:p>
          <a:p>
            <a:r>
              <a:rPr lang="en-US" dirty="0" smtClean="0"/>
              <a:t>PÄÄVERBIN 3. MUOTO</a:t>
            </a:r>
          </a:p>
          <a:p>
            <a:r>
              <a:rPr lang="en-US" dirty="0" smtClean="0"/>
              <a:t>*wouldn’t have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03096" y="3110945"/>
            <a:ext cx="2668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PLUSKVAMPERFEKTI</a:t>
            </a:r>
          </a:p>
          <a:p>
            <a:r>
              <a:rPr lang="en-US" dirty="0" smtClean="0"/>
              <a:t>had + 3. </a:t>
            </a:r>
            <a:r>
              <a:rPr lang="en-US" dirty="0" err="1" smtClean="0"/>
              <a:t>muoto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888982" y="2683378"/>
            <a:ext cx="320432" cy="3543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637836" y="2683378"/>
            <a:ext cx="234696" cy="3543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98426" y="3140539"/>
            <a:ext cx="2668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MUODOSTUS:</a:t>
            </a:r>
            <a:endParaRPr lang="en-US" dirty="0" smtClean="0"/>
          </a:p>
        </p:txBody>
      </p:sp>
      <p:sp>
        <p:nvSpPr>
          <p:cNvPr id="24" name="Tekstiruutu 8"/>
          <p:cNvSpPr txBox="1"/>
          <p:nvPr/>
        </p:nvSpPr>
        <p:spPr>
          <a:xfrm>
            <a:off x="517686" y="5041939"/>
            <a:ext cx="8539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Kirjoita yksi oma esimerkkilause itsellesi kustakin konditionaalista. Opettele lauseet, niin sinulla on aina esimerkkitapaus, jota soveltaa!</a:t>
            </a:r>
          </a:p>
          <a:p>
            <a:r>
              <a:rPr lang="fi-FI" dirty="0" smtClean="0"/>
              <a:t>Mitä hullumpi lause, sen parempi! </a:t>
            </a:r>
          </a:p>
        </p:txBody>
      </p:sp>
    </p:spTree>
    <p:extLst>
      <p:ext uri="{BB962C8B-B14F-4D97-AF65-F5344CB8AC3E}">
        <p14:creationId xmlns:p14="http://schemas.microsoft.com/office/powerpoint/2010/main" val="148453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" grpId="0"/>
      <p:bldP spid="2" grpId="0"/>
      <p:bldP spid="6" grpId="0"/>
      <p:bldP spid="7" grpId="0"/>
      <p:bldP spid="9" grpId="0"/>
      <p:bldP spid="3" grpId="0"/>
      <p:bldP spid="12" grpId="0"/>
      <p:bldP spid="4" grpId="0"/>
      <p:bldP spid="15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96540" cy="1400530"/>
          </a:xfrm>
        </p:spPr>
        <p:txBody>
          <a:bodyPr/>
          <a:lstStyle/>
          <a:p>
            <a:r>
              <a:rPr lang="en-US" sz="2400" dirty="0" smtClean="0"/>
              <a:t>Look at these sentences. Find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conditional and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conditional.</a:t>
            </a:r>
            <a:endParaRPr lang="en-US" sz="2400" dirty="0"/>
          </a:p>
        </p:txBody>
      </p:sp>
      <p:sp>
        <p:nvSpPr>
          <p:cNvPr id="4" name="Sisällön paikkamerkki 2"/>
          <p:cNvSpPr>
            <a:spLocks noGrp="1"/>
          </p:cNvSpPr>
          <p:nvPr>
            <p:ph idx="1"/>
          </p:nvPr>
        </p:nvSpPr>
        <p:spPr>
          <a:xfrm>
            <a:off x="646111" y="1595718"/>
            <a:ext cx="10645666" cy="419548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800" dirty="0" smtClean="0"/>
              <a:t>If Franz </a:t>
            </a:r>
            <a:r>
              <a:rPr lang="fi-FI" sz="2800" b="1" dirty="0" err="1" smtClean="0"/>
              <a:t>had</a:t>
            </a:r>
            <a:r>
              <a:rPr lang="fi-FI" sz="2800" b="1" dirty="0" smtClean="0"/>
              <a:t> </a:t>
            </a:r>
            <a:r>
              <a:rPr lang="fi-FI" sz="2800" b="1" dirty="0" err="1" smtClean="0"/>
              <a:t>seen</a:t>
            </a:r>
            <a:r>
              <a:rPr lang="fi-FI" sz="2800" b="1" dirty="0" smtClean="0"/>
              <a:t> </a:t>
            </a:r>
            <a:r>
              <a:rPr lang="fi-FI" sz="2800" dirty="0" err="1" smtClean="0"/>
              <a:t>Gabi</a:t>
            </a:r>
            <a:r>
              <a:rPr lang="fi-FI" sz="2800" dirty="0" smtClean="0"/>
              <a:t>, </a:t>
            </a:r>
            <a:r>
              <a:rPr lang="fi-FI" sz="2800" b="1" i="1" dirty="0" smtClean="0"/>
              <a:t>he </a:t>
            </a:r>
            <a:r>
              <a:rPr lang="fi-FI" sz="2800" b="1" i="1" dirty="0" err="1" smtClean="0"/>
              <a:t>would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have</a:t>
            </a:r>
            <a:r>
              <a:rPr lang="fi-FI" sz="2800" b="1" i="1" dirty="0"/>
              <a:t> </a:t>
            </a:r>
            <a:r>
              <a:rPr lang="fi-FI" sz="2800" b="1" i="1" dirty="0" err="1" smtClean="0"/>
              <a:t>told</a:t>
            </a:r>
            <a:r>
              <a:rPr lang="fi-FI" sz="2800" dirty="0" smtClean="0"/>
              <a:t> </a:t>
            </a:r>
            <a:r>
              <a:rPr lang="fi-FI" sz="2800" dirty="0" err="1" smtClean="0"/>
              <a:t>her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smtClean="0"/>
              <a:t>If </a:t>
            </a:r>
            <a:r>
              <a:rPr lang="fi-FI" sz="2800" dirty="0" err="1" smtClean="0"/>
              <a:t>we</a:t>
            </a:r>
            <a:r>
              <a:rPr lang="fi-FI" sz="2800" dirty="0" smtClean="0"/>
              <a:t> </a:t>
            </a:r>
            <a:r>
              <a:rPr lang="fi-FI" sz="2800" b="1" dirty="0" err="1" smtClean="0"/>
              <a:t>went</a:t>
            </a:r>
            <a:r>
              <a:rPr lang="fi-FI" sz="2800" dirty="0" smtClean="0"/>
              <a:t> </a:t>
            </a:r>
            <a:r>
              <a:rPr lang="fi-FI" sz="2800" dirty="0" err="1" smtClean="0"/>
              <a:t>now</a:t>
            </a:r>
            <a:r>
              <a:rPr lang="fi-FI" sz="2800" dirty="0" smtClean="0"/>
              <a:t>, </a:t>
            </a:r>
            <a:r>
              <a:rPr lang="fi-FI" sz="2800" b="1" i="1" dirty="0" err="1" smtClean="0"/>
              <a:t>we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wouldn’t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be</a:t>
            </a:r>
            <a:r>
              <a:rPr lang="fi-FI" sz="2800" dirty="0" smtClean="0"/>
              <a:t> </a:t>
            </a:r>
            <a:r>
              <a:rPr lang="fi-FI" sz="2800" dirty="0" err="1" smtClean="0"/>
              <a:t>late</a:t>
            </a:r>
            <a:r>
              <a:rPr lang="fi-FI" sz="2800" dirty="0" smtClean="0"/>
              <a:t> for the </a:t>
            </a:r>
            <a:r>
              <a:rPr lang="fi-FI" sz="2800" dirty="0" err="1" smtClean="0"/>
              <a:t>meeting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smtClean="0"/>
              <a:t>If I </a:t>
            </a:r>
            <a:r>
              <a:rPr lang="fi-FI" sz="2800" b="1" i="1" dirty="0" err="1" smtClean="0"/>
              <a:t>had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gone</a:t>
            </a:r>
            <a:r>
              <a:rPr lang="fi-FI" sz="2800" dirty="0" smtClean="0"/>
              <a:t> to the </a:t>
            </a:r>
            <a:r>
              <a:rPr lang="fi-FI" sz="2800" dirty="0" err="1" smtClean="0"/>
              <a:t>moon</a:t>
            </a:r>
            <a:r>
              <a:rPr lang="fi-FI" sz="2800" dirty="0" smtClean="0"/>
              <a:t>, </a:t>
            </a:r>
            <a:r>
              <a:rPr lang="fi-FI" sz="2800" b="1" i="1" dirty="0" smtClean="0"/>
              <a:t>I </a:t>
            </a:r>
            <a:r>
              <a:rPr lang="fi-FI" sz="2800" b="1" i="1" dirty="0" err="1" smtClean="0"/>
              <a:t>would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have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brought</a:t>
            </a:r>
            <a:r>
              <a:rPr lang="fi-FI" sz="2800" b="1" i="1" dirty="0" smtClean="0"/>
              <a:t> </a:t>
            </a:r>
            <a:r>
              <a:rPr lang="fi-FI" sz="2800" dirty="0" err="1" smtClean="0"/>
              <a:t>you</a:t>
            </a:r>
            <a:r>
              <a:rPr lang="fi-FI" sz="2800" dirty="0" smtClean="0"/>
              <a:t> </a:t>
            </a:r>
            <a:r>
              <a:rPr lang="fi-FI" sz="2800" dirty="0" err="1" smtClean="0"/>
              <a:t>back</a:t>
            </a:r>
            <a:r>
              <a:rPr lang="fi-FI" sz="2800" dirty="0" smtClean="0"/>
              <a:t> </a:t>
            </a:r>
            <a:r>
              <a:rPr lang="fi-FI" sz="2800" dirty="0" err="1" smtClean="0"/>
              <a:t>some</a:t>
            </a:r>
            <a:r>
              <a:rPr lang="fi-FI" sz="2800" dirty="0" smtClean="0"/>
              <a:t> </a:t>
            </a:r>
            <a:r>
              <a:rPr lang="fi-FI" sz="2800" dirty="0" err="1" smtClean="0"/>
              <a:t>cheese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smtClean="0"/>
              <a:t>If </a:t>
            </a:r>
            <a:r>
              <a:rPr lang="fi-FI" sz="2800" dirty="0" err="1" smtClean="0"/>
              <a:t>Nanami</a:t>
            </a:r>
            <a:r>
              <a:rPr lang="fi-FI" sz="2800" dirty="0" smtClean="0"/>
              <a:t> </a:t>
            </a:r>
            <a:r>
              <a:rPr lang="fi-FI" sz="2800" b="1" i="1" dirty="0" err="1" smtClean="0"/>
              <a:t>went</a:t>
            </a:r>
            <a:r>
              <a:rPr lang="fi-FI" sz="2800" dirty="0" smtClean="0"/>
              <a:t> to London, </a:t>
            </a:r>
            <a:r>
              <a:rPr lang="fi-FI" sz="2800" b="1" i="1" dirty="0" err="1" smtClean="0"/>
              <a:t>she’d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meet</a:t>
            </a:r>
            <a:r>
              <a:rPr lang="fi-FI" sz="2800" dirty="0" smtClean="0"/>
              <a:t> Jin.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smtClean="0"/>
              <a:t>If I </a:t>
            </a:r>
            <a:r>
              <a:rPr lang="fi-FI" sz="2800" b="1" dirty="0" err="1" smtClean="0"/>
              <a:t>had</a:t>
            </a:r>
            <a:r>
              <a:rPr lang="fi-FI" sz="2800" b="1" dirty="0" smtClean="0"/>
              <a:t> </a:t>
            </a:r>
            <a:r>
              <a:rPr lang="fi-FI" sz="2800" b="1" i="1" dirty="0" err="1" smtClean="0"/>
              <a:t>won</a:t>
            </a:r>
            <a:r>
              <a:rPr lang="fi-FI" sz="2800" dirty="0" smtClean="0"/>
              <a:t> the </a:t>
            </a:r>
            <a:r>
              <a:rPr lang="fi-FI" sz="2800" dirty="0" err="1" smtClean="0"/>
              <a:t>lottery</a:t>
            </a:r>
            <a:r>
              <a:rPr lang="fi-FI" sz="2800" dirty="0" smtClean="0"/>
              <a:t>, I </a:t>
            </a:r>
            <a:r>
              <a:rPr lang="fi-FI" sz="2800" b="1" i="1" dirty="0" err="1" smtClean="0"/>
              <a:t>would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have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bought</a:t>
            </a:r>
            <a:r>
              <a:rPr lang="fi-FI" sz="2800" dirty="0" smtClean="0"/>
              <a:t> a </a:t>
            </a:r>
            <a:r>
              <a:rPr lang="fi-FI" sz="2800" dirty="0" err="1" smtClean="0"/>
              <a:t>fancy</a:t>
            </a:r>
            <a:r>
              <a:rPr lang="fi-FI" sz="2800" dirty="0" smtClean="0"/>
              <a:t> </a:t>
            </a:r>
            <a:r>
              <a:rPr lang="fi-FI" sz="2800" dirty="0" err="1" smtClean="0"/>
              <a:t>car</a:t>
            </a:r>
            <a:r>
              <a:rPr lang="fi-FI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 smtClean="0"/>
              <a:t>If</a:t>
            </a:r>
            <a:r>
              <a:rPr lang="fi-FI" sz="2800" dirty="0" smtClean="0"/>
              <a:t> I </a:t>
            </a:r>
            <a:r>
              <a:rPr lang="fi-FI" sz="2800" b="1" i="1" dirty="0" err="1" smtClean="0"/>
              <a:t>won</a:t>
            </a:r>
            <a:r>
              <a:rPr lang="fi-FI" sz="2800" dirty="0" smtClean="0"/>
              <a:t> the </a:t>
            </a:r>
            <a:r>
              <a:rPr lang="fi-FI" sz="2800" dirty="0" err="1" smtClean="0"/>
              <a:t>lottery</a:t>
            </a:r>
            <a:r>
              <a:rPr lang="fi-FI" sz="2800" dirty="0" smtClean="0"/>
              <a:t>, I </a:t>
            </a:r>
            <a:r>
              <a:rPr lang="fi-FI" sz="2800" b="1" i="1" dirty="0" err="1" smtClean="0"/>
              <a:t>would</a:t>
            </a:r>
            <a:r>
              <a:rPr lang="fi-FI" sz="2800" b="1" i="1" dirty="0" smtClean="0"/>
              <a:t> </a:t>
            </a:r>
            <a:r>
              <a:rPr lang="fi-FI" sz="2800" b="1" i="1" dirty="0" err="1" smtClean="0"/>
              <a:t>buy</a:t>
            </a:r>
            <a:r>
              <a:rPr lang="fi-FI" sz="2800" dirty="0" smtClean="0"/>
              <a:t> a </a:t>
            </a:r>
            <a:r>
              <a:rPr lang="fi-FI" sz="2800" dirty="0" err="1" smtClean="0"/>
              <a:t>fancy</a:t>
            </a:r>
            <a:r>
              <a:rPr lang="fi-FI" sz="2800" dirty="0" smtClean="0"/>
              <a:t> </a:t>
            </a:r>
            <a:r>
              <a:rPr lang="fi-FI" sz="2800" dirty="0" err="1" smtClean="0"/>
              <a:t>car</a:t>
            </a:r>
            <a:r>
              <a:rPr lang="fi-FI" sz="2800" dirty="0" smtClean="0"/>
              <a:t>. (</a:t>
            </a:r>
            <a:r>
              <a:rPr lang="fi-FI" sz="2800" dirty="0" err="1" smtClean="0"/>
              <a:t>but</a:t>
            </a:r>
            <a:r>
              <a:rPr lang="fi-FI" sz="2800" dirty="0" smtClean="0"/>
              <a:t> I </a:t>
            </a:r>
            <a:r>
              <a:rPr lang="fi-FI" sz="2800" dirty="0" err="1" smtClean="0"/>
              <a:t>won’t</a:t>
            </a:r>
            <a:r>
              <a:rPr lang="fi-FI" sz="2800" dirty="0" smtClean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10599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i-FI" sz="2800" dirty="0" err="1" smtClean="0">
                <a:solidFill>
                  <a:schemeClr val="tx1"/>
                </a:solidFill>
              </a:rPr>
              <a:t>Rewriting</a:t>
            </a:r>
            <a:r>
              <a:rPr lang="fi-FI" sz="2800" dirty="0" smtClean="0">
                <a:solidFill>
                  <a:schemeClr val="tx1"/>
                </a:solidFill>
              </a:rPr>
              <a:t> </a:t>
            </a:r>
            <a:r>
              <a:rPr lang="fi-FI" sz="2800" dirty="0" err="1" smtClean="0">
                <a:solidFill>
                  <a:schemeClr val="tx1"/>
                </a:solidFill>
              </a:rPr>
              <a:t>history</a:t>
            </a:r>
            <a:endParaRPr lang="fi-FI" sz="2800" dirty="0" smtClean="0">
              <a:solidFill>
                <a:schemeClr val="tx1"/>
              </a:solidFill>
            </a:endParaRPr>
          </a:p>
        </p:txBody>
      </p:sp>
      <p:sp>
        <p:nvSpPr>
          <p:cNvPr id="21507" name="Sisällön paikkamerkki 2"/>
          <p:cNvSpPr>
            <a:spLocks noGrp="1"/>
          </p:cNvSpPr>
          <p:nvPr>
            <p:ph idx="1"/>
          </p:nvPr>
        </p:nvSpPr>
        <p:spPr>
          <a:xfrm>
            <a:off x="836140" y="1394255"/>
            <a:ext cx="10668288" cy="487362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fi-FI" b="1" dirty="0" smtClean="0"/>
              <a:t>1. </a:t>
            </a:r>
            <a:r>
              <a:rPr lang="fi-FI" b="1" dirty="0" err="1" smtClean="0"/>
              <a:t>Think</a:t>
            </a:r>
            <a:r>
              <a:rPr lang="fi-FI" b="1" dirty="0" smtClean="0"/>
              <a:t> of </a:t>
            </a:r>
            <a:r>
              <a:rPr lang="fi-FI" b="1" dirty="0" err="1" smtClean="0"/>
              <a:t>some</a:t>
            </a:r>
            <a:r>
              <a:rPr lang="fi-FI" b="1" dirty="0" smtClean="0"/>
              <a:t> </a:t>
            </a:r>
            <a:r>
              <a:rPr lang="fi-FI" b="1" dirty="0" err="1" smtClean="0"/>
              <a:t>historical</a:t>
            </a:r>
            <a:r>
              <a:rPr lang="fi-FI" b="1" dirty="0" smtClean="0"/>
              <a:t> </a:t>
            </a:r>
            <a:r>
              <a:rPr lang="fi-FI" b="1" dirty="0" err="1" smtClean="0"/>
              <a:t>situations</a:t>
            </a:r>
            <a:r>
              <a:rPr lang="fi-FI" b="1" dirty="0" smtClean="0"/>
              <a:t> </a:t>
            </a:r>
            <a:r>
              <a:rPr lang="fi-FI" b="1" dirty="0" err="1" smtClean="0"/>
              <a:t>that</a:t>
            </a:r>
            <a:r>
              <a:rPr lang="fi-FI" b="1" dirty="0" smtClean="0"/>
              <a:t> </a:t>
            </a:r>
            <a:r>
              <a:rPr lang="fi-FI" b="1" dirty="0" err="1" smtClean="0"/>
              <a:t>might</a:t>
            </a:r>
            <a:r>
              <a:rPr lang="fi-FI" b="1" dirty="0" smtClean="0"/>
              <a:t> </a:t>
            </a:r>
            <a:r>
              <a:rPr lang="fi-FI" b="1" dirty="0" err="1" smtClean="0"/>
              <a:t>have</a:t>
            </a:r>
            <a:r>
              <a:rPr lang="fi-FI" b="1" dirty="0" smtClean="0"/>
              <a:t> </a:t>
            </a:r>
            <a:r>
              <a:rPr lang="fi-FI" b="1" dirty="0" err="1" smtClean="0"/>
              <a:t>changed</a:t>
            </a:r>
            <a:r>
              <a:rPr lang="fi-FI" b="1" dirty="0" smtClean="0"/>
              <a:t> the </a:t>
            </a:r>
            <a:r>
              <a:rPr lang="fi-FI" b="1" dirty="0" err="1" smtClean="0"/>
              <a:t>world</a:t>
            </a:r>
            <a:r>
              <a:rPr lang="fi-FI" b="1" dirty="0" smtClean="0"/>
              <a:t>. </a:t>
            </a:r>
            <a:r>
              <a:rPr lang="fi-FI" b="1" dirty="0" err="1" smtClean="0"/>
              <a:t>Finish</a:t>
            </a:r>
            <a:r>
              <a:rPr lang="fi-FI" b="1" dirty="0" smtClean="0"/>
              <a:t> </a:t>
            </a:r>
            <a:r>
              <a:rPr lang="fi-FI" b="1" dirty="0" err="1" smtClean="0"/>
              <a:t>the</a:t>
            </a:r>
            <a:r>
              <a:rPr lang="fi-FI" b="1" dirty="0" smtClean="0"/>
              <a:t> </a:t>
            </a:r>
            <a:r>
              <a:rPr lang="fi-FI" b="1" dirty="0" err="1" smtClean="0"/>
              <a:t>sentences</a:t>
            </a:r>
            <a:r>
              <a:rPr lang="fi-FI" b="1" dirty="0" smtClean="0"/>
              <a:t> </a:t>
            </a:r>
            <a:r>
              <a:rPr lang="fi-FI" b="1" dirty="0" err="1" smtClean="0"/>
              <a:t>with</a:t>
            </a:r>
            <a:r>
              <a:rPr lang="fi-FI" b="1" dirty="0" smtClean="0"/>
              <a:t> </a:t>
            </a:r>
            <a:r>
              <a:rPr lang="fi-FI" b="1" dirty="0" err="1" smtClean="0"/>
              <a:t>your</a:t>
            </a:r>
            <a:r>
              <a:rPr lang="fi-FI" b="1" dirty="0" smtClean="0"/>
              <a:t> </a:t>
            </a:r>
            <a:r>
              <a:rPr lang="fi-FI" b="1" smtClean="0"/>
              <a:t>partner.</a:t>
            </a:r>
            <a:endParaRPr lang="fi-FI" b="1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If </a:t>
            </a:r>
            <a:r>
              <a:rPr lang="fi-FI" dirty="0" err="1" smtClean="0"/>
              <a:t>electricity</a:t>
            </a:r>
            <a:r>
              <a:rPr lang="fi-FI" dirty="0" smtClean="0"/>
              <a:t> </a:t>
            </a:r>
            <a:r>
              <a:rPr lang="fi-FI" dirty="0" err="1" smtClean="0"/>
              <a:t>had</a:t>
            </a:r>
            <a:r>
              <a:rPr lang="fi-FI" dirty="0" smtClean="0"/>
              <a:t> </a:t>
            </a:r>
            <a:r>
              <a:rPr lang="fi-FI" dirty="0" err="1" smtClean="0"/>
              <a:t>never</a:t>
            </a:r>
            <a:r>
              <a:rPr lang="fi-FI" dirty="0" smtClean="0"/>
              <a:t> </a:t>
            </a:r>
            <a:r>
              <a:rPr lang="fi-FI" dirty="0" err="1" smtClean="0"/>
              <a:t>been</a:t>
            </a:r>
            <a:r>
              <a:rPr lang="fi-FI" dirty="0" smtClean="0"/>
              <a:t> </a:t>
            </a:r>
            <a:r>
              <a:rPr lang="fi-FI" dirty="0" err="1" smtClean="0"/>
              <a:t>invented</a:t>
            </a:r>
            <a:r>
              <a:rPr lang="fi-FI" dirty="0" smtClean="0"/>
              <a:t>… (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would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lived</a:t>
            </a:r>
            <a:r>
              <a:rPr lang="fi-FI" dirty="0" smtClean="0"/>
              <a:t> in </a:t>
            </a:r>
            <a:r>
              <a:rPr lang="fi-FI" dirty="0" err="1" smtClean="0"/>
              <a:t>darkness</a:t>
            </a:r>
            <a:r>
              <a:rPr lang="fi-FI" dirty="0" smtClean="0"/>
              <a:t>.)</a:t>
            </a:r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If</a:t>
            </a:r>
            <a:r>
              <a:rPr lang="fi-FI" dirty="0" smtClean="0"/>
              <a:t> the </a:t>
            </a:r>
            <a:r>
              <a:rPr lang="fi-FI" dirty="0" err="1" smtClean="0"/>
              <a:t>dinosaurs</a:t>
            </a:r>
            <a:r>
              <a:rPr lang="fi-FI" dirty="0" smtClean="0"/>
              <a:t> </a:t>
            </a:r>
            <a:r>
              <a:rPr lang="fi-FI" dirty="0" err="1" smtClean="0"/>
              <a:t>hadn’t</a:t>
            </a:r>
            <a:r>
              <a:rPr lang="fi-FI" dirty="0" smtClean="0"/>
              <a:t> </a:t>
            </a:r>
            <a:r>
              <a:rPr lang="fi-FI" dirty="0" err="1" smtClean="0"/>
              <a:t>died</a:t>
            </a:r>
            <a:r>
              <a:rPr lang="fi-FI" dirty="0" smtClean="0"/>
              <a:t> out…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If </a:t>
            </a:r>
            <a:r>
              <a:rPr lang="fi-FI" dirty="0" err="1" smtClean="0"/>
              <a:t>Trump</a:t>
            </a:r>
            <a:r>
              <a:rPr lang="fi-FI" dirty="0" smtClean="0"/>
              <a:t> </a:t>
            </a:r>
            <a:r>
              <a:rPr lang="fi-FI" dirty="0" err="1" smtClean="0"/>
              <a:t>hadn’t</a:t>
            </a:r>
            <a:r>
              <a:rPr lang="fi-FI" dirty="0" smtClean="0"/>
              <a:t> </a:t>
            </a:r>
            <a:r>
              <a:rPr lang="fi-FI" dirty="0" err="1" smtClean="0"/>
              <a:t>been</a:t>
            </a:r>
            <a:r>
              <a:rPr lang="fi-FI" dirty="0" smtClean="0"/>
              <a:t> </a:t>
            </a:r>
            <a:r>
              <a:rPr lang="fi-FI" dirty="0" err="1" smtClean="0"/>
              <a:t>elected</a:t>
            </a:r>
            <a:r>
              <a:rPr lang="fi-FI" dirty="0" smtClean="0"/>
              <a:t> </a:t>
            </a:r>
            <a:r>
              <a:rPr lang="fi-FI" dirty="0" err="1" smtClean="0"/>
              <a:t>President</a:t>
            </a:r>
            <a:r>
              <a:rPr lang="fi-FI" dirty="0" smtClean="0"/>
              <a:t>…</a:t>
            </a:r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If</a:t>
            </a:r>
            <a:r>
              <a:rPr lang="fi-FI" dirty="0" smtClean="0"/>
              <a:t> Columbus </a:t>
            </a:r>
            <a:r>
              <a:rPr lang="fi-FI" dirty="0" err="1" smtClean="0"/>
              <a:t>had</a:t>
            </a:r>
            <a:r>
              <a:rPr lang="fi-FI" dirty="0" smtClean="0"/>
              <a:t> </a:t>
            </a:r>
            <a:r>
              <a:rPr lang="fi-FI" dirty="0" err="1" smtClean="0"/>
              <a:t>never</a:t>
            </a:r>
            <a:r>
              <a:rPr lang="fi-FI" dirty="0" smtClean="0"/>
              <a:t> </a:t>
            </a:r>
            <a:r>
              <a:rPr lang="fi-FI" dirty="0" err="1" smtClean="0"/>
              <a:t>discovered</a:t>
            </a:r>
            <a:r>
              <a:rPr lang="fi-FI" dirty="0" smtClean="0"/>
              <a:t> America…</a:t>
            </a:r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If</a:t>
            </a:r>
            <a:r>
              <a:rPr lang="fi-FI" dirty="0" smtClean="0"/>
              <a:t> 50 Cent </a:t>
            </a:r>
            <a:r>
              <a:rPr lang="fi-FI" dirty="0" err="1" smtClean="0"/>
              <a:t>hadn’t</a:t>
            </a:r>
            <a:r>
              <a:rPr lang="fi-FI" dirty="0" smtClean="0"/>
              <a:t> </a:t>
            </a:r>
            <a:r>
              <a:rPr lang="fi-FI" dirty="0" err="1" smtClean="0"/>
              <a:t>started</a:t>
            </a:r>
            <a:r>
              <a:rPr lang="fi-FI" dirty="0" smtClean="0"/>
              <a:t> </a:t>
            </a:r>
            <a:r>
              <a:rPr lang="fi-FI" dirty="0" err="1" smtClean="0"/>
              <a:t>rapping</a:t>
            </a:r>
            <a:r>
              <a:rPr lang="fi-FI" dirty="0" smtClean="0"/>
              <a:t>…</a:t>
            </a:r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If</a:t>
            </a:r>
            <a:r>
              <a:rPr lang="fi-FI" dirty="0" smtClean="0"/>
              <a:t> Finland </a:t>
            </a:r>
            <a:r>
              <a:rPr lang="fi-FI" dirty="0" err="1" smtClean="0"/>
              <a:t>hadn’t</a:t>
            </a:r>
            <a:r>
              <a:rPr lang="fi-FI" dirty="0" smtClean="0"/>
              <a:t> </a:t>
            </a:r>
            <a:r>
              <a:rPr lang="fi-FI" dirty="0" err="1" smtClean="0"/>
              <a:t>won/lost</a:t>
            </a:r>
            <a:r>
              <a:rPr lang="fi-FI" dirty="0" smtClean="0"/>
              <a:t> the </a:t>
            </a:r>
            <a:r>
              <a:rPr lang="fi-FI" dirty="0" err="1" smtClean="0"/>
              <a:t>war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Russia</a:t>
            </a:r>
            <a:r>
              <a:rPr lang="fi-FI" dirty="0" smtClean="0"/>
              <a:t>…</a:t>
            </a:r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If</a:t>
            </a:r>
            <a:r>
              <a:rPr lang="fi-FI" dirty="0" smtClean="0"/>
              <a:t> I </a:t>
            </a:r>
            <a:r>
              <a:rPr lang="fi-FI" dirty="0" err="1" smtClean="0"/>
              <a:t>had</a:t>
            </a:r>
            <a:r>
              <a:rPr lang="fi-FI" dirty="0" smtClean="0"/>
              <a:t> </a:t>
            </a:r>
            <a:r>
              <a:rPr lang="fi-FI" dirty="0" err="1" smtClean="0"/>
              <a:t>been</a:t>
            </a:r>
            <a:r>
              <a:rPr lang="fi-FI" dirty="0" smtClean="0"/>
              <a:t> Michael Jackson…</a:t>
            </a:r>
          </a:p>
          <a:p>
            <a:pPr>
              <a:buFont typeface="Arial" pitchFamily="34" charset="0"/>
              <a:buChar char="•"/>
            </a:pPr>
            <a:r>
              <a:rPr lang="fi-FI" dirty="0" err="1" smtClean="0"/>
              <a:t>If</a:t>
            </a:r>
            <a:r>
              <a:rPr lang="fi-FI" dirty="0" smtClean="0"/>
              <a:t> I </a:t>
            </a:r>
            <a:r>
              <a:rPr lang="fi-FI" dirty="0" err="1" smtClean="0"/>
              <a:t>had</a:t>
            </a:r>
            <a:r>
              <a:rPr lang="fi-FI" dirty="0" smtClean="0"/>
              <a:t> </a:t>
            </a:r>
            <a:r>
              <a:rPr lang="fi-FI" dirty="0" err="1" smtClean="0"/>
              <a:t>been</a:t>
            </a:r>
            <a:r>
              <a:rPr lang="fi-FI" dirty="0" smtClean="0"/>
              <a:t> &lt;INSERT PERSON&gt;…</a:t>
            </a:r>
          </a:p>
        </p:txBody>
      </p:sp>
      <p:sp>
        <p:nvSpPr>
          <p:cNvPr id="4" name="Tekstiruutu 2"/>
          <p:cNvSpPr txBox="1"/>
          <p:nvPr/>
        </p:nvSpPr>
        <p:spPr>
          <a:xfrm>
            <a:off x="1007697" y="5735486"/>
            <a:ext cx="7052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Kirjoita lauseet suomeksi – saat harjoitusta 2. </a:t>
            </a:r>
            <a:r>
              <a:rPr lang="fi-FI" b="1" smtClean="0"/>
              <a:t>konditionaalista.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16496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294</TotalTime>
  <Words>598</Words>
  <Application>Microsoft Office PowerPoint</Application>
  <PresentationFormat>Laajakuva</PresentationFormat>
  <Paragraphs>83</Paragraphs>
  <Slides>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Comic Sans MS</vt:lpstr>
      <vt:lpstr>Wingdings 3</vt:lpstr>
      <vt:lpstr>Ioni</vt:lpstr>
      <vt:lpstr>FUTUURI &amp; KONDITIONAALI 1, 2</vt:lpstr>
      <vt:lpstr>Look at these sentences! Find the conditional.</vt:lpstr>
      <vt:lpstr>Discuss with your partner:</vt:lpstr>
      <vt:lpstr>PowerPoint-esitys</vt:lpstr>
      <vt:lpstr>PowerPoint-esitys</vt:lpstr>
      <vt:lpstr>Look at these sentences. Find 1st conditional and 2nd conditional.</vt:lpstr>
      <vt:lpstr>Rewriting history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FUTUURI &amp; KONDITIONAALI</dc:title>
  <dc:creator>Hertta</dc:creator>
  <cp:lastModifiedBy>Hertta</cp:lastModifiedBy>
  <cp:revision>50</cp:revision>
  <dcterms:created xsi:type="dcterms:W3CDTF">2017-04-08T09:44:29Z</dcterms:created>
  <dcterms:modified xsi:type="dcterms:W3CDTF">2018-06-20T12:28:52Z</dcterms:modified>
</cp:coreProperties>
</file>