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7" r:id="rId4"/>
    <p:sldId id="263" r:id="rId5"/>
    <p:sldId id="260" r:id="rId6"/>
    <p:sldId id="262" r:id="rId7"/>
    <p:sldId id="258" r:id="rId8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48"/>
    <p:restoredTop sz="94659"/>
  </p:normalViewPr>
  <p:slideViewPr>
    <p:cSldViewPr snapToGrid="0" snapToObjects="1">
      <p:cViewPr varScale="1">
        <p:scale>
          <a:sx n="69" d="100"/>
          <a:sy n="69" d="100"/>
        </p:scale>
        <p:origin x="37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ksanen Hertta Juulia" userId="S::hertta.oksanen@edu.kotka.fi::837054eb-9f77-4fb1-bae1-6f68075e648c" providerId="AD" clId="Web-{484FA014-5AC4-2FC9-B2DB-4DE4211DE7B4}"/>
    <pc:docChg chg="modSld sldOrd">
      <pc:chgData name="Oksanen Hertta Juulia" userId="S::hertta.oksanen@edu.kotka.fi::837054eb-9f77-4fb1-bae1-6f68075e648c" providerId="AD" clId="Web-{484FA014-5AC4-2FC9-B2DB-4DE4211DE7B4}" dt="2018-12-19T07:56:53.526" v="121" actId="20577"/>
      <pc:docMkLst>
        <pc:docMk/>
      </pc:docMkLst>
      <pc:sldChg chg="modSp ord">
        <pc:chgData name="Oksanen Hertta Juulia" userId="S::hertta.oksanen@edu.kotka.fi::837054eb-9f77-4fb1-bae1-6f68075e648c" providerId="AD" clId="Web-{484FA014-5AC4-2FC9-B2DB-4DE4211DE7B4}" dt="2018-12-19T07:56:53.526" v="120" actId="20577"/>
        <pc:sldMkLst>
          <pc:docMk/>
          <pc:sldMk cId="961981565" sldId="257"/>
        </pc:sldMkLst>
        <pc:spChg chg="mod">
          <ac:chgData name="Oksanen Hertta Juulia" userId="S::hertta.oksanen@edu.kotka.fi::837054eb-9f77-4fb1-bae1-6f68075e648c" providerId="AD" clId="Web-{484FA014-5AC4-2FC9-B2DB-4DE4211DE7B4}" dt="2018-12-19T07:56:53.526" v="120" actId="20577"/>
          <ac:spMkLst>
            <pc:docMk/>
            <pc:sldMk cId="961981565" sldId="257"/>
            <ac:spMk id="3" creationId="{00000000-0000-0000-0000-000000000000}"/>
          </ac:spMkLst>
        </pc:spChg>
      </pc:sldChg>
      <pc:sldChg chg="modSp">
        <pc:chgData name="Oksanen Hertta Juulia" userId="S::hertta.oksanen@edu.kotka.fi::837054eb-9f77-4fb1-bae1-6f68075e648c" providerId="AD" clId="Web-{484FA014-5AC4-2FC9-B2DB-4DE4211DE7B4}" dt="2018-12-19T07:38:01.290" v="5" actId="20577"/>
        <pc:sldMkLst>
          <pc:docMk/>
          <pc:sldMk cId="268298337" sldId="258"/>
        </pc:sldMkLst>
        <pc:spChg chg="mod">
          <ac:chgData name="Oksanen Hertta Juulia" userId="S::hertta.oksanen@edu.kotka.fi::837054eb-9f77-4fb1-bae1-6f68075e648c" providerId="AD" clId="Web-{484FA014-5AC4-2FC9-B2DB-4DE4211DE7B4}" dt="2018-12-19T07:38:01.290" v="5" actId="20577"/>
          <ac:spMkLst>
            <pc:docMk/>
            <pc:sldMk cId="268298337" sldId="258"/>
            <ac:spMk id="4" creationId="{00000000-0000-0000-0000-000000000000}"/>
          </ac:spMkLst>
        </pc:spChg>
      </pc:sldChg>
      <pc:sldChg chg="modSp ord">
        <pc:chgData name="Oksanen Hertta Juulia" userId="S::hertta.oksanen@edu.kotka.fi::837054eb-9f77-4fb1-bae1-6f68075e648c" providerId="AD" clId="Web-{484FA014-5AC4-2FC9-B2DB-4DE4211DE7B4}" dt="2018-12-19T07:46:38.047" v="37" actId="20577"/>
        <pc:sldMkLst>
          <pc:docMk/>
          <pc:sldMk cId="459390049" sldId="260"/>
        </pc:sldMkLst>
        <pc:spChg chg="mod">
          <ac:chgData name="Oksanen Hertta Juulia" userId="S::hertta.oksanen@edu.kotka.fi::837054eb-9f77-4fb1-bae1-6f68075e648c" providerId="AD" clId="Web-{484FA014-5AC4-2FC9-B2DB-4DE4211DE7B4}" dt="2018-12-19T07:46:38.047" v="37" actId="20577"/>
          <ac:spMkLst>
            <pc:docMk/>
            <pc:sldMk cId="459390049" sldId="260"/>
            <ac:spMk id="3" creationId="{00000000-0000-0000-0000-000000000000}"/>
          </ac:spMkLst>
        </pc:spChg>
      </pc:sldChg>
      <pc:sldChg chg="modSp ord">
        <pc:chgData name="Oksanen Hertta Juulia" userId="S::hertta.oksanen@edu.kotka.fi::837054eb-9f77-4fb1-bae1-6f68075e648c" providerId="AD" clId="Web-{484FA014-5AC4-2FC9-B2DB-4DE4211DE7B4}" dt="2018-12-19T07:38:14.853" v="8"/>
        <pc:sldMkLst>
          <pc:docMk/>
          <pc:sldMk cId="343376090" sldId="262"/>
        </pc:sldMkLst>
        <pc:spChg chg="mod">
          <ac:chgData name="Oksanen Hertta Juulia" userId="S::hertta.oksanen@edu.kotka.fi::837054eb-9f77-4fb1-bae1-6f68075e648c" providerId="AD" clId="Web-{484FA014-5AC4-2FC9-B2DB-4DE4211DE7B4}" dt="2018-12-19T07:36:47.209" v="3" actId="20577"/>
          <ac:spMkLst>
            <pc:docMk/>
            <pc:sldMk cId="343376090" sldId="262"/>
            <ac:spMk id="3" creationId="{00000000-0000-0000-0000-000000000000}"/>
          </ac:spMkLst>
        </pc:spChg>
      </pc:sldChg>
    </pc:docChg>
  </pc:docChgLst>
  <pc:docChgLst>
    <pc:chgData name="Oksanen Hertta Juulia" userId="S::hertta.oksanen@edu.kotka.fi::837054eb-9f77-4fb1-bae1-6f68075e648c" providerId="AD" clId="Web-{968A0FE2-5D28-425A-0B8E-F282A0F842B0}"/>
    <pc:docChg chg="addSld delSld modSld sldOrd">
      <pc:chgData name="Oksanen Hertta Juulia" userId="S::hertta.oksanen@edu.kotka.fi::837054eb-9f77-4fb1-bae1-6f68075e648c" providerId="AD" clId="Web-{968A0FE2-5D28-425A-0B8E-F282A0F842B0}" dt="2018-12-30T14:26:29.904" v="639" actId="20577"/>
      <pc:docMkLst>
        <pc:docMk/>
      </pc:docMkLst>
      <pc:sldChg chg="modSp">
        <pc:chgData name="Oksanen Hertta Juulia" userId="S::hertta.oksanen@edu.kotka.fi::837054eb-9f77-4fb1-bae1-6f68075e648c" providerId="AD" clId="Web-{968A0FE2-5D28-425A-0B8E-F282A0F842B0}" dt="2018-12-30T14:22:40.985" v="585" actId="20577"/>
        <pc:sldMkLst>
          <pc:docMk/>
          <pc:sldMk cId="961981565" sldId="257"/>
        </pc:sldMkLst>
        <pc:spChg chg="mod">
          <ac:chgData name="Oksanen Hertta Juulia" userId="S::hertta.oksanen@edu.kotka.fi::837054eb-9f77-4fb1-bae1-6f68075e648c" providerId="AD" clId="Web-{968A0FE2-5D28-425A-0B8E-F282A0F842B0}" dt="2018-12-30T14:21:38.252" v="561" actId="20577"/>
          <ac:spMkLst>
            <pc:docMk/>
            <pc:sldMk cId="961981565" sldId="257"/>
            <ac:spMk id="2" creationId="{00000000-0000-0000-0000-000000000000}"/>
          </ac:spMkLst>
        </pc:spChg>
        <pc:spChg chg="mod">
          <ac:chgData name="Oksanen Hertta Juulia" userId="S::hertta.oksanen@edu.kotka.fi::837054eb-9f77-4fb1-bae1-6f68075e648c" providerId="AD" clId="Web-{968A0FE2-5D28-425A-0B8E-F282A0F842B0}" dt="2018-12-30T14:22:40.985" v="585" actId="20577"/>
          <ac:spMkLst>
            <pc:docMk/>
            <pc:sldMk cId="961981565" sldId="257"/>
            <ac:spMk id="3" creationId="{00000000-0000-0000-0000-000000000000}"/>
          </ac:spMkLst>
        </pc:spChg>
      </pc:sldChg>
      <pc:sldChg chg="modSp">
        <pc:chgData name="Oksanen Hertta Juulia" userId="S::hertta.oksanen@edu.kotka.fi::837054eb-9f77-4fb1-bae1-6f68075e648c" providerId="AD" clId="Web-{968A0FE2-5D28-425A-0B8E-F282A0F842B0}" dt="2018-12-30T14:26:29.904" v="638" actId="20577"/>
        <pc:sldMkLst>
          <pc:docMk/>
          <pc:sldMk cId="268298337" sldId="258"/>
        </pc:sldMkLst>
        <pc:spChg chg="mod">
          <ac:chgData name="Oksanen Hertta Juulia" userId="S::hertta.oksanen@edu.kotka.fi::837054eb-9f77-4fb1-bae1-6f68075e648c" providerId="AD" clId="Web-{968A0FE2-5D28-425A-0B8E-F282A0F842B0}" dt="2018-12-30T14:26:29.904" v="638" actId="20577"/>
          <ac:spMkLst>
            <pc:docMk/>
            <pc:sldMk cId="268298337" sldId="258"/>
            <ac:spMk id="4" creationId="{00000000-0000-0000-0000-000000000000}"/>
          </ac:spMkLst>
        </pc:spChg>
      </pc:sldChg>
      <pc:sldChg chg="modSp">
        <pc:chgData name="Oksanen Hertta Juulia" userId="S::hertta.oksanen@edu.kotka.fi::837054eb-9f77-4fb1-bae1-6f68075e648c" providerId="AD" clId="Web-{968A0FE2-5D28-425A-0B8E-F282A0F842B0}" dt="2018-12-30T14:25:10.640" v="607" actId="20577"/>
        <pc:sldMkLst>
          <pc:docMk/>
          <pc:sldMk cId="459390049" sldId="260"/>
        </pc:sldMkLst>
        <pc:spChg chg="mod">
          <ac:chgData name="Oksanen Hertta Juulia" userId="S::hertta.oksanen@edu.kotka.fi::837054eb-9f77-4fb1-bae1-6f68075e648c" providerId="AD" clId="Web-{968A0FE2-5D28-425A-0B8E-F282A0F842B0}" dt="2018-12-30T14:25:10.640" v="607" actId="20577"/>
          <ac:spMkLst>
            <pc:docMk/>
            <pc:sldMk cId="459390049" sldId="260"/>
            <ac:spMk id="3" creationId="{00000000-0000-0000-0000-000000000000}"/>
          </ac:spMkLst>
        </pc:spChg>
      </pc:sldChg>
      <pc:sldChg chg="del">
        <pc:chgData name="Oksanen Hertta Juulia" userId="S::hertta.oksanen@edu.kotka.fi::837054eb-9f77-4fb1-bae1-6f68075e648c" providerId="AD" clId="Web-{968A0FE2-5D28-425A-0B8E-F282A0F842B0}" dt="2018-12-30T14:14:04.039" v="342"/>
        <pc:sldMkLst>
          <pc:docMk/>
          <pc:sldMk cId="1889698302" sldId="261"/>
        </pc:sldMkLst>
      </pc:sldChg>
      <pc:sldChg chg="modSp new ord">
        <pc:chgData name="Oksanen Hertta Juulia" userId="S::hertta.oksanen@edu.kotka.fi::837054eb-9f77-4fb1-bae1-6f68075e648c" providerId="AD" clId="Web-{968A0FE2-5D28-425A-0B8E-F282A0F842B0}" dt="2018-12-30T14:24:13.640" v="601" actId="20577"/>
        <pc:sldMkLst>
          <pc:docMk/>
          <pc:sldMk cId="2087216193" sldId="263"/>
        </pc:sldMkLst>
        <pc:spChg chg="mod">
          <ac:chgData name="Oksanen Hertta Juulia" userId="S::hertta.oksanen@edu.kotka.fi::837054eb-9f77-4fb1-bae1-6f68075e648c" providerId="AD" clId="Web-{968A0FE2-5D28-425A-0B8E-F282A0F842B0}" dt="2018-12-30T14:04:03.828" v="9" actId="20577"/>
          <ac:spMkLst>
            <pc:docMk/>
            <pc:sldMk cId="2087216193" sldId="263"/>
            <ac:spMk id="2" creationId="{79ADEB6E-90D1-4424-90C2-96BBCE53A699}"/>
          </ac:spMkLst>
        </pc:spChg>
        <pc:spChg chg="mod">
          <ac:chgData name="Oksanen Hertta Juulia" userId="S::hertta.oksanen@edu.kotka.fi::837054eb-9f77-4fb1-bae1-6f68075e648c" providerId="AD" clId="Web-{968A0FE2-5D28-425A-0B8E-F282A0F842B0}" dt="2018-12-30T14:24:13.640" v="601" actId="20577"/>
          <ac:spMkLst>
            <pc:docMk/>
            <pc:sldMk cId="2087216193" sldId="263"/>
            <ac:spMk id="3" creationId="{7B76A54B-089A-41B3-97EB-5B50B55E997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12/30/2018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12/30/2018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4" y="1447800"/>
            <a:ext cx="10361855" cy="3329581"/>
          </a:xfrm>
        </p:spPr>
        <p:txBody>
          <a:bodyPr/>
          <a:lstStyle/>
          <a:p>
            <a:r>
              <a:rPr lang="en-US" dirty="0"/>
              <a:t>To be or not to be? </a:t>
            </a:r>
            <a:r>
              <a:rPr lang="en-US" dirty="0" err="1"/>
              <a:t>Infinitiivi</a:t>
            </a:r>
            <a:r>
              <a:rPr lang="en-US" dirty="0"/>
              <a:t> &amp; </a:t>
            </a:r>
            <a:r>
              <a:rPr lang="en-US" dirty="0" err="1"/>
              <a:t>ing-muoto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Would you like </a:t>
            </a:r>
            <a:r>
              <a:rPr lang="en-US" b="1" dirty="0"/>
              <a:t>to make </a:t>
            </a:r>
            <a:r>
              <a:rPr lang="en-US" dirty="0"/>
              <a:t>pizza?</a:t>
            </a:r>
          </a:p>
          <a:p>
            <a:r>
              <a:rPr lang="en-US" dirty="0"/>
              <a:t>sure, I enjoy </a:t>
            </a:r>
            <a:r>
              <a:rPr lang="en-US" b="1" dirty="0"/>
              <a:t>making</a:t>
            </a:r>
            <a:r>
              <a:rPr lang="en-US" dirty="0"/>
              <a:t> pizzas.</a:t>
            </a:r>
          </a:p>
        </p:txBody>
      </p:sp>
    </p:spTree>
    <p:extLst>
      <p:ext uri="{BB962C8B-B14F-4D97-AF65-F5344CB8AC3E}">
        <p14:creationId xmlns:p14="http://schemas.microsoft.com/office/powerpoint/2010/main" val="1787979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Missä verbin perusmuoto?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6111" y="1549998"/>
            <a:ext cx="5534880" cy="4195481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fi-FI" sz="2400" dirty="0"/>
              <a:t>Haluaisin matkustaa Uuteen-Seelantiin. </a:t>
            </a:r>
          </a:p>
          <a:p>
            <a:pPr marL="457200" indent="-457200">
              <a:buFont typeface="+mj-lt"/>
              <a:buAutoNum type="arabicPeriod"/>
            </a:pPr>
            <a:endParaRPr lang="fi-FI" sz="2400" dirty="0"/>
          </a:p>
          <a:p>
            <a:pPr marL="457200" indent="-457200">
              <a:buFont typeface="+mj-lt"/>
              <a:buAutoNum type="arabicPeriod"/>
            </a:pPr>
            <a:r>
              <a:rPr lang="fi-FI" sz="2400" dirty="0"/>
              <a:t>Onko kiinnostavaa opiskella kieliä?</a:t>
            </a:r>
          </a:p>
          <a:p>
            <a:pPr marL="457200" indent="-457200">
              <a:buAutoNum type="arabicPeriod"/>
            </a:pPr>
            <a:endParaRPr lang="fi-FI" sz="2400" dirty="0"/>
          </a:p>
          <a:p>
            <a:pPr marL="457200" indent="-457200">
              <a:buAutoNum type="arabicPeriod"/>
            </a:pPr>
            <a:r>
              <a:rPr lang="fi-FI" sz="2400" dirty="0"/>
              <a:t>Minulla ei ole aikaa käydä ostoksilla joka päivä.</a:t>
            </a:r>
          </a:p>
        </p:txBody>
      </p:sp>
      <p:sp>
        <p:nvSpPr>
          <p:cNvPr id="4" name="Sisällön paikkamerkki 2"/>
          <p:cNvSpPr txBox="1">
            <a:spLocks/>
          </p:cNvSpPr>
          <p:nvPr/>
        </p:nvSpPr>
        <p:spPr>
          <a:xfrm>
            <a:off x="6180991" y="1397597"/>
            <a:ext cx="5889089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457200" indent="-457200">
              <a:buFont typeface="Wingdings 3" charset="2"/>
              <a:buAutoNum type="arabicPeriod"/>
            </a:pPr>
            <a:r>
              <a:rPr lang="fi-FI" sz="2800" dirty="0"/>
              <a:t>I </a:t>
            </a:r>
            <a:r>
              <a:rPr lang="fi-FI" sz="2800" dirty="0" err="1"/>
              <a:t>would</a:t>
            </a:r>
            <a:r>
              <a:rPr lang="fi-FI" sz="2800" dirty="0"/>
              <a:t> </a:t>
            </a:r>
            <a:r>
              <a:rPr lang="fi-FI" sz="2800" dirty="0" err="1"/>
              <a:t>like</a:t>
            </a:r>
            <a:r>
              <a:rPr lang="fi-FI" sz="2800" dirty="0"/>
              <a:t> </a:t>
            </a:r>
            <a:r>
              <a:rPr lang="fi-FI" sz="2800" b="1" dirty="0"/>
              <a:t>to </a:t>
            </a:r>
            <a:r>
              <a:rPr lang="fi-FI" sz="2800" b="1" dirty="0" err="1"/>
              <a:t>travel</a:t>
            </a:r>
            <a:r>
              <a:rPr lang="fi-FI" sz="2800" b="1" dirty="0"/>
              <a:t> </a:t>
            </a:r>
            <a:r>
              <a:rPr lang="fi-FI" sz="2800" dirty="0"/>
              <a:t>to New </a:t>
            </a:r>
            <a:r>
              <a:rPr lang="fi-FI" sz="2800" dirty="0" err="1"/>
              <a:t>Zealand</a:t>
            </a:r>
            <a:r>
              <a:rPr lang="fi-FI" sz="2800" dirty="0"/>
              <a:t>. </a:t>
            </a:r>
          </a:p>
          <a:p>
            <a:pPr marL="457200" indent="-457200">
              <a:buFont typeface="+mj-lt"/>
              <a:buAutoNum type="arabicPeriod"/>
            </a:pPr>
            <a:endParaRPr lang="fi-FI" sz="2800" dirty="0"/>
          </a:p>
          <a:p>
            <a:pPr marL="457200" indent="-457200">
              <a:buFont typeface="Wingdings 3" charset="2"/>
              <a:buAutoNum type="arabicPeriod"/>
            </a:pPr>
            <a:r>
              <a:rPr lang="fi-FI" sz="2800" dirty="0"/>
              <a:t>Is it </a:t>
            </a:r>
            <a:r>
              <a:rPr lang="fi-FI" sz="2800" dirty="0" err="1"/>
              <a:t>interesting</a:t>
            </a:r>
            <a:r>
              <a:rPr lang="fi-FI" sz="2800" dirty="0"/>
              <a:t> </a:t>
            </a:r>
            <a:r>
              <a:rPr lang="fi-FI" sz="2800" b="1" dirty="0"/>
              <a:t>to </a:t>
            </a:r>
            <a:r>
              <a:rPr lang="fi-FI" sz="2800" b="1" dirty="0" err="1"/>
              <a:t>study</a:t>
            </a:r>
            <a:r>
              <a:rPr lang="fi-FI" sz="2800" b="1" dirty="0"/>
              <a:t> </a:t>
            </a:r>
            <a:r>
              <a:rPr lang="fi-FI" sz="2800" dirty="0" err="1"/>
              <a:t>languages</a:t>
            </a:r>
            <a:r>
              <a:rPr lang="fi-FI" sz="2800" dirty="0"/>
              <a:t>?</a:t>
            </a:r>
          </a:p>
          <a:p>
            <a:pPr marL="457200" indent="-457200">
              <a:buFont typeface="+mj-lt"/>
              <a:buAutoNum type="arabicPeriod"/>
            </a:pPr>
            <a:endParaRPr lang="fi-FI" sz="2800" dirty="0"/>
          </a:p>
          <a:p>
            <a:pPr marL="457200" indent="-457200">
              <a:buFont typeface="Wingdings 3" charset="2"/>
              <a:buAutoNum type="arabicPeriod"/>
            </a:pPr>
            <a:r>
              <a:rPr lang="fi-FI" sz="2800" dirty="0"/>
              <a:t>I </a:t>
            </a:r>
            <a:r>
              <a:rPr lang="fi-FI" sz="2800" dirty="0" err="1"/>
              <a:t>don’t</a:t>
            </a:r>
            <a:r>
              <a:rPr lang="fi-FI" sz="2800" dirty="0"/>
              <a:t> </a:t>
            </a:r>
            <a:r>
              <a:rPr lang="fi-FI" sz="2800" dirty="0" err="1"/>
              <a:t>have</a:t>
            </a:r>
            <a:r>
              <a:rPr lang="fi-FI" sz="2800" dirty="0"/>
              <a:t> </a:t>
            </a:r>
            <a:r>
              <a:rPr lang="fi-FI" sz="2800" dirty="0" err="1"/>
              <a:t>time</a:t>
            </a:r>
            <a:r>
              <a:rPr lang="fi-FI" sz="2800" dirty="0"/>
              <a:t> </a:t>
            </a:r>
            <a:r>
              <a:rPr lang="fi-FI" sz="2800" b="1" dirty="0"/>
              <a:t>to go </a:t>
            </a:r>
            <a:r>
              <a:rPr lang="fi-FI" sz="2800" dirty="0" err="1"/>
              <a:t>shopping</a:t>
            </a:r>
            <a:r>
              <a:rPr lang="fi-FI" sz="2800" dirty="0"/>
              <a:t> </a:t>
            </a:r>
            <a:r>
              <a:rPr lang="fi-FI" sz="2800" dirty="0" err="1"/>
              <a:t>every</a:t>
            </a:r>
            <a:r>
              <a:rPr lang="fi-FI" sz="2800" dirty="0"/>
              <a:t> </a:t>
            </a:r>
            <a:r>
              <a:rPr lang="fi-FI" sz="2800" dirty="0" err="1"/>
              <a:t>day</a:t>
            </a:r>
            <a:r>
              <a:rPr lang="fi-FI" sz="2800" dirty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6539371" y="5745479"/>
            <a:ext cx="49664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Verbin</a:t>
            </a:r>
            <a:r>
              <a:rPr lang="en-US" b="1" dirty="0"/>
              <a:t> </a:t>
            </a:r>
            <a:r>
              <a:rPr lang="en-US" b="1" dirty="0" err="1"/>
              <a:t>perusmuotoa</a:t>
            </a:r>
            <a:r>
              <a:rPr lang="en-US" b="1" dirty="0"/>
              <a:t> </a:t>
            </a:r>
            <a:r>
              <a:rPr lang="en-US" b="1" dirty="0" err="1"/>
              <a:t>edeltää</a:t>
            </a:r>
            <a:r>
              <a:rPr lang="en-US" b="1" dirty="0"/>
              <a:t> </a:t>
            </a:r>
            <a:r>
              <a:rPr lang="en-US" b="1" dirty="0" err="1"/>
              <a:t>usein</a:t>
            </a:r>
            <a:r>
              <a:rPr lang="en-US" b="1" dirty="0"/>
              <a:t> to-</a:t>
            </a:r>
            <a:r>
              <a:rPr lang="en-US" b="1" dirty="0" err="1"/>
              <a:t>sana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971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627631" cy="1400530"/>
          </a:xfrm>
        </p:spPr>
        <p:txBody>
          <a:bodyPr/>
          <a:lstStyle/>
          <a:p>
            <a:r>
              <a:rPr lang="en-US" sz="2800" b="1" dirty="0"/>
              <a:t>VERBIN INFINITIIVI = PERUSMUOTO (</a:t>
            </a:r>
            <a:r>
              <a:rPr lang="en-US" sz="2800" b="1" dirty="0" err="1"/>
              <a:t>mennä</a:t>
            </a:r>
            <a:r>
              <a:rPr lang="en-US" sz="2800" b="1" dirty="0"/>
              <a:t>, </a:t>
            </a:r>
            <a:r>
              <a:rPr lang="en-US" sz="2800" b="1" dirty="0" err="1"/>
              <a:t>puhua</a:t>
            </a:r>
            <a:r>
              <a:rPr lang="en-US" sz="2800" b="1" dirty="0"/>
              <a:t>, </a:t>
            </a:r>
            <a:r>
              <a:rPr lang="en-US" sz="2800" b="1" dirty="0" err="1"/>
              <a:t>tehdä</a:t>
            </a:r>
            <a:r>
              <a:rPr lang="is-IS" sz="2800" b="1" dirty="0"/>
              <a:t>…)</a:t>
            </a:r>
            <a:br>
              <a:rPr lang="is-IS" sz="2800" b="1" dirty="0"/>
            </a:br>
            <a:r>
              <a:rPr lang="en-US" sz="2800" b="1" dirty="0" err="1"/>
              <a:t>Enkussa</a:t>
            </a:r>
            <a:r>
              <a:rPr lang="en-US" sz="2800" b="1" dirty="0"/>
              <a:t> </a:t>
            </a:r>
            <a:r>
              <a:rPr lang="en-US" sz="2800" b="1" dirty="0" err="1"/>
              <a:t>perusmuotoa</a:t>
            </a:r>
            <a:r>
              <a:rPr lang="en-US" sz="2800" b="1" dirty="0"/>
              <a:t> </a:t>
            </a:r>
            <a:r>
              <a:rPr lang="en-US" sz="2800" b="1" dirty="0" err="1"/>
              <a:t>edeltää</a:t>
            </a:r>
            <a:r>
              <a:rPr lang="en-US" sz="2800" b="1" dirty="0"/>
              <a:t> </a:t>
            </a:r>
            <a:r>
              <a:rPr lang="en-US" sz="2800" b="1" dirty="0" err="1"/>
              <a:t>usein</a:t>
            </a:r>
            <a:r>
              <a:rPr lang="en-US" sz="2800" b="1" dirty="0"/>
              <a:t> to-</a:t>
            </a:r>
            <a:r>
              <a:rPr lang="en-US" sz="2800" b="1" dirty="0" err="1"/>
              <a:t>sana</a:t>
            </a:r>
            <a:r>
              <a:rPr lang="en-US" sz="2800" b="1" dirty="0"/>
              <a:t>:</a:t>
            </a:r>
            <a:br>
              <a:rPr lang="en-US" sz="2800" b="1" dirty="0"/>
            </a:b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464" y="1157569"/>
            <a:ext cx="11508478" cy="479154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200" b="1" dirty="0"/>
          </a:p>
          <a:p>
            <a:pPr marL="0" indent="0" defTabSz="914400">
              <a:spcBef>
                <a:spcPts val="0"/>
              </a:spcBef>
              <a:buClrTx/>
              <a:buSzTx/>
              <a:buFont typeface="Wingdings 3" charset="2"/>
              <a:buNone/>
              <a:defRPr/>
            </a:pPr>
            <a:r>
              <a:rPr lang="en-US" sz="2200" dirty="0"/>
              <a:t>I need </a:t>
            </a:r>
            <a:r>
              <a:rPr lang="en-US" sz="2200" u="sng" dirty="0">
                <a:solidFill>
                  <a:srgbClr val="92D050"/>
                </a:solidFill>
              </a:rPr>
              <a:t>to talk </a:t>
            </a:r>
            <a:r>
              <a:rPr lang="en-US" sz="2200" dirty="0"/>
              <a:t>to Mia. = </a:t>
            </a:r>
            <a:r>
              <a:rPr lang="en-US" sz="2200" dirty="0" err="1"/>
              <a:t>Minun</a:t>
            </a:r>
            <a:r>
              <a:rPr lang="en-US" sz="2200" dirty="0"/>
              <a:t> </a:t>
            </a:r>
            <a:r>
              <a:rPr lang="en-US" sz="2200" dirty="0" err="1"/>
              <a:t>täytyy</a:t>
            </a:r>
            <a:r>
              <a:rPr lang="en-US" sz="2200" dirty="0"/>
              <a:t> </a:t>
            </a:r>
            <a:r>
              <a:rPr lang="en-US" sz="2200" u="sng" dirty="0" err="1">
                <a:solidFill>
                  <a:srgbClr val="92D050"/>
                </a:solidFill>
              </a:rPr>
              <a:t>puhua</a:t>
            </a:r>
            <a:r>
              <a:rPr lang="en-US" sz="2200" u="sng" dirty="0"/>
              <a:t> </a:t>
            </a:r>
            <a:r>
              <a:rPr lang="en-US" sz="2200" dirty="0" err="1"/>
              <a:t>Mialle</a:t>
            </a:r>
            <a:r>
              <a:rPr lang="en-US" sz="2200" dirty="0"/>
              <a:t>.</a:t>
            </a:r>
          </a:p>
          <a:p>
            <a:pPr marL="0" indent="0" defTabSz="914400">
              <a:spcBef>
                <a:spcPts val="0"/>
              </a:spcBef>
              <a:buClrTx/>
              <a:buSzTx/>
              <a:buFont typeface="Wingdings 3" charset="2"/>
              <a:buNone/>
              <a:defRPr/>
            </a:pPr>
            <a:endParaRPr lang="en-US" sz="2200" dirty="0"/>
          </a:p>
          <a:p>
            <a:pPr marL="0" indent="0" defTabSz="914400">
              <a:spcBef>
                <a:spcPts val="0"/>
              </a:spcBef>
              <a:buClrTx/>
              <a:buSzTx/>
              <a:buFont typeface="Wingdings 3" charset="2"/>
              <a:buNone/>
              <a:defRPr/>
            </a:pPr>
            <a:r>
              <a:rPr lang="en-US" sz="2200" err="1"/>
              <a:t>Verbin</a:t>
            </a:r>
            <a:r>
              <a:rPr lang="en-US" sz="2200" dirty="0"/>
              <a:t> </a:t>
            </a:r>
            <a:r>
              <a:rPr lang="en-US" sz="2200" err="1"/>
              <a:t>perusmuoto</a:t>
            </a:r>
            <a:r>
              <a:rPr lang="en-US" sz="2200" dirty="0"/>
              <a:t> </a:t>
            </a:r>
            <a:r>
              <a:rPr lang="en-US" sz="2200" err="1"/>
              <a:t>voi</a:t>
            </a:r>
            <a:r>
              <a:rPr lang="en-US" sz="2200" dirty="0"/>
              <a:t> olla </a:t>
            </a:r>
            <a:r>
              <a:rPr lang="en-US" sz="2200" err="1"/>
              <a:t>lauseessa</a:t>
            </a:r>
            <a:r>
              <a:rPr lang="en-US" sz="2200" dirty="0"/>
              <a:t>: </a:t>
            </a:r>
          </a:p>
          <a:p>
            <a:pPr marL="0" indent="0" defTabSz="914400">
              <a:spcBef>
                <a:spcPts val="0"/>
              </a:spcBef>
              <a:buClrTx/>
              <a:buSzTx/>
              <a:buFont typeface="Wingdings 3" charset="2"/>
              <a:buNone/>
              <a:defRPr/>
            </a:pPr>
            <a:endParaRPr lang="en-US" sz="2200" dirty="0"/>
          </a:p>
          <a:p>
            <a:pPr defTabSz="914400">
              <a:lnSpc>
                <a:spcPct val="160000"/>
              </a:lnSpc>
              <a:spcBef>
                <a:spcPts val="0"/>
              </a:spcBef>
              <a:buClrTx/>
              <a:buSzTx/>
              <a:defRPr/>
            </a:pPr>
            <a:r>
              <a:rPr lang="en-US" sz="2200" err="1"/>
              <a:t>Toisen</a:t>
            </a:r>
            <a:r>
              <a:rPr lang="en-US" sz="2200" dirty="0"/>
              <a:t> </a:t>
            </a:r>
            <a:r>
              <a:rPr lang="en-US" sz="2200" err="1"/>
              <a:t>verbin</a:t>
            </a:r>
            <a:r>
              <a:rPr lang="en-US" sz="2200" dirty="0"/>
              <a:t> </a:t>
            </a:r>
            <a:r>
              <a:rPr lang="en-US" sz="2200" err="1"/>
              <a:t>jälkeen</a:t>
            </a:r>
            <a:r>
              <a:rPr lang="en-US" sz="2200" dirty="0"/>
              <a:t>: I </a:t>
            </a:r>
            <a:r>
              <a:rPr lang="en-US" sz="2200" u="sng" dirty="0"/>
              <a:t>want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92D050"/>
                </a:solidFill>
              </a:rPr>
              <a:t>to go</a:t>
            </a:r>
            <a:r>
              <a:rPr lang="en-US" sz="2200" dirty="0"/>
              <a:t> home. </a:t>
            </a:r>
          </a:p>
          <a:p>
            <a:pPr defTabSz="914400">
              <a:lnSpc>
                <a:spcPct val="160000"/>
              </a:lnSpc>
              <a:spcBef>
                <a:spcPts val="0"/>
              </a:spcBef>
              <a:buClrTx/>
              <a:buSzTx/>
              <a:defRPr/>
            </a:pPr>
            <a:r>
              <a:rPr lang="en-US" sz="2200" dirty="0" err="1"/>
              <a:t>Substantiivin</a:t>
            </a:r>
            <a:r>
              <a:rPr lang="en-US" sz="2200" dirty="0"/>
              <a:t> </a:t>
            </a:r>
            <a:r>
              <a:rPr lang="en-US" sz="2200" dirty="0" err="1"/>
              <a:t>jälkeen</a:t>
            </a:r>
            <a:r>
              <a:rPr lang="en-US" sz="2200" dirty="0"/>
              <a:t>: It is </a:t>
            </a:r>
            <a:r>
              <a:rPr lang="en-US" sz="2200" u="sng" dirty="0"/>
              <a:t>a pleasure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92D050"/>
                </a:solidFill>
              </a:rPr>
              <a:t>to meet</a:t>
            </a:r>
            <a:r>
              <a:rPr lang="en-US" sz="2200" dirty="0"/>
              <a:t> you.</a:t>
            </a:r>
          </a:p>
          <a:p>
            <a:pPr defTabSz="914400">
              <a:lnSpc>
                <a:spcPct val="160000"/>
              </a:lnSpc>
              <a:spcBef>
                <a:spcPts val="0"/>
              </a:spcBef>
              <a:buClrTx/>
              <a:buSzTx/>
              <a:defRPr/>
            </a:pPr>
            <a:r>
              <a:rPr lang="en-US" sz="2200" dirty="0" err="1"/>
              <a:t>Adjektiivin</a:t>
            </a:r>
            <a:r>
              <a:rPr lang="en-US" sz="2200" dirty="0"/>
              <a:t> </a:t>
            </a:r>
            <a:r>
              <a:rPr lang="en-US" sz="2200" dirty="0" err="1"/>
              <a:t>jälkeen</a:t>
            </a:r>
            <a:r>
              <a:rPr lang="en-US" sz="2200" dirty="0"/>
              <a:t>: It's </a:t>
            </a:r>
            <a:r>
              <a:rPr lang="en-US" sz="2200" u="sng" dirty="0"/>
              <a:t>fun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92D050"/>
                </a:solidFill>
              </a:rPr>
              <a:t>to play</a:t>
            </a:r>
            <a:r>
              <a:rPr lang="en-US" sz="2200" dirty="0"/>
              <a:t> guitar.</a:t>
            </a:r>
          </a:p>
          <a:p>
            <a:pPr defTabSz="914400">
              <a:lnSpc>
                <a:spcPct val="160000"/>
              </a:lnSpc>
              <a:spcBef>
                <a:spcPts val="0"/>
              </a:spcBef>
              <a:buClrTx/>
              <a:buSzTx/>
              <a:defRPr/>
            </a:pPr>
            <a:r>
              <a:rPr lang="en-US" sz="2200" dirty="0" err="1"/>
              <a:t>Ilmaisemassa</a:t>
            </a:r>
            <a:r>
              <a:rPr lang="en-US" sz="2200" dirty="0"/>
              <a:t> </a:t>
            </a:r>
            <a:r>
              <a:rPr lang="en-US" sz="2200" dirty="0" err="1"/>
              <a:t>tarkoitusta</a:t>
            </a:r>
            <a:r>
              <a:rPr lang="en-US" sz="2200" dirty="0"/>
              <a:t>: I went to school </a:t>
            </a:r>
            <a:r>
              <a:rPr lang="en-US" sz="2200" b="1" dirty="0">
                <a:solidFill>
                  <a:srgbClr val="92D050"/>
                </a:solidFill>
              </a:rPr>
              <a:t>to learn </a:t>
            </a:r>
            <a:r>
              <a:rPr lang="en-US" sz="2200" dirty="0"/>
              <a:t>things. </a:t>
            </a:r>
          </a:p>
          <a:p>
            <a:pPr marL="0" indent="0" defTabSz="914400">
              <a:lnSpc>
                <a:spcPct val="160000"/>
              </a:lnSpc>
              <a:spcBef>
                <a:spcPts val="0"/>
              </a:spcBef>
              <a:buClrTx/>
              <a:buSzTx/>
              <a:buFont typeface="Wingdings 3" charset="2"/>
              <a:buNone/>
              <a:defRPr/>
            </a:pPr>
            <a:r>
              <a:rPr lang="en-US" sz="2200" dirty="0" err="1"/>
              <a:t>Menin</a:t>
            </a:r>
            <a:r>
              <a:rPr lang="en-US" sz="2200" dirty="0"/>
              <a:t> </a:t>
            </a:r>
            <a:r>
              <a:rPr lang="en-US" sz="2200" dirty="0" err="1"/>
              <a:t>kouluun</a:t>
            </a:r>
            <a:r>
              <a:rPr lang="en-US" sz="2200" dirty="0"/>
              <a:t> </a:t>
            </a:r>
            <a:r>
              <a:rPr lang="en-US" sz="2200" dirty="0" err="1">
                <a:solidFill>
                  <a:srgbClr val="92D050"/>
                </a:solidFill>
              </a:rPr>
              <a:t>oppiakseni</a:t>
            </a:r>
            <a:r>
              <a:rPr lang="en-US" sz="2200" dirty="0"/>
              <a:t>. </a:t>
            </a:r>
          </a:p>
          <a:p>
            <a:pPr marL="0" indent="0" defTabSz="914400">
              <a:spcBef>
                <a:spcPts val="0"/>
              </a:spcBef>
              <a:buClrTx/>
              <a:buSzTx/>
              <a:buFont typeface="Wingdings 3" charset="2"/>
              <a:buNone/>
              <a:defRPr/>
            </a:pPr>
            <a:br>
              <a:rPr lang="en-US" sz="2200" u="sng" dirty="0">
                <a:ea typeface="+mj-lt"/>
                <a:cs typeface="+mj-lt"/>
              </a:rPr>
            </a:br>
            <a:r>
              <a:rPr lang="en-US" sz="2200" dirty="0" err="1"/>
              <a:t>Kieltosana</a:t>
            </a:r>
            <a:r>
              <a:rPr lang="en-US" sz="2200" dirty="0"/>
              <a:t> </a:t>
            </a:r>
            <a:r>
              <a:rPr lang="en-US" sz="2200" dirty="0" err="1"/>
              <a:t>tulee</a:t>
            </a:r>
            <a:r>
              <a:rPr lang="en-US" sz="2200" dirty="0"/>
              <a:t> </a:t>
            </a:r>
            <a:r>
              <a:rPr lang="en-US" sz="2200" dirty="0" err="1"/>
              <a:t>ennen</a:t>
            </a:r>
            <a:r>
              <a:rPr lang="en-US" sz="2200" dirty="0"/>
              <a:t> </a:t>
            </a:r>
            <a:r>
              <a:rPr lang="en-US" sz="2200" dirty="0" err="1"/>
              <a:t>to+perusmuoto</a:t>
            </a:r>
            <a:r>
              <a:rPr lang="en-US" sz="2200" dirty="0"/>
              <a:t> –</a:t>
            </a:r>
            <a:r>
              <a:rPr lang="en-US" sz="2200" dirty="0" err="1"/>
              <a:t>rakennetta</a:t>
            </a:r>
            <a:r>
              <a:rPr lang="en-US" sz="2200" dirty="0"/>
              <a:t>: </a:t>
            </a:r>
          </a:p>
          <a:p>
            <a:pPr marL="0" indent="0" defTabSz="914400">
              <a:spcBef>
                <a:spcPts val="0"/>
              </a:spcBef>
              <a:buClrTx/>
              <a:buSzTx/>
              <a:buFont typeface="Wingdings 3" charset="2"/>
              <a:buNone/>
              <a:defRPr/>
            </a:pPr>
            <a:r>
              <a:rPr lang="en-US" sz="2200" dirty="0"/>
              <a:t>I need fresh air</a:t>
            </a:r>
            <a:r>
              <a:rPr lang="en-US" sz="2200" b="1" dirty="0"/>
              <a:t> </a:t>
            </a:r>
            <a:r>
              <a:rPr lang="en-US" sz="2200" b="1" dirty="0">
                <a:solidFill>
                  <a:srgbClr val="FFC000"/>
                </a:solidFill>
              </a:rPr>
              <a:t>NOT</a:t>
            </a:r>
            <a:r>
              <a:rPr lang="en-US" sz="2200" b="1" dirty="0">
                <a:solidFill>
                  <a:srgbClr val="FF0000"/>
                </a:solidFill>
              </a:rPr>
              <a:t> </a:t>
            </a:r>
            <a:r>
              <a:rPr lang="en-US" sz="2200" b="1" dirty="0">
                <a:solidFill>
                  <a:srgbClr val="92D050"/>
                </a:solidFill>
              </a:rPr>
              <a:t>to get </a:t>
            </a:r>
            <a:r>
              <a:rPr lang="en-US" sz="2200" dirty="0"/>
              <a:t>a headache.</a:t>
            </a:r>
            <a:br>
              <a:rPr lang="en-US" sz="22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981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DEB6E-90D1-4424-90C2-96BBCE53A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Perusmuoto</a:t>
            </a:r>
            <a:r>
              <a:rPr lang="en-US" dirty="0"/>
              <a:t> ILMAN to-</a:t>
            </a:r>
            <a:r>
              <a:rPr lang="en-US" dirty="0" err="1"/>
              <a:t>sanaa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6A54B-089A-41B3-97EB-5B50B55E9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033511" cy="420668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 err="1"/>
              <a:t>Verbin</a:t>
            </a:r>
            <a:r>
              <a:rPr lang="en-US" sz="2400" dirty="0"/>
              <a:t> </a:t>
            </a:r>
            <a:r>
              <a:rPr lang="en-US" sz="2400" dirty="0" err="1"/>
              <a:t>perusmuoto</a:t>
            </a:r>
            <a:r>
              <a:rPr lang="en-US" sz="2400" dirty="0"/>
              <a:t> on </a:t>
            </a:r>
            <a:r>
              <a:rPr lang="en-US" sz="2400" dirty="0" err="1"/>
              <a:t>ilman</a:t>
            </a:r>
            <a:r>
              <a:rPr lang="en-US" sz="2400" dirty="0"/>
              <a:t> TO-</a:t>
            </a:r>
            <a:r>
              <a:rPr lang="en-US" sz="2400" dirty="0" err="1"/>
              <a:t>sanaa</a:t>
            </a:r>
            <a:r>
              <a:rPr lang="en-US" sz="2400" dirty="0"/>
              <a:t> </a:t>
            </a:r>
            <a:r>
              <a:rPr lang="en-US" sz="2400" dirty="0" err="1"/>
              <a:t>näiden</a:t>
            </a:r>
            <a:r>
              <a:rPr lang="en-US" sz="2400" dirty="0"/>
              <a:t> </a:t>
            </a:r>
            <a:r>
              <a:rPr lang="en-US" sz="2400" dirty="0" err="1"/>
              <a:t>verbien</a:t>
            </a:r>
            <a:r>
              <a:rPr lang="en-US" sz="2400" dirty="0"/>
              <a:t> </a:t>
            </a:r>
            <a:r>
              <a:rPr lang="en-US" sz="2400" dirty="0" err="1"/>
              <a:t>jälkeen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b="1" dirty="0"/>
              <a:t>- Can, could, may, must, shall, should, will, would (</a:t>
            </a:r>
            <a:r>
              <a:rPr lang="en-US" sz="2400" b="1" dirty="0" err="1"/>
              <a:t>apuverbejä</a:t>
            </a:r>
            <a:r>
              <a:rPr lang="en-US" sz="2400" b="1" dirty="0"/>
              <a:t>)</a:t>
            </a:r>
          </a:p>
          <a:p>
            <a:pPr marL="0" indent="0">
              <a:buNone/>
            </a:pPr>
            <a:r>
              <a:rPr lang="en-US" sz="2400" b="1" dirty="0"/>
              <a:t>- Let, make, had better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err="1"/>
              <a:t>Esim</a:t>
            </a:r>
            <a:r>
              <a:rPr lang="en-US" sz="2400" dirty="0"/>
              <a:t>. </a:t>
            </a:r>
          </a:p>
          <a:p>
            <a:pPr marL="0" indent="0">
              <a:buNone/>
            </a:pPr>
            <a:r>
              <a:rPr lang="en-US" sz="2400" dirty="0"/>
              <a:t>You MUST </a:t>
            </a:r>
            <a:r>
              <a:rPr lang="en-US" sz="2400" u="sng" dirty="0"/>
              <a:t>see </a:t>
            </a:r>
            <a:r>
              <a:rPr lang="en-US" sz="2400" dirty="0"/>
              <a:t>that film </a:t>
            </a:r>
          </a:p>
          <a:p>
            <a:pPr marL="0" indent="0">
              <a:buNone/>
            </a:pPr>
            <a:r>
              <a:rPr lang="en-US" sz="2400" dirty="0"/>
              <a:t>His jokes always MAKE me </a:t>
            </a:r>
            <a:r>
              <a:rPr lang="en-US" sz="2400" u="sng" dirty="0"/>
              <a:t>laugh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We HAD BETTER </a:t>
            </a:r>
            <a:r>
              <a:rPr lang="en-US" sz="2400" u="sng" dirty="0"/>
              <a:t>leave</a:t>
            </a:r>
            <a:r>
              <a:rPr lang="en-US" sz="2400" dirty="0"/>
              <a:t> soon.</a:t>
            </a:r>
          </a:p>
        </p:txBody>
      </p:sp>
    </p:spTree>
    <p:extLst>
      <p:ext uri="{BB962C8B-B14F-4D97-AF65-F5344CB8AC3E}">
        <p14:creationId xmlns:p14="http://schemas.microsoft.com/office/powerpoint/2010/main" val="2087216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err="1"/>
              <a:t>Verbin</a:t>
            </a:r>
            <a:r>
              <a:rPr lang="en-US" b="1" u="sng" dirty="0"/>
              <a:t> </a:t>
            </a:r>
            <a:r>
              <a:rPr lang="en-US" b="1" u="sng" dirty="0" err="1"/>
              <a:t>ing-muoto</a:t>
            </a:r>
            <a:r>
              <a:rPr lang="en-US" b="1" u="sng" dirty="0"/>
              <a:t> – </a:t>
            </a:r>
            <a:r>
              <a:rPr lang="en-US" b="1" u="sng" dirty="0" err="1"/>
              <a:t>koska</a:t>
            </a:r>
            <a:r>
              <a:rPr lang="en-US" b="1" u="sng" dirty="0"/>
              <a:t> </a:t>
            </a:r>
            <a:r>
              <a:rPr lang="en-US" b="1" u="sng" dirty="0" err="1"/>
              <a:t>käytän</a:t>
            </a:r>
            <a:r>
              <a:rPr lang="en-US" b="1" u="sng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72" y="1504278"/>
            <a:ext cx="11561128" cy="419548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/>
              <a:t>Kun </a:t>
            </a:r>
            <a:r>
              <a:rPr lang="en-US" sz="2800" dirty="0" err="1"/>
              <a:t>käytät</a:t>
            </a:r>
            <a:r>
              <a:rPr lang="en-US" sz="2800" dirty="0"/>
              <a:t> </a:t>
            </a:r>
            <a:r>
              <a:rPr lang="en-US" sz="2800" dirty="0" err="1"/>
              <a:t>suomeksi</a:t>
            </a:r>
            <a:r>
              <a:rPr lang="en-US" sz="2800" dirty="0"/>
              <a:t> </a:t>
            </a:r>
            <a:r>
              <a:rPr lang="en-US" sz="2800" dirty="0" err="1"/>
              <a:t>esim</a:t>
            </a:r>
            <a:r>
              <a:rPr lang="en-US" sz="2800" dirty="0"/>
              <a:t>. </a:t>
            </a:r>
            <a:r>
              <a:rPr lang="en-US" sz="2800" dirty="0" err="1"/>
              <a:t>sanoja</a:t>
            </a:r>
            <a:r>
              <a:rPr lang="en-US" sz="2800" dirty="0"/>
              <a:t> </a:t>
            </a:r>
            <a:r>
              <a:rPr lang="en-US" sz="2800" b="1" dirty="0" err="1"/>
              <a:t>matkustaminen</a:t>
            </a:r>
            <a:r>
              <a:rPr lang="en-US" sz="2800" b="1" dirty="0"/>
              <a:t>, </a:t>
            </a:r>
            <a:r>
              <a:rPr lang="en-US" sz="2800" b="1" dirty="0" err="1"/>
              <a:t>opiskeleminen</a:t>
            </a:r>
            <a:r>
              <a:rPr lang="en-US" sz="2800" b="1" dirty="0"/>
              <a:t>, </a:t>
            </a:r>
            <a:r>
              <a:rPr lang="en-US" sz="2800" b="1" dirty="0" err="1"/>
              <a:t>ostoksilla</a:t>
            </a:r>
            <a:r>
              <a:rPr lang="en-US" sz="2800" b="1" dirty="0"/>
              <a:t> </a:t>
            </a:r>
            <a:r>
              <a:rPr lang="en-US" sz="2800" b="1" dirty="0" err="1"/>
              <a:t>käyminen</a:t>
            </a:r>
            <a:r>
              <a:rPr lang="en-US" sz="2800" b="1" dirty="0"/>
              <a:t>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/>
              <a:t>Monet </a:t>
            </a:r>
            <a:r>
              <a:rPr lang="en-US" sz="2800" dirty="0" err="1"/>
              <a:t>nauttivat</a:t>
            </a:r>
            <a:r>
              <a:rPr lang="en-US" sz="2800" dirty="0"/>
              <a:t> </a:t>
            </a:r>
            <a:r>
              <a:rPr lang="en-US" sz="2800" b="1" dirty="0" err="1"/>
              <a:t>matkustamisesta</a:t>
            </a:r>
            <a:r>
              <a:rPr lang="en-US" sz="2800" dirty="0"/>
              <a:t> – Many people enjoy </a:t>
            </a:r>
            <a:r>
              <a:rPr lang="en-US" sz="2800" b="1" dirty="0"/>
              <a:t>travelling.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b="1" dirty="0"/>
          </a:p>
          <a:p>
            <a:pPr marL="0" indent="0" defTabSz="914400">
              <a:spcBef>
                <a:spcPts val="0"/>
              </a:spcBef>
              <a:buClrTx/>
              <a:buSzTx/>
              <a:buNone/>
              <a:defRPr/>
            </a:pPr>
            <a:r>
              <a:rPr lang="en-US" sz="2800" b="1" u="sng" dirty="0" err="1"/>
              <a:t>Käytä</a:t>
            </a:r>
            <a:r>
              <a:rPr lang="en-US" sz="2800" b="1" u="sng" dirty="0"/>
              <a:t> </a:t>
            </a:r>
            <a:r>
              <a:rPr lang="en-US" sz="2800" b="1" u="sng" dirty="0" err="1"/>
              <a:t>ing</a:t>
            </a:r>
            <a:r>
              <a:rPr lang="en-US" sz="2800" b="1" u="sng" dirty="0"/>
              <a:t>- </a:t>
            </a:r>
            <a:r>
              <a:rPr lang="en-US" sz="2800" b="1" u="sng" dirty="0" err="1"/>
              <a:t>muotoa</a:t>
            </a:r>
            <a:r>
              <a:rPr lang="en-US" sz="2800" b="1" u="sng" dirty="0"/>
              <a:t>: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UcParenR"/>
              <a:tabLst/>
              <a:defRPr/>
            </a:pPr>
            <a:r>
              <a:rPr lang="en-US" sz="2800" b="1" dirty="0"/>
              <a:t>Preposition </a:t>
            </a:r>
            <a:r>
              <a:rPr lang="en-US" sz="2800" b="1" dirty="0" err="1"/>
              <a:t>jälkeen</a:t>
            </a:r>
            <a:r>
              <a:rPr lang="en-US" sz="2800" b="1" dirty="0"/>
              <a:t> – </a:t>
            </a:r>
            <a:r>
              <a:rPr lang="en-US" sz="2800" dirty="0"/>
              <a:t>I’m good </a:t>
            </a:r>
            <a:r>
              <a:rPr lang="en-US" sz="2800" b="1" u="sng" dirty="0">
                <a:solidFill>
                  <a:srgbClr val="00B0F0"/>
                </a:solidFill>
              </a:rPr>
              <a:t>at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92D050"/>
                </a:solidFill>
              </a:rPr>
              <a:t>tuning up </a:t>
            </a:r>
            <a:r>
              <a:rPr lang="en-US" sz="2800" dirty="0"/>
              <a:t>old things.</a:t>
            </a:r>
          </a:p>
          <a:p>
            <a:pPr marL="457200" indent="-457200" defTabSz="914400">
              <a:spcBef>
                <a:spcPts val="0"/>
              </a:spcBef>
              <a:buClrTx/>
              <a:buSzTx/>
              <a:buFontTx/>
              <a:buAutoNum type="alphaUcParenR"/>
              <a:defRPr/>
            </a:pPr>
            <a:r>
              <a:rPr lang="en-US" sz="2800" b="1" dirty="0" err="1"/>
              <a:t>Joidenkin</a:t>
            </a:r>
            <a:r>
              <a:rPr lang="en-US" sz="2800" b="1" dirty="0"/>
              <a:t> </a:t>
            </a:r>
            <a:r>
              <a:rPr lang="en-US" sz="2800" b="1" dirty="0" err="1"/>
              <a:t>verbien</a:t>
            </a:r>
            <a:r>
              <a:rPr lang="en-US" sz="2800" b="1" dirty="0"/>
              <a:t> </a:t>
            </a:r>
            <a:r>
              <a:rPr lang="en-US" sz="2800" b="1" dirty="0" err="1"/>
              <a:t>jälkeen</a:t>
            </a:r>
            <a:r>
              <a:rPr lang="en-US" sz="2800" b="1" dirty="0"/>
              <a:t>: go, enjoy, stop</a:t>
            </a:r>
            <a:r>
              <a:rPr lang="is-IS" sz="2800" b="1" dirty="0"/>
              <a:t>…etc</a:t>
            </a:r>
            <a:r>
              <a:rPr lang="is-IS" sz="2800" dirty="0"/>
              <a:t>. </a:t>
            </a:r>
            <a:br>
              <a:rPr lang="is-IS" sz="2800" dirty="0"/>
            </a:br>
            <a:r>
              <a:rPr lang="is-IS" sz="2800" dirty="0"/>
              <a:t>– Let’s </a:t>
            </a:r>
            <a:r>
              <a:rPr lang="is-IS" sz="2800" b="1" dirty="0">
                <a:solidFill>
                  <a:srgbClr val="00B0F0"/>
                </a:solidFill>
              </a:rPr>
              <a:t>go</a:t>
            </a:r>
            <a:r>
              <a:rPr lang="is-IS" sz="2800" dirty="0"/>
              <a:t> </a:t>
            </a:r>
            <a:r>
              <a:rPr lang="is-IS" sz="2800" b="1" dirty="0">
                <a:solidFill>
                  <a:srgbClr val="92D050"/>
                </a:solidFill>
              </a:rPr>
              <a:t>surfing</a:t>
            </a:r>
            <a:r>
              <a:rPr lang="is-IS" sz="2800" dirty="0"/>
              <a:t>. </a:t>
            </a:r>
            <a:br>
              <a:rPr lang="is-IS" sz="2800" dirty="0"/>
            </a:br>
            <a:r>
              <a:rPr lang="is-IS" sz="2800" dirty="0" err="1"/>
              <a:t>Opettele</a:t>
            </a:r>
            <a:r>
              <a:rPr lang="is-IS" sz="2800" dirty="0"/>
              <a:t> </a:t>
            </a:r>
            <a:r>
              <a:rPr lang="is-IS" sz="2800" dirty="0" err="1"/>
              <a:t>nämä</a:t>
            </a:r>
            <a:r>
              <a:rPr lang="is-IS" sz="2800" dirty="0"/>
              <a:t> verbit </a:t>
            </a:r>
            <a:r>
              <a:rPr lang="is-IS" sz="2800" dirty="0" err="1"/>
              <a:t>työkirjasta</a:t>
            </a:r>
            <a:r>
              <a:rPr lang="is-IS" sz="2800" dirty="0"/>
              <a:t>/</a:t>
            </a:r>
            <a:r>
              <a:rPr lang="is-IS" sz="2800" dirty="0" err="1"/>
              <a:t>videolta</a:t>
            </a:r>
            <a:r>
              <a:rPr lang="is-IS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59390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Ing-muoto</a:t>
            </a:r>
            <a:r>
              <a:rPr lang="en-US" dirty="0"/>
              <a:t> ja </a:t>
            </a:r>
            <a:r>
              <a:rPr lang="en-US" dirty="0" err="1"/>
              <a:t>infinitiivi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448" y="1568241"/>
            <a:ext cx="10002596" cy="435754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400" dirty="0" err="1"/>
              <a:t>Joidenkin</a:t>
            </a:r>
            <a:r>
              <a:rPr lang="en-US" sz="2400" dirty="0"/>
              <a:t> </a:t>
            </a:r>
            <a:r>
              <a:rPr lang="en-US" sz="2400" dirty="0" err="1"/>
              <a:t>verbien</a:t>
            </a:r>
            <a:r>
              <a:rPr lang="en-US" sz="2400" dirty="0"/>
              <a:t> </a:t>
            </a:r>
            <a:r>
              <a:rPr lang="en-US" sz="2400" dirty="0" err="1"/>
              <a:t>jälkeen</a:t>
            </a:r>
            <a:r>
              <a:rPr lang="en-US" sz="2400" dirty="0"/>
              <a:t> </a:t>
            </a:r>
            <a:r>
              <a:rPr lang="en-US" sz="2400" dirty="0" err="1"/>
              <a:t>voit</a:t>
            </a:r>
            <a:r>
              <a:rPr lang="en-US" sz="2400" dirty="0"/>
              <a:t> </a:t>
            </a:r>
            <a:r>
              <a:rPr lang="en-US" sz="2400" dirty="0" err="1"/>
              <a:t>käyttää</a:t>
            </a:r>
            <a:r>
              <a:rPr lang="en-US" sz="2400" dirty="0"/>
              <a:t> </a:t>
            </a:r>
            <a:r>
              <a:rPr lang="en-US" sz="2400" b="1" dirty="0" err="1">
                <a:solidFill>
                  <a:srgbClr val="00B0F0"/>
                </a:solidFill>
              </a:rPr>
              <a:t>sekä</a:t>
            </a:r>
            <a:r>
              <a:rPr lang="en-US" sz="2400" b="1" dirty="0">
                <a:solidFill>
                  <a:srgbClr val="00B0F0"/>
                </a:solidFill>
              </a:rPr>
              <a:t> </a:t>
            </a:r>
            <a:r>
              <a:rPr lang="en-US" sz="2400" b="1" dirty="0" err="1">
                <a:solidFill>
                  <a:srgbClr val="00B0F0"/>
                </a:solidFill>
              </a:rPr>
              <a:t>infinitiiviä</a:t>
            </a:r>
            <a:r>
              <a:rPr lang="en-US" sz="2400" b="1" dirty="0">
                <a:solidFill>
                  <a:srgbClr val="00B0F0"/>
                </a:solidFill>
              </a:rPr>
              <a:t> </a:t>
            </a:r>
            <a:r>
              <a:rPr lang="en-US" sz="2400" b="1" dirty="0" err="1">
                <a:solidFill>
                  <a:srgbClr val="00B0F0"/>
                </a:solidFill>
              </a:rPr>
              <a:t>että</a:t>
            </a:r>
            <a:r>
              <a:rPr lang="en-US" sz="2400" b="1" dirty="0">
                <a:solidFill>
                  <a:srgbClr val="00B0F0"/>
                </a:solidFill>
              </a:rPr>
              <a:t> </a:t>
            </a:r>
            <a:r>
              <a:rPr lang="en-US" sz="2400" b="1" dirty="0" err="1">
                <a:solidFill>
                  <a:srgbClr val="00B0F0"/>
                </a:solidFill>
              </a:rPr>
              <a:t>ing-muotoa</a:t>
            </a:r>
            <a:endParaRPr lang="en-US" sz="2400" b="1" dirty="0">
              <a:solidFill>
                <a:srgbClr val="00B0F0"/>
              </a:solidFill>
            </a:endParaRPr>
          </a:p>
          <a:p>
            <a:r>
              <a:rPr lang="en-US" sz="2400" dirty="0"/>
              <a:t>Do you </a:t>
            </a:r>
            <a:r>
              <a:rPr lang="en-US" sz="2400" u="sng" dirty="0"/>
              <a:t>like</a:t>
            </a:r>
            <a:r>
              <a:rPr lang="en-US" sz="2400" dirty="0"/>
              <a:t> </a:t>
            </a:r>
            <a:r>
              <a:rPr lang="en-US" sz="2400" b="1" dirty="0"/>
              <a:t>getting </a:t>
            </a:r>
            <a:r>
              <a:rPr lang="en-US" sz="2400" dirty="0"/>
              <a:t>up early+ / Do you </a:t>
            </a:r>
            <a:r>
              <a:rPr lang="en-US" sz="2400" u="sng" dirty="0"/>
              <a:t>like</a:t>
            </a:r>
            <a:r>
              <a:rPr lang="en-US" sz="2400" dirty="0"/>
              <a:t> </a:t>
            </a:r>
            <a:r>
              <a:rPr lang="en-US" sz="2400" b="1" dirty="0"/>
              <a:t>to get </a:t>
            </a:r>
            <a:r>
              <a:rPr lang="en-US" sz="2400" dirty="0"/>
              <a:t>up early?</a:t>
            </a:r>
          </a:p>
          <a:p>
            <a:r>
              <a:rPr lang="en-US" sz="2400" dirty="0"/>
              <a:t>I </a:t>
            </a:r>
            <a:r>
              <a:rPr lang="en-US" sz="2400" u="sng" dirty="0"/>
              <a:t>hate</a:t>
            </a:r>
            <a:r>
              <a:rPr lang="en-US" sz="2400" dirty="0"/>
              <a:t> </a:t>
            </a:r>
            <a:r>
              <a:rPr lang="en-US" sz="2400" b="1" dirty="0"/>
              <a:t>being</a:t>
            </a:r>
            <a:r>
              <a:rPr lang="en-US" sz="2400" dirty="0"/>
              <a:t> late. / I </a:t>
            </a:r>
            <a:r>
              <a:rPr lang="en-US" sz="2400" u="sng" dirty="0"/>
              <a:t>hate</a:t>
            </a:r>
            <a:r>
              <a:rPr lang="en-US" sz="2400" dirty="0"/>
              <a:t> </a:t>
            </a:r>
            <a:r>
              <a:rPr lang="en-US" sz="2400" b="1" dirty="0"/>
              <a:t>to be </a:t>
            </a:r>
            <a:r>
              <a:rPr lang="en-US" sz="2400" dirty="0"/>
              <a:t>late.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1" dirty="0">
                <a:solidFill>
                  <a:srgbClr val="FFC000"/>
                </a:solidFill>
              </a:rPr>
              <a:t>HUOM!</a:t>
            </a:r>
            <a:r>
              <a:rPr lang="en-US" sz="2400" dirty="0"/>
              <a:t> </a:t>
            </a:r>
            <a:r>
              <a:rPr lang="en-US" sz="2400" dirty="0" err="1"/>
              <a:t>Merkitys</a:t>
            </a:r>
            <a:r>
              <a:rPr lang="en-US" sz="2400" dirty="0"/>
              <a:t> </a:t>
            </a:r>
            <a:r>
              <a:rPr lang="en-US" sz="2400" dirty="0" err="1"/>
              <a:t>voi</a:t>
            </a:r>
            <a:r>
              <a:rPr lang="en-US" sz="2400" dirty="0"/>
              <a:t> </a:t>
            </a:r>
            <a:r>
              <a:rPr lang="en-US" sz="2400" dirty="0" err="1"/>
              <a:t>muuttua</a:t>
            </a:r>
            <a:r>
              <a:rPr lang="en-US" sz="2400" dirty="0"/>
              <a:t> </a:t>
            </a:r>
            <a:r>
              <a:rPr lang="en-US" sz="2400" dirty="0" err="1"/>
              <a:t>infinitiivissä</a:t>
            </a:r>
            <a:r>
              <a:rPr lang="en-US" sz="2400" dirty="0"/>
              <a:t> ja </a:t>
            </a:r>
            <a:r>
              <a:rPr lang="en-US" sz="2400" dirty="0" err="1"/>
              <a:t>ing-muodossa</a:t>
            </a:r>
            <a:r>
              <a:rPr lang="en-US" sz="2400" dirty="0"/>
              <a:t> – </a:t>
            </a:r>
            <a:r>
              <a:rPr lang="en-US" sz="2400" dirty="0" err="1"/>
              <a:t>vertaa</a:t>
            </a:r>
            <a:r>
              <a:rPr lang="en-US" sz="2400" dirty="0"/>
              <a:t>:</a:t>
            </a:r>
          </a:p>
          <a:p>
            <a:r>
              <a:rPr lang="en-US" sz="2400" u="sng" dirty="0"/>
              <a:t>Remember</a:t>
            </a:r>
            <a:r>
              <a:rPr lang="en-US" sz="2400" dirty="0"/>
              <a:t> </a:t>
            </a:r>
            <a:r>
              <a:rPr lang="en-US" sz="2400" b="1" dirty="0"/>
              <a:t>to lock </a:t>
            </a:r>
            <a:r>
              <a:rPr lang="en-US" sz="2400" dirty="0"/>
              <a:t>the door. </a:t>
            </a:r>
          </a:p>
          <a:p>
            <a:r>
              <a:rPr lang="en-US" sz="2400" dirty="0"/>
              <a:t>I </a:t>
            </a:r>
            <a:r>
              <a:rPr lang="en-US" sz="2400" u="sng" dirty="0"/>
              <a:t>remember</a:t>
            </a:r>
            <a:r>
              <a:rPr lang="en-US" sz="2400" dirty="0"/>
              <a:t> </a:t>
            </a:r>
            <a:r>
              <a:rPr lang="en-US" sz="2400" b="1" dirty="0"/>
              <a:t>locking</a:t>
            </a:r>
            <a:r>
              <a:rPr lang="en-US" sz="2400" dirty="0"/>
              <a:t> the door.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3376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 DO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1103312" y="2052918"/>
            <a:ext cx="8946541" cy="169790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/>
          <a:p>
            <a:r>
              <a:rPr lang="en-US" sz="3200" b="1" dirty="0" err="1"/>
              <a:t>Polun</a:t>
            </a:r>
            <a:r>
              <a:rPr lang="en-US" sz="3200" b="1" dirty="0"/>
              <a:t> </a:t>
            </a:r>
            <a:r>
              <a:rPr lang="en-US" sz="3200" b="1" dirty="0" err="1"/>
              <a:t>osio</a:t>
            </a:r>
            <a:r>
              <a:rPr lang="en-US" sz="3200" b="1" dirty="0"/>
              <a:t> 3: </a:t>
            </a:r>
            <a:r>
              <a:rPr lang="en-US" sz="3200" b="1" dirty="0" err="1"/>
              <a:t>Verbin</a:t>
            </a:r>
            <a:r>
              <a:rPr lang="en-US" sz="3200" b="1" dirty="0"/>
              <a:t> </a:t>
            </a:r>
            <a:r>
              <a:rPr lang="en-US" sz="3200" b="1" dirty="0" err="1"/>
              <a:t>perusmuoto</a:t>
            </a:r>
            <a:r>
              <a:rPr lang="en-US" sz="3200" b="1" dirty="0"/>
              <a:t> ja </a:t>
            </a:r>
            <a:r>
              <a:rPr lang="en-US" sz="3200" b="1" dirty="0" err="1"/>
              <a:t>ing-muoto</a:t>
            </a:r>
            <a:r>
              <a:rPr lang="en-US" sz="3200" b="1" dirty="0"/>
              <a:t> </a:t>
            </a:r>
            <a:r>
              <a:rPr lang="en-US" sz="3200" b="1" dirty="0" err="1"/>
              <a:t>harjoitukset</a:t>
            </a:r>
            <a:r>
              <a:rPr lang="en-US" sz="3200" b="1" dirty="0"/>
              <a:t>.</a:t>
            </a:r>
          </a:p>
          <a:p>
            <a:r>
              <a:rPr lang="en-US" sz="3200" b="1" dirty="0" err="1"/>
              <a:t>Työkirja</a:t>
            </a:r>
            <a:r>
              <a:rPr lang="en-US" sz="3200" b="1" dirty="0"/>
              <a:t> s. 111 </a:t>
            </a:r>
            <a:r>
              <a:rPr lang="en-US" sz="3200" b="1" dirty="0" err="1"/>
              <a:t>alkaen</a:t>
            </a:r>
          </a:p>
        </p:txBody>
      </p:sp>
    </p:spTree>
    <p:extLst>
      <p:ext uri="{BB962C8B-B14F-4D97-AF65-F5344CB8AC3E}">
        <p14:creationId xmlns:p14="http://schemas.microsoft.com/office/powerpoint/2010/main" val="268298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151</TotalTime>
  <Words>276</Words>
  <Application>Microsoft Office PowerPoint</Application>
  <PresentationFormat>Widescreen</PresentationFormat>
  <Paragraphs>54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Ion</vt:lpstr>
      <vt:lpstr>To be or not to be? Infinitiivi &amp; ing-muoto</vt:lpstr>
      <vt:lpstr>Missä verbin perusmuoto?</vt:lpstr>
      <vt:lpstr>VERBIN INFINITIIVI = PERUSMUOTO (mennä, puhua, tehdä…) Enkussa perusmuotoa edeltää usein to-sana: </vt:lpstr>
      <vt:lpstr>Perusmuoto ILMAN to-sanaa</vt:lpstr>
      <vt:lpstr>Verbin ing-muoto – koska käytän?</vt:lpstr>
      <vt:lpstr>Ing-muoto ja infinitiivi </vt:lpstr>
      <vt:lpstr>TO 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Infinitiivi + ing-muoto</dc:title>
  <dc:creator>Oksanen Hertta Juulia</dc:creator>
  <cp:lastModifiedBy>Oksanen Hertta Juulia</cp:lastModifiedBy>
  <cp:revision>217</cp:revision>
  <cp:lastPrinted>2018-05-16T11:00:16Z</cp:lastPrinted>
  <dcterms:created xsi:type="dcterms:W3CDTF">2017-05-16T06:00:52Z</dcterms:created>
  <dcterms:modified xsi:type="dcterms:W3CDTF">2018-12-30T14:26:30Z</dcterms:modified>
</cp:coreProperties>
</file>