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4" r:id="rId3"/>
    <p:sldId id="262" r:id="rId4"/>
    <p:sldId id="265" r:id="rId5"/>
    <p:sldId id="263" r:id="rId6"/>
    <p:sldId id="256" r:id="rId7"/>
    <p:sldId id="257" r:id="rId8"/>
    <p:sldId id="259" r:id="rId9"/>
    <p:sldId id="260" r:id="rId10"/>
  </p:sldIdLst>
  <p:sldSz cx="9144000" cy="6858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56"/>
    <p:restoredTop sz="94659"/>
  </p:normalViewPr>
  <p:slideViewPr>
    <p:cSldViewPr>
      <p:cViewPr varScale="1">
        <p:scale>
          <a:sx n="69" d="100"/>
          <a:sy n="69" d="100"/>
        </p:scale>
        <p:origin x="103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ksanen Hertta Juulia" userId="S::hertta.oksanen@edu.kotka.fi::837054eb-9f77-4fb1-bae1-6f68075e648c" providerId="AD" clId="Web-{67E7912B-EE43-C544-C5CF-6754DCF077F1}"/>
    <pc:docChg chg="modSld">
      <pc:chgData name="Oksanen Hertta Juulia" userId="S::hertta.oksanen@edu.kotka.fi::837054eb-9f77-4fb1-bae1-6f68075e648c" providerId="AD" clId="Web-{67E7912B-EE43-C544-C5CF-6754DCF077F1}" dt="2019-04-16T07:13:52.162" v="7" actId="20577"/>
      <pc:docMkLst>
        <pc:docMk/>
      </pc:docMkLst>
      <pc:sldChg chg="modSp">
        <pc:chgData name="Oksanen Hertta Juulia" userId="S::hertta.oksanen@edu.kotka.fi::837054eb-9f77-4fb1-bae1-6f68075e648c" providerId="AD" clId="Web-{67E7912B-EE43-C544-C5CF-6754DCF077F1}" dt="2019-04-16T07:13:51.490" v="5" actId="20577"/>
        <pc:sldMkLst>
          <pc:docMk/>
          <pc:sldMk cId="480700196" sldId="265"/>
        </pc:sldMkLst>
        <pc:spChg chg="mod">
          <ac:chgData name="Oksanen Hertta Juulia" userId="S::hertta.oksanen@edu.kotka.fi::837054eb-9f77-4fb1-bae1-6f68075e648c" providerId="AD" clId="Web-{67E7912B-EE43-C544-C5CF-6754DCF077F1}" dt="2019-04-16T07:13:42.396" v="0" actId="20577"/>
          <ac:spMkLst>
            <pc:docMk/>
            <pc:sldMk cId="480700196" sldId="265"/>
            <ac:spMk id="5" creationId="{3376CA52-6815-4F55-8598-0280B73C4D3A}"/>
          </ac:spMkLst>
        </pc:spChg>
        <pc:spChg chg="mod">
          <ac:chgData name="Oksanen Hertta Juulia" userId="S::hertta.oksanen@edu.kotka.fi::837054eb-9f77-4fb1-bae1-6f68075e648c" providerId="AD" clId="Web-{67E7912B-EE43-C544-C5CF-6754DCF077F1}" dt="2019-04-16T07:13:51.490" v="5" actId="20577"/>
          <ac:spMkLst>
            <pc:docMk/>
            <pc:sldMk cId="480700196" sldId="265"/>
            <ac:spMk id="7" creationId="{46E23CE1-6832-4796-A57B-CEDD424FB54A}"/>
          </ac:spMkLst>
        </pc:spChg>
      </pc:sldChg>
    </pc:docChg>
  </pc:docChgLst>
  <pc:docChgLst>
    <pc:chgData name="Oksanen Hertta Juulia" userId="S::hertta.oksanen@edu.kotka.fi::837054eb-9f77-4fb1-bae1-6f68075e648c" providerId="AD" clId="Web-{2F53DC22-075D-9EAC-ED2F-8BA18504E335}"/>
    <pc:docChg chg="addSld modSld sldOrd">
      <pc:chgData name="Oksanen Hertta Juulia" userId="S::hertta.oksanen@edu.kotka.fi::837054eb-9f77-4fb1-bae1-6f68075e648c" providerId="AD" clId="Web-{2F53DC22-075D-9EAC-ED2F-8BA18504E335}" dt="2019-04-12T14:06:27.950" v="313" actId="20577"/>
      <pc:docMkLst>
        <pc:docMk/>
      </pc:docMkLst>
      <pc:sldChg chg="modSp">
        <pc:chgData name="Oksanen Hertta Juulia" userId="S::hertta.oksanen@edu.kotka.fi::837054eb-9f77-4fb1-bae1-6f68075e648c" providerId="AD" clId="Web-{2F53DC22-075D-9EAC-ED2F-8BA18504E335}" dt="2019-04-12T13:58:02.368" v="75" actId="20577"/>
        <pc:sldMkLst>
          <pc:docMk/>
          <pc:sldMk cId="0" sldId="258"/>
        </pc:sldMkLst>
        <pc:spChg chg="mod">
          <ac:chgData name="Oksanen Hertta Juulia" userId="S::hertta.oksanen@edu.kotka.fi::837054eb-9f77-4fb1-bae1-6f68075e648c" providerId="AD" clId="Web-{2F53DC22-075D-9EAC-ED2F-8BA18504E335}" dt="2019-04-12T13:58:02.368" v="75" actId="20577"/>
          <ac:spMkLst>
            <pc:docMk/>
            <pc:sldMk cId="0" sldId="258"/>
            <ac:spMk id="7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2F53DC22-075D-9EAC-ED2F-8BA18504E335}" dt="2019-04-12T13:56:32.070" v="36" actId="20577"/>
        <pc:sldMkLst>
          <pc:docMk/>
          <pc:sldMk cId="0" sldId="263"/>
        </pc:sldMkLst>
        <pc:spChg chg="mod">
          <ac:chgData name="Oksanen Hertta Juulia" userId="S::hertta.oksanen@edu.kotka.fi::837054eb-9f77-4fb1-bae1-6f68075e648c" providerId="AD" clId="Web-{2F53DC22-075D-9EAC-ED2F-8BA18504E335}" dt="2019-04-12T13:56:32.070" v="36" actId="20577"/>
          <ac:spMkLst>
            <pc:docMk/>
            <pc:sldMk cId="0" sldId="263"/>
            <ac:spMk id="4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2F53DC22-075D-9EAC-ED2F-8BA18504E335}" dt="2019-04-12T14:06:10.341" v="305" actId="20577"/>
        <pc:sldMkLst>
          <pc:docMk/>
          <pc:sldMk cId="345103432" sldId="264"/>
        </pc:sldMkLst>
        <pc:spChg chg="mod">
          <ac:chgData name="Oksanen Hertta Juulia" userId="S::hertta.oksanen@edu.kotka.fi::837054eb-9f77-4fb1-bae1-6f68075e648c" providerId="AD" clId="Web-{2F53DC22-075D-9EAC-ED2F-8BA18504E335}" dt="2019-04-12T14:06:10.341" v="305" actId="20577"/>
          <ac:spMkLst>
            <pc:docMk/>
            <pc:sldMk cId="345103432" sldId="264"/>
            <ac:spMk id="3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2F53DC22-075D-9EAC-ED2F-8BA18504E335}" dt="2019-04-12T14:02:26.339" v="189" actId="20577"/>
          <ac:spMkLst>
            <pc:docMk/>
            <pc:sldMk cId="345103432" sldId="264"/>
            <ac:spMk id="4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2F53DC22-075D-9EAC-ED2F-8BA18504E335}" dt="2019-04-12T14:02:52.292" v="197" actId="1076"/>
          <ac:spMkLst>
            <pc:docMk/>
            <pc:sldMk cId="345103432" sldId="264"/>
            <ac:spMk id="5" creationId="{00000000-0000-0000-0000-000000000000}"/>
          </ac:spMkLst>
        </pc:spChg>
      </pc:sldChg>
      <pc:sldChg chg="addSp modSp new ord addAnim modAnim">
        <pc:chgData name="Oksanen Hertta Juulia" userId="S::hertta.oksanen@edu.kotka.fi::837054eb-9f77-4fb1-bae1-6f68075e648c" providerId="AD" clId="Web-{2F53DC22-075D-9EAC-ED2F-8BA18504E335}" dt="2019-04-12T14:06:27.950" v="312" actId="20577"/>
        <pc:sldMkLst>
          <pc:docMk/>
          <pc:sldMk cId="480700196" sldId="265"/>
        </pc:sldMkLst>
        <pc:spChg chg="mod">
          <ac:chgData name="Oksanen Hertta Juulia" userId="S::hertta.oksanen@edu.kotka.fi::837054eb-9f77-4fb1-bae1-6f68075e648c" providerId="AD" clId="Web-{2F53DC22-075D-9EAC-ED2F-8BA18504E335}" dt="2019-04-12T14:01:30.026" v="178" actId="20577"/>
          <ac:spMkLst>
            <pc:docMk/>
            <pc:sldMk cId="480700196" sldId="265"/>
            <ac:spMk id="2" creationId="{EC1F1C57-3EDD-4FF5-8C7D-A9010566C5DC}"/>
          </ac:spMkLst>
        </pc:spChg>
        <pc:spChg chg="mod">
          <ac:chgData name="Oksanen Hertta Juulia" userId="S::hertta.oksanen@edu.kotka.fi::837054eb-9f77-4fb1-bae1-6f68075e648c" providerId="AD" clId="Web-{2F53DC22-075D-9EAC-ED2F-8BA18504E335}" dt="2019-04-12T14:06:21.075" v="309" actId="20577"/>
          <ac:spMkLst>
            <pc:docMk/>
            <pc:sldMk cId="480700196" sldId="265"/>
            <ac:spMk id="3" creationId="{B6040B5C-8348-42F6-88D9-09C3990C4B83}"/>
          </ac:spMkLst>
        </pc:spChg>
        <pc:spChg chg="add mod">
          <ac:chgData name="Oksanen Hertta Juulia" userId="S::hertta.oksanen@edu.kotka.fi::837054eb-9f77-4fb1-bae1-6f68075e648c" providerId="AD" clId="Web-{2F53DC22-075D-9EAC-ED2F-8BA18504E335}" dt="2019-04-12T14:03:43.652" v="203" actId="1076"/>
          <ac:spMkLst>
            <pc:docMk/>
            <pc:sldMk cId="480700196" sldId="265"/>
            <ac:spMk id="5" creationId="{3376CA52-6815-4F55-8598-0280B73C4D3A}"/>
          </ac:spMkLst>
        </pc:spChg>
        <pc:spChg chg="add mod">
          <ac:chgData name="Oksanen Hertta Juulia" userId="S::hertta.oksanen@edu.kotka.fi::837054eb-9f77-4fb1-bae1-6f68075e648c" providerId="AD" clId="Web-{2F53DC22-075D-9EAC-ED2F-8BA18504E335}" dt="2019-04-12T14:03:30.105" v="199" actId="20577"/>
          <ac:spMkLst>
            <pc:docMk/>
            <pc:sldMk cId="480700196" sldId="265"/>
            <ac:spMk id="7" creationId="{46E23CE1-6832-4796-A57B-CEDD424FB54A}"/>
          </ac:spMkLst>
        </pc:spChg>
        <pc:spChg chg="add mod">
          <ac:chgData name="Oksanen Hertta Juulia" userId="S::hertta.oksanen@edu.kotka.fi::837054eb-9f77-4fb1-bae1-6f68075e648c" providerId="AD" clId="Web-{2F53DC22-075D-9EAC-ED2F-8BA18504E335}" dt="2019-04-12T14:06:27.950" v="312" actId="20577"/>
          <ac:spMkLst>
            <pc:docMk/>
            <pc:sldMk cId="480700196" sldId="265"/>
            <ac:spMk id="8" creationId="{AFAD21B6-6872-4598-AE1C-F4E496EAAD0E}"/>
          </ac:spMkLst>
        </pc:spChg>
      </pc:sldChg>
    </pc:docChg>
  </pc:docChgLst>
  <pc:docChgLst>
    <pc:chgData name="Oksanen Hertta Juulia" userId="S::hertta.oksanen@edu.kotka.fi::837054eb-9f77-4fb1-bae1-6f68075e648c" providerId="AD" clId="Web-{73C4BDBC-6541-34E3-A5DB-C7B6FC6A6561}"/>
    <pc:docChg chg="modSld">
      <pc:chgData name="Oksanen Hertta Juulia" userId="S::hertta.oksanen@edu.kotka.fi::837054eb-9f77-4fb1-bae1-6f68075e648c" providerId="AD" clId="Web-{73C4BDBC-6541-34E3-A5DB-C7B6FC6A6561}" dt="2019-04-12T14:15:20.123" v="419" actId="20577"/>
      <pc:docMkLst>
        <pc:docMk/>
      </pc:docMkLst>
      <pc:sldChg chg="modSp">
        <pc:chgData name="Oksanen Hertta Juulia" userId="S::hertta.oksanen@edu.kotka.fi::837054eb-9f77-4fb1-bae1-6f68075e648c" providerId="AD" clId="Web-{73C4BDBC-6541-34E3-A5DB-C7B6FC6A6561}" dt="2019-04-12T14:15:20.123" v="418" actId="20577"/>
        <pc:sldMkLst>
          <pc:docMk/>
          <pc:sldMk cId="0" sldId="263"/>
        </pc:sldMkLst>
        <pc:spChg chg="mod">
          <ac:chgData name="Oksanen Hertta Juulia" userId="S::hertta.oksanen@edu.kotka.fi::837054eb-9f77-4fb1-bae1-6f68075e648c" providerId="AD" clId="Web-{73C4BDBC-6541-34E3-A5DB-C7B6FC6A6561}" dt="2019-04-12T14:15:20.123" v="418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73C4BDBC-6541-34E3-A5DB-C7B6FC6A6561}" dt="2019-04-12T14:09:16.309" v="95" actId="20577"/>
        <pc:sldMkLst>
          <pc:docMk/>
          <pc:sldMk cId="345103432" sldId="264"/>
        </pc:sldMkLst>
        <pc:spChg chg="mod">
          <ac:chgData name="Oksanen Hertta Juulia" userId="S::hertta.oksanen@edu.kotka.fi::837054eb-9f77-4fb1-bae1-6f68075e648c" providerId="AD" clId="Web-{73C4BDBC-6541-34E3-A5DB-C7B6FC6A6561}" dt="2019-04-12T14:09:16.309" v="95" actId="20577"/>
          <ac:spMkLst>
            <pc:docMk/>
            <pc:sldMk cId="345103432" sldId="264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ED816-BE84-4582-B9D2-E4BAB27266FA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406BC-FCB9-48BE-BCD1-9A1B0AEF04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279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DEF99-C681-4FD3-A80C-F233511202A7}" type="datetimeFigureOut">
              <a:rPr lang="fi-FI" smtClean="0"/>
              <a:pPr/>
              <a:t>16.4.2019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802C3-9C7D-4A62-A321-F2FB8BB97BC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5517232"/>
            <a:ext cx="368275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 err="1"/>
              <a:t>This</a:t>
            </a:r>
            <a:r>
              <a:rPr lang="fi-FI" dirty="0"/>
              <a:t> is a Ferrari.</a:t>
            </a:r>
          </a:p>
        </p:txBody>
      </p:sp>
      <p:pic>
        <p:nvPicPr>
          <p:cNvPr id="4" name="Sisällön paikkamerkki 3" descr="ferrar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556792"/>
            <a:ext cx="3672408" cy="3818040"/>
          </a:xfrm>
        </p:spPr>
      </p:pic>
      <p:pic>
        <p:nvPicPr>
          <p:cNvPr id="5" name="Kuva 4" descr="lad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556792"/>
            <a:ext cx="4211960" cy="3861048"/>
          </a:xfrm>
          <a:prstGeom prst="rect">
            <a:avLst/>
          </a:prstGeom>
        </p:spPr>
      </p:pic>
      <p:sp>
        <p:nvSpPr>
          <p:cNvPr id="6" name="Otsikko 1"/>
          <p:cNvSpPr txBox="1">
            <a:spLocks/>
          </p:cNvSpPr>
          <p:nvPr/>
        </p:nvSpPr>
        <p:spPr>
          <a:xfrm>
            <a:off x="4860032" y="5517232"/>
            <a:ext cx="36827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This</a:t>
            </a:r>
            <a:r>
              <a:rPr kumimoji="0" lang="fi-FI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a Lada.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683568" y="332656"/>
            <a:ext cx="81003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sz="4000" dirty="0" err="1">
                <a:cs typeface="Calibri"/>
              </a:rPr>
              <a:t>What</a:t>
            </a:r>
            <a:r>
              <a:rPr lang="fi-FI" sz="4000" dirty="0">
                <a:cs typeface="Calibri"/>
              </a:rPr>
              <a:t> </a:t>
            </a:r>
            <a:r>
              <a:rPr lang="fi-FI" sz="4000" dirty="0" err="1">
                <a:cs typeface="Calibri"/>
              </a:rPr>
              <a:t>do</a:t>
            </a:r>
            <a:r>
              <a:rPr lang="fi-FI" sz="4000" dirty="0">
                <a:cs typeface="Calibri"/>
              </a:rPr>
              <a:t> </a:t>
            </a:r>
            <a:r>
              <a:rPr lang="fi-FI" sz="4000" dirty="0" err="1">
                <a:cs typeface="Calibri"/>
              </a:rPr>
              <a:t>you</a:t>
            </a:r>
            <a:r>
              <a:rPr lang="fi-FI" sz="4000" dirty="0">
                <a:cs typeface="Calibri"/>
              </a:rPr>
              <a:t> </a:t>
            </a:r>
            <a:r>
              <a:rPr lang="fi-FI" sz="4000" dirty="0" err="1">
                <a:cs typeface="Calibri"/>
              </a:rPr>
              <a:t>see</a:t>
            </a:r>
            <a:r>
              <a:rPr lang="fi-FI" sz="4000" dirty="0">
                <a:cs typeface="Calibri"/>
              </a:rPr>
              <a:t>? </a:t>
            </a:r>
            <a:r>
              <a:rPr lang="fi-FI" sz="4000" dirty="0" err="1">
                <a:cs typeface="Calibri"/>
              </a:rPr>
              <a:t>Compare</a:t>
            </a:r>
            <a:r>
              <a:rPr lang="fi-FI" sz="4000" dirty="0">
                <a:cs typeface="Calibri"/>
              </a:rPr>
              <a:t> </a:t>
            </a:r>
            <a:r>
              <a:rPr lang="fi-FI" sz="4000" dirty="0" err="1">
                <a:cs typeface="Calibri"/>
              </a:rPr>
              <a:t>the</a:t>
            </a:r>
            <a:r>
              <a:rPr lang="fi-FI" sz="4000" dirty="0">
                <a:cs typeface="Calibri"/>
              </a:rPr>
              <a:t> </a:t>
            </a:r>
            <a:r>
              <a:rPr lang="fi-FI" sz="4000" dirty="0" err="1">
                <a:cs typeface="Calibri"/>
              </a:rPr>
              <a:t>cars</a:t>
            </a:r>
            <a:r>
              <a:rPr lang="fi-FI" sz="4000" dirty="0">
                <a:cs typeface="Calibri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ADJEKTIIVIEN VERTAILU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881" y="1381328"/>
            <a:ext cx="8579296" cy="452596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fi-FI" b="1" dirty="0">
                <a:solidFill>
                  <a:srgbClr val="00B050"/>
                </a:solidFill>
              </a:rPr>
              <a:t>LYHYET ADJEKTIIVIT (yksi- ja kaksitavuiset)</a:t>
            </a:r>
          </a:p>
          <a:p>
            <a:pPr marL="0" indent="0">
              <a:buNone/>
            </a:pPr>
            <a:r>
              <a:rPr lang="fi-FI" dirty="0" err="1"/>
              <a:t>fast</a:t>
            </a:r>
            <a:r>
              <a:rPr lang="fi-FI" dirty="0"/>
              <a:t> – </a:t>
            </a:r>
            <a:r>
              <a:rPr lang="fi-FI" dirty="0" err="1"/>
              <a:t>fast</a:t>
            </a:r>
            <a:r>
              <a:rPr lang="fi-FI" b="1" u="sng" dirty="0" err="1"/>
              <a:t>er</a:t>
            </a:r>
            <a:r>
              <a:rPr lang="fi-FI" dirty="0"/>
              <a:t> –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fast</a:t>
            </a:r>
            <a:r>
              <a:rPr lang="fi-FI" b="1" u="sng" dirty="0" err="1"/>
              <a:t>est</a:t>
            </a:r>
            <a:endParaRPr lang="fi-FI" b="1" u="sng" dirty="0"/>
          </a:p>
          <a:p>
            <a:pPr marL="0" indent="0">
              <a:buNone/>
            </a:pPr>
            <a:endParaRPr lang="fi-FI" b="1" u="sng" dirty="0"/>
          </a:p>
          <a:p>
            <a:pPr marL="0" indent="0">
              <a:buNone/>
            </a:pPr>
            <a:r>
              <a:rPr lang="fi-FI" dirty="0" err="1"/>
              <a:t>happ</a:t>
            </a:r>
            <a:r>
              <a:rPr lang="fi-FI" b="1" u="sng" dirty="0" err="1"/>
              <a:t>y</a:t>
            </a:r>
            <a:r>
              <a:rPr lang="fi-FI" dirty="0"/>
              <a:t> – </a:t>
            </a:r>
            <a:r>
              <a:rPr lang="fi-FI" dirty="0" err="1"/>
              <a:t>happ</a:t>
            </a:r>
            <a:r>
              <a:rPr lang="fi-FI" b="1" u="sng" dirty="0" err="1"/>
              <a:t>i</a:t>
            </a:r>
            <a:r>
              <a:rPr lang="fi-FI" dirty="0" err="1"/>
              <a:t>er</a:t>
            </a:r>
            <a:r>
              <a:rPr lang="fi-FI" dirty="0"/>
              <a:t> –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happ</a:t>
            </a:r>
            <a:r>
              <a:rPr lang="fi-FI" b="1" u="sng" dirty="0" err="1"/>
              <a:t>i</a:t>
            </a:r>
            <a:r>
              <a:rPr lang="fi-FI" dirty="0" err="1"/>
              <a:t>est</a:t>
            </a:r>
            <a:r>
              <a:rPr lang="fi-FI" dirty="0"/>
              <a:t> (y-loppuiset – muuttuu i:ksi)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br>
              <a:rPr lang="fi-FI" dirty="0"/>
            </a:br>
            <a:r>
              <a:rPr lang="fi-FI" dirty="0" err="1">
                <a:cs typeface="Calibri"/>
              </a:rPr>
              <a:t>big</a:t>
            </a:r>
            <a:r>
              <a:rPr lang="fi-FI" dirty="0">
                <a:cs typeface="Calibri"/>
              </a:rPr>
              <a:t> – </a:t>
            </a:r>
            <a:r>
              <a:rPr lang="fi-FI" dirty="0" err="1">
                <a:cs typeface="Calibri"/>
              </a:rPr>
              <a:t>bigger</a:t>
            </a:r>
            <a:r>
              <a:rPr lang="fi-FI" dirty="0">
                <a:cs typeface="Calibri"/>
              </a:rPr>
              <a:t> – </a:t>
            </a:r>
            <a:r>
              <a:rPr lang="fi-FI" dirty="0" err="1">
                <a:cs typeface="Calibri"/>
              </a:rPr>
              <a:t>the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biggest</a:t>
            </a:r>
            <a:r>
              <a:rPr lang="fi-FI" dirty="0">
                <a:cs typeface="Calibri"/>
              </a:rPr>
              <a:t> (konsonantti tuplaantuu)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>
                <a:solidFill>
                  <a:srgbClr val="00B0F0"/>
                </a:solidFill>
              </a:rPr>
              <a:t>2. PITKÄT ADJEKTIIVIT (useampitavuiset)</a:t>
            </a:r>
          </a:p>
          <a:p>
            <a:pPr marL="0" indent="0">
              <a:buNone/>
            </a:pPr>
            <a:r>
              <a:rPr lang="fi-FI" dirty="0" err="1"/>
              <a:t>expensive</a:t>
            </a:r>
            <a:r>
              <a:rPr lang="fi-FI" dirty="0"/>
              <a:t> – </a:t>
            </a:r>
            <a:r>
              <a:rPr lang="fi-FI" b="1" u="sng" dirty="0" err="1"/>
              <a:t>more</a:t>
            </a:r>
            <a:r>
              <a:rPr lang="fi-FI" b="1" u="sng" dirty="0"/>
              <a:t> </a:t>
            </a:r>
            <a:r>
              <a:rPr lang="fi-FI" dirty="0" err="1"/>
              <a:t>expensive</a:t>
            </a:r>
            <a:r>
              <a:rPr lang="fi-FI" dirty="0"/>
              <a:t> – </a:t>
            </a:r>
            <a:r>
              <a:rPr lang="fi-FI" b="1" u="sng" dirty="0" err="1"/>
              <a:t>the</a:t>
            </a:r>
            <a:r>
              <a:rPr lang="fi-FI" b="1" u="sng" dirty="0"/>
              <a:t> </a:t>
            </a:r>
            <a:r>
              <a:rPr lang="fi-FI" b="1" u="sng" dirty="0" err="1"/>
              <a:t>most</a:t>
            </a:r>
            <a:r>
              <a:rPr lang="fi-FI" b="1" u="sng" dirty="0"/>
              <a:t> </a:t>
            </a:r>
            <a:r>
              <a:rPr lang="fi-FI" dirty="0" err="1"/>
              <a:t>expensive</a:t>
            </a:r>
            <a:endParaRPr lang="fi-FI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Komparatiivi (kalliimpi), superlatiivi (kallein)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436672" y="5621643"/>
            <a:ext cx="4752528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fi-FI" sz="2000" dirty="0"/>
          </a:p>
        </p:txBody>
      </p:sp>
      <p:sp>
        <p:nvSpPr>
          <p:cNvPr id="5" name="Tekstiruutu 4"/>
          <p:cNvSpPr txBox="1"/>
          <p:nvPr/>
        </p:nvSpPr>
        <p:spPr>
          <a:xfrm>
            <a:off x="4172971" y="5828356"/>
            <a:ext cx="4104456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fi-FI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10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ADJEKTIIVIEN VERTAILU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i-FI" sz="3800" u="sng" dirty="0"/>
              <a:t>Epäsäännöllisten adjektiivien </a:t>
            </a:r>
            <a:r>
              <a:rPr lang="fi-FI" sz="3800" dirty="0"/>
              <a:t>vertailu opeteltava ulkoa.</a:t>
            </a:r>
          </a:p>
          <a:p>
            <a:pPr>
              <a:buNone/>
            </a:pPr>
            <a:endParaRPr lang="fi-FI" sz="3800" dirty="0"/>
          </a:p>
          <a:p>
            <a:r>
              <a:rPr lang="fi-FI" sz="3800" dirty="0" err="1"/>
              <a:t>good</a:t>
            </a:r>
            <a:r>
              <a:rPr lang="fi-FI" sz="3800" dirty="0"/>
              <a:t> -&gt; </a:t>
            </a:r>
            <a:r>
              <a:rPr lang="fi-FI" sz="3800" dirty="0" err="1"/>
              <a:t>better</a:t>
            </a:r>
            <a:r>
              <a:rPr lang="fi-FI" sz="3800" dirty="0"/>
              <a:t> -&gt; the </a:t>
            </a:r>
            <a:r>
              <a:rPr lang="fi-FI" sz="3800" dirty="0" err="1"/>
              <a:t>best</a:t>
            </a:r>
            <a:endParaRPr lang="fi-FI" sz="3800" dirty="0"/>
          </a:p>
          <a:p>
            <a:pPr>
              <a:buNone/>
            </a:pPr>
            <a:r>
              <a:rPr lang="fi-FI" sz="3800" dirty="0"/>
              <a:t>hyvä -&gt; parempi -&gt; paras </a:t>
            </a:r>
          </a:p>
          <a:p>
            <a:pPr>
              <a:buNone/>
            </a:pPr>
            <a:endParaRPr lang="fi-FI" sz="3800" dirty="0"/>
          </a:p>
          <a:p>
            <a:r>
              <a:rPr lang="fi-FI" sz="3800" dirty="0" err="1"/>
              <a:t>bad</a:t>
            </a:r>
            <a:r>
              <a:rPr lang="fi-FI" sz="3800" dirty="0"/>
              <a:t> -&gt; </a:t>
            </a:r>
            <a:r>
              <a:rPr lang="fi-FI" sz="3800" dirty="0" err="1"/>
              <a:t>worse</a:t>
            </a:r>
            <a:r>
              <a:rPr lang="fi-FI" sz="3800" dirty="0"/>
              <a:t> -&gt; the </a:t>
            </a:r>
            <a:r>
              <a:rPr lang="fi-FI" sz="3800" dirty="0" err="1"/>
              <a:t>worst</a:t>
            </a:r>
            <a:endParaRPr lang="fi-FI" sz="3800" dirty="0"/>
          </a:p>
          <a:p>
            <a:pPr>
              <a:buNone/>
            </a:pPr>
            <a:r>
              <a:rPr lang="fi-FI" sz="3800" dirty="0"/>
              <a:t>huono -&gt; huonompi -&gt; huonoin </a:t>
            </a:r>
          </a:p>
          <a:p>
            <a:pPr>
              <a:buNone/>
            </a:pPr>
            <a:endParaRPr lang="fi-FI" dirty="0"/>
          </a:p>
          <a:p>
            <a:pPr algn="ctr">
              <a:buNone/>
            </a:pPr>
            <a:r>
              <a:rPr lang="fi-FI" sz="4700" dirty="0" err="1"/>
              <a:t>You</a:t>
            </a:r>
            <a:r>
              <a:rPr lang="fi-FI" sz="4700" dirty="0"/>
              <a:t> </a:t>
            </a:r>
            <a:r>
              <a:rPr lang="fi-FI" sz="4700" dirty="0" err="1"/>
              <a:t>are</a:t>
            </a:r>
            <a:r>
              <a:rPr lang="fi-FI" sz="4700" dirty="0"/>
              <a:t> the </a:t>
            </a:r>
            <a:r>
              <a:rPr lang="fi-FI" sz="4700" dirty="0" err="1"/>
              <a:t>best</a:t>
            </a:r>
            <a:r>
              <a:rPr lang="fi-FI" sz="4700" dirty="0"/>
              <a:t>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F1C57-3EDD-4FF5-8C7D-A9010566C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"/>
              </a:rPr>
              <a:t>Kuin</a:t>
            </a:r>
            <a:r>
              <a:rPr lang="en-US" dirty="0">
                <a:cs typeface="Calibri"/>
              </a:rPr>
              <a:t> ja </a:t>
            </a:r>
            <a:r>
              <a:rPr lang="en-US" dirty="0" err="1">
                <a:cs typeface="Calibri"/>
              </a:rPr>
              <a:t>yhtä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kuin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40B5C-8348-42F6-88D9-09C3990C4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019" y="2402731"/>
            <a:ext cx="5858483" cy="9510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Salad is healthier</a:t>
            </a:r>
            <a:r>
              <a:rPr lang="en-US" b="1" u="sng" dirty="0">
                <a:cs typeface="Calibri"/>
              </a:rPr>
              <a:t> than</a:t>
            </a:r>
            <a:r>
              <a:rPr lang="en-US" dirty="0">
                <a:cs typeface="Calibri"/>
              </a:rPr>
              <a:t> sausage.</a:t>
            </a:r>
            <a:endParaRPr lang="en-US" dirty="0"/>
          </a:p>
        </p:txBody>
      </p:sp>
      <p:sp>
        <p:nvSpPr>
          <p:cNvPr id="5" name="Tekstiruutu 3">
            <a:extLst>
              <a:ext uri="{FF2B5EF4-FFF2-40B4-BE49-F238E27FC236}">
                <a16:creationId xmlns:a16="http://schemas.microsoft.com/office/drawing/2014/main" id="{3376CA52-6815-4F55-8598-0280B73C4D3A}"/>
              </a:ext>
            </a:extLst>
          </p:cNvPr>
          <p:cNvSpPr txBox="1"/>
          <p:nvPr/>
        </p:nvSpPr>
        <p:spPr>
          <a:xfrm>
            <a:off x="619066" y="1572504"/>
            <a:ext cx="8449038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sz="3600" dirty="0"/>
              <a:t>1. Salaatti on terveellisempää</a:t>
            </a:r>
            <a:r>
              <a:rPr lang="fi-FI" sz="3600" b="1" dirty="0"/>
              <a:t> kuin</a:t>
            </a:r>
            <a:r>
              <a:rPr lang="fi-FI" sz="3600" dirty="0"/>
              <a:t> makkara.</a:t>
            </a:r>
          </a:p>
          <a:p>
            <a:endParaRPr lang="fi-FI" sz="2000" dirty="0"/>
          </a:p>
        </p:txBody>
      </p:sp>
      <p:sp>
        <p:nvSpPr>
          <p:cNvPr id="7" name="Tekstiruutu 3">
            <a:extLst>
              <a:ext uri="{FF2B5EF4-FFF2-40B4-BE49-F238E27FC236}">
                <a16:creationId xmlns:a16="http://schemas.microsoft.com/office/drawing/2014/main" id="{46E23CE1-6832-4796-A57B-CEDD424FB54A}"/>
              </a:ext>
            </a:extLst>
          </p:cNvPr>
          <p:cNvSpPr txBox="1"/>
          <p:nvPr/>
        </p:nvSpPr>
        <p:spPr>
          <a:xfrm>
            <a:off x="764981" y="3104611"/>
            <a:ext cx="6868293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fi-FI" sz="3600" dirty="0">
              <a:cs typeface="Calibri"/>
            </a:endParaRPr>
          </a:p>
          <a:p>
            <a:r>
              <a:rPr lang="fi-FI" sz="3600" dirty="0"/>
              <a:t>2. Ferrari on </a:t>
            </a:r>
            <a:r>
              <a:rPr lang="fi-FI" sz="3600" b="1" dirty="0"/>
              <a:t>yhtä </a:t>
            </a:r>
            <a:r>
              <a:rPr lang="fi-FI" sz="3600" dirty="0"/>
              <a:t>kallis </a:t>
            </a:r>
            <a:r>
              <a:rPr lang="fi-FI" sz="3600" b="1" dirty="0"/>
              <a:t>kuin</a:t>
            </a:r>
            <a:r>
              <a:rPr lang="fi-FI" sz="3600" dirty="0"/>
              <a:t> </a:t>
            </a:r>
            <a:r>
              <a:rPr lang="fi-FI" sz="3600" dirty="0" err="1"/>
              <a:t>Tesla</a:t>
            </a:r>
            <a:r>
              <a:rPr lang="fi-FI" sz="3600" dirty="0"/>
              <a:t>.</a:t>
            </a:r>
            <a:endParaRPr lang="fi-FI" sz="3600" dirty="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AD21B6-6872-4598-AE1C-F4E496EAAD0E}"/>
              </a:ext>
            </a:extLst>
          </p:cNvPr>
          <p:cNvSpPr txBox="1"/>
          <p:nvPr/>
        </p:nvSpPr>
        <p:spPr>
          <a:xfrm>
            <a:off x="1291347" y="4306922"/>
            <a:ext cx="709632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dirty="0"/>
              <a:t>Ferrari is </a:t>
            </a:r>
            <a:r>
              <a:rPr lang="fi-FI" sz="3200" b="1" u="sng" dirty="0"/>
              <a:t>as </a:t>
            </a:r>
            <a:r>
              <a:rPr lang="fi-FI" sz="3200" b="1" u="sng" dirty="0" err="1"/>
              <a:t>expensive</a:t>
            </a:r>
            <a:r>
              <a:rPr lang="fi-FI" sz="3200" b="1" u="sng" dirty="0"/>
              <a:t> as </a:t>
            </a:r>
            <a:r>
              <a:rPr lang="fi-FI" sz="3200" dirty="0" err="1"/>
              <a:t>Tesla</a:t>
            </a:r>
            <a:r>
              <a:rPr lang="fi-FI" sz="3200" dirty="0"/>
              <a:t>.</a:t>
            </a:r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070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1602"/>
            <a:ext cx="8229600" cy="452596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buNone/>
            </a:pPr>
            <a:r>
              <a:rPr lang="fi-FI" dirty="0"/>
              <a:t>1. Saa kehua! Muodostakaa 3-4 hengen ryhmä. Kertokaa itsestänne ja ryhmäläisistänne superlatiivia käyttäen. </a:t>
            </a:r>
          </a:p>
          <a:p>
            <a:pPr>
              <a:buNone/>
            </a:pPr>
            <a:r>
              <a:rPr lang="fi-FI" dirty="0"/>
              <a:t>Esim. Erkki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b="1" dirty="0"/>
              <a:t>the </a:t>
            </a:r>
            <a:r>
              <a:rPr lang="fi-FI" b="1" dirty="0" err="1"/>
              <a:t>nicest</a:t>
            </a:r>
            <a:r>
              <a:rPr lang="fi-FI" b="1" dirty="0"/>
              <a:t> </a:t>
            </a:r>
            <a:r>
              <a:rPr lang="fi-FI" dirty="0" err="1"/>
              <a:t>shoes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Voitte käyttää näitä sanoja apuna:</a:t>
            </a:r>
          </a:p>
          <a:p>
            <a:pPr>
              <a:buNone/>
            </a:pPr>
            <a:r>
              <a:rPr lang="fi-FI" dirty="0" err="1"/>
              <a:t>shoes</a:t>
            </a:r>
            <a:r>
              <a:rPr lang="fi-FI" dirty="0"/>
              <a:t> / </a:t>
            </a:r>
            <a:r>
              <a:rPr lang="fi-FI" dirty="0" err="1"/>
              <a:t>clean</a:t>
            </a:r>
            <a:r>
              <a:rPr lang="fi-FI" dirty="0"/>
              <a:t>                      </a:t>
            </a:r>
            <a:r>
              <a:rPr lang="fi-FI" dirty="0" err="1"/>
              <a:t>teeth</a:t>
            </a:r>
            <a:r>
              <a:rPr lang="fi-FI" dirty="0"/>
              <a:t> / </a:t>
            </a:r>
            <a:r>
              <a:rPr lang="fi-FI" dirty="0" err="1"/>
              <a:t>best</a:t>
            </a:r>
            <a:endParaRPr lang="fi-FI" dirty="0">
              <a:cs typeface="Calibri"/>
            </a:endParaRPr>
          </a:p>
          <a:p>
            <a:pPr>
              <a:buNone/>
            </a:pPr>
            <a:r>
              <a:rPr lang="fi-FI" dirty="0" err="1"/>
              <a:t>day</a:t>
            </a:r>
            <a:r>
              <a:rPr lang="fi-FI" dirty="0"/>
              <a:t> / </a:t>
            </a:r>
            <a:r>
              <a:rPr lang="fi-FI" dirty="0" err="1"/>
              <a:t>busy</a:t>
            </a:r>
            <a:r>
              <a:rPr lang="fi-FI" dirty="0"/>
              <a:t>                           food / </a:t>
            </a:r>
            <a:r>
              <a:rPr lang="fi-FI" dirty="0" err="1"/>
              <a:t>healthy</a:t>
            </a:r>
            <a:endParaRPr lang="fi-FI" dirty="0" err="1">
              <a:cs typeface="Calibri"/>
            </a:endParaRPr>
          </a:p>
          <a:p>
            <a:pPr>
              <a:buNone/>
            </a:pPr>
            <a:r>
              <a:rPr lang="fi-FI" dirty="0" err="1"/>
              <a:t>hair</a:t>
            </a:r>
            <a:r>
              <a:rPr lang="fi-FI" dirty="0"/>
              <a:t> / long                           parents / </a:t>
            </a:r>
            <a:r>
              <a:rPr lang="fi-FI" dirty="0" err="1"/>
              <a:t>difficult</a:t>
            </a:r>
            <a:endParaRPr lang="fi-FI" dirty="0" err="1">
              <a:cs typeface="Calibri"/>
            </a:endParaRPr>
          </a:p>
          <a:p>
            <a:pPr>
              <a:buNone/>
            </a:pPr>
            <a:r>
              <a:rPr lang="fi-FI" dirty="0" err="1">
                <a:cs typeface="Calibri"/>
              </a:rPr>
              <a:t>personality</a:t>
            </a:r>
            <a:r>
              <a:rPr lang="fi-FI" dirty="0">
                <a:cs typeface="Calibri"/>
              </a:rPr>
              <a:t> / </a:t>
            </a:r>
            <a:r>
              <a:rPr lang="fi-FI" dirty="0" err="1">
                <a:cs typeface="Calibri"/>
              </a:rPr>
              <a:t>beautiful</a:t>
            </a:r>
            <a:r>
              <a:rPr lang="fi-FI" dirty="0">
                <a:cs typeface="Calibri"/>
              </a:rPr>
              <a:t>      </a:t>
            </a:r>
            <a:r>
              <a:rPr lang="fi-FI" dirty="0" err="1">
                <a:cs typeface="Calibri"/>
              </a:rPr>
              <a:t>nice</a:t>
            </a:r>
            <a:r>
              <a:rPr lang="fi-FI" dirty="0">
                <a:cs typeface="Calibri"/>
              </a:rPr>
              <a:t> / </a:t>
            </a:r>
            <a:r>
              <a:rPr lang="fi-FI" dirty="0" err="1">
                <a:cs typeface="Calibri"/>
              </a:rPr>
              <a:t>pencils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28184" y="2780928"/>
            <a:ext cx="2555776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US" sz="2400" dirty="0"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1560" y="44624"/>
            <a:ext cx="7772400" cy="1470025"/>
          </a:xfrm>
        </p:spPr>
        <p:txBody>
          <a:bodyPr>
            <a:normAutofit/>
          </a:bodyPr>
          <a:lstStyle/>
          <a:p>
            <a:r>
              <a:rPr lang="fi-FI" dirty="0"/>
              <a:t>ADJEKTIIVIEN VERTAILU</a:t>
            </a:r>
            <a:br>
              <a:rPr lang="fi-FI" dirty="0"/>
            </a:br>
            <a:r>
              <a:rPr lang="fi-FI" sz="3200" dirty="0"/>
              <a:t>nopea, nopeampi, nopein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65619" y="1514649"/>
            <a:ext cx="8136904" cy="1872208"/>
          </a:xfrm>
        </p:spPr>
        <p:txBody>
          <a:bodyPr>
            <a:noAutofit/>
          </a:bodyPr>
          <a:lstStyle/>
          <a:p>
            <a:pPr algn="l"/>
            <a:r>
              <a:rPr lang="fi-FI" sz="2800" b="1" u="sng" dirty="0">
                <a:solidFill>
                  <a:schemeClr val="tx1"/>
                </a:solidFill>
              </a:rPr>
              <a:t>1. KOMPARATIIVI</a:t>
            </a:r>
            <a:r>
              <a:rPr lang="fi-FI" sz="2800" u="sng" dirty="0">
                <a:solidFill>
                  <a:schemeClr val="tx1"/>
                </a:solidFill>
              </a:rPr>
              <a:t> = jotain ominaisuutta on enemmän kuin jollakin toisella</a:t>
            </a:r>
          </a:p>
          <a:p>
            <a:pPr algn="l"/>
            <a:endParaRPr lang="fi-FI" sz="2800" dirty="0">
              <a:solidFill>
                <a:schemeClr val="tx1"/>
              </a:solidFill>
            </a:endParaRPr>
          </a:p>
          <a:p>
            <a:pPr algn="l"/>
            <a:r>
              <a:rPr lang="fi-FI" sz="2800" dirty="0">
                <a:solidFill>
                  <a:schemeClr val="tx1"/>
                </a:solidFill>
              </a:rPr>
              <a:t>Ted is </a:t>
            </a:r>
            <a:r>
              <a:rPr lang="fi-FI" sz="2800" dirty="0" err="1">
                <a:solidFill>
                  <a:schemeClr val="tx1"/>
                </a:solidFill>
              </a:rPr>
              <a:t>tall</a:t>
            </a:r>
            <a:r>
              <a:rPr lang="fi-FI" sz="2800" dirty="0">
                <a:solidFill>
                  <a:schemeClr val="tx1"/>
                </a:solidFill>
              </a:rPr>
              <a:t>.		Matt is </a:t>
            </a:r>
            <a:r>
              <a:rPr lang="fi-FI" sz="2800" dirty="0" err="1">
                <a:solidFill>
                  <a:schemeClr val="tx1"/>
                </a:solidFill>
              </a:rPr>
              <a:t>tall</a:t>
            </a:r>
            <a:r>
              <a:rPr lang="fi-FI" sz="2800" b="1" dirty="0" err="1">
                <a:solidFill>
                  <a:srgbClr val="FF0000"/>
                </a:solidFill>
              </a:rPr>
              <a:t>er</a:t>
            </a:r>
            <a:r>
              <a:rPr lang="fi-FI" sz="2800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fi-FI" sz="2800" dirty="0">
                <a:solidFill>
                  <a:schemeClr val="tx1"/>
                </a:solidFill>
              </a:rPr>
              <a:t>=Ted  on pitkä. 	=Matt on pidempi. </a:t>
            </a:r>
          </a:p>
          <a:p>
            <a:pPr algn="l"/>
            <a:endParaRPr lang="fi-FI" sz="2400" dirty="0">
              <a:solidFill>
                <a:schemeClr val="tx1"/>
              </a:solidFill>
            </a:endParaRPr>
          </a:p>
          <a:p>
            <a:pPr algn="l"/>
            <a:r>
              <a:rPr lang="fi-FI" sz="2800" dirty="0">
                <a:solidFill>
                  <a:schemeClr val="tx1"/>
                </a:solidFill>
              </a:rPr>
              <a:t>Matt is </a:t>
            </a:r>
            <a:r>
              <a:rPr lang="fi-FI" sz="2800" b="1" dirty="0" err="1">
                <a:solidFill>
                  <a:srgbClr val="FF0000"/>
                </a:solidFill>
              </a:rPr>
              <a:t>taller</a:t>
            </a:r>
            <a:r>
              <a:rPr lang="fi-FI" sz="2800" b="1" dirty="0">
                <a:solidFill>
                  <a:srgbClr val="FF0000"/>
                </a:solidFill>
              </a:rPr>
              <a:t> </a:t>
            </a:r>
            <a:r>
              <a:rPr lang="fi-FI" sz="2800" b="1" dirty="0" err="1">
                <a:solidFill>
                  <a:srgbClr val="FF0000"/>
                </a:solidFill>
              </a:rPr>
              <a:t>than</a:t>
            </a:r>
            <a:r>
              <a:rPr lang="fi-FI" sz="2800" b="1" dirty="0">
                <a:solidFill>
                  <a:srgbClr val="FF0000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Ted.</a:t>
            </a:r>
          </a:p>
          <a:p>
            <a:pPr algn="l"/>
            <a:r>
              <a:rPr lang="fi-FI" sz="2800" dirty="0">
                <a:solidFill>
                  <a:schemeClr val="tx1"/>
                </a:solidFill>
              </a:rPr>
              <a:t>=Matt on pidempi kuin Ted. </a:t>
            </a:r>
          </a:p>
          <a:p>
            <a:pPr algn="l"/>
            <a:endParaRPr lang="fi-FI" sz="2800" dirty="0">
              <a:solidFill>
                <a:schemeClr val="tx1"/>
              </a:solidFill>
            </a:endParaRPr>
          </a:p>
          <a:p>
            <a:pPr algn="l"/>
            <a:endParaRPr lang="fi-FI" sz="2000" dirty="0">
              <a:solidFill>
                <a:schemeClr val="tx1"/>
              </a:solidFill>
            </a:endParaRPr>
          </a:p>
          <a:p>
            <a:pPr algn="l"/>
            <a:endParaRPr lang="fi-FI" sz="2000" dirty="0">
              <a:solidFill>
                <a:schemeClr val="tx1"/>
              </a:solidFill>
            </a:endParaRPr>
          </a:p>
          <a:p>
            <a:pPr algn="l"/>
            <a:endParaRPr lang="fi-FI" sz="2000" dirty="0"/>
          </a:p>
        </p:txBody>
      </p:sp>
      <p:pic>
        <p:nvPicPr>
          <p:cNvPr id="4" name="Kuva 3" descr="t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52084" y="2582218"/>
            <a:ext cx="2673921" cy="3393166"/>
          </a:xfrm>
          <a:prstGeom prst="rect">
            <a:avLst/>
          </a:prstGeom>
        </p:spPr>
      </p:pic>
      <p:sp>
        <p:nvSpPr>
          <p:cNvPr id="6" name="Tekstikehys 5"/>
          <p:cNvSpPr txBox="1"/>
          <p:nvPr/>
        </p:nvSpPr>
        <p:spPr>
          <a:xfrm>
            <a:off x="775415" y="5477831"/>
            <a:ext cx="34563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Miten sanot englanniksi?</a:t>
            </a:r>
          </a:p>
          <a:p>
            <a:r>
              <a:rPr lang="fi-FI" sz="2400" dirty="0"/>
              <a:t>Olen yhtä pitkä kuin sinä.</a:t>
            </a:r>
          </a:p>
          <a:p>
            <a:endParaRPr lang="fi-FI" sz="2000" dirty="0"/>
          </a:p>
        </p:txBody>
      </p:sp>
      <p:sp>
        <p:nvSpPr>
          <p:cNvPr id="7" name="Tekstikehys 6"/>
          <p:cNvSpPr txBox="1"/>
          <p:nvPr/>
        </p:nvSpPr>
        <p:spPr>
          <a:xfrm>
            <a:off x="4223048" y="5842337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/>
              <a:t>I’m</a:t>
            </a:r>
            <a:r>
              <a:rPr lang="fi-FI" sz="2400" dirty="0"/>
              <a:t> </a:t>
            </a:r>
            <a:r>
              <a:rPr lang="fi-FI" sz="2400" b="1" dirty="0"/>
              <a:t>as </a:t>
            </a:r>
            <a:r>
              <a:rPr lang="fi-FI" sz="2400" b="1" dirty="0" err="1"/>
              <a:t>tall</a:t>
            </a:r>
            <a:r>
              <a:rPr lang="fi-FI" sz="2400" b="1" dirty="0"/>
              <a:t> as </a:t>
            </a:r>
            <a:r>
              <a:rPr lang="fi-FI" sz="2400" dirty="0" err="1"/>
              <a:t>you</a:t>
            </a:r>
            <a:r>
              <a:rPr lang="fi-FI" sz="2400" dirty="0"/>
              <a:t>.</a:t>
            </a:r>
          </a:p>
          <a:p>
            <a:endParaRPr lang="fi-FI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6" grpId="0" build="allAtOnce"/>
      <p:bldP spid="7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ADJEKTIIVIEN VERTAILU</a:t>
            </a:r>
          </a:p>
        </p:txBody>
      </p:sp>
      <p:sp>
        <p:nvSpPr>
          <p:cNvPr id="4" name="Alaotsikko 2"/>
          <p:cNvSpPr>
            <a:spLocks noGrp="1"/>
          </p:cNvSpPr>
          <p:nvPr>
            <p:ph idx="1"/>
          </p:nvPr>
        </p:nvSpPr>
        <p:spPr>
          <a:xfrm>
            <a:off x="303490" y="1309085"/>
            <a:ext cx="7776864" cy="2402686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fi-FI" sz="2800" u="sng" dirty="0"/>
              <a:t>KOMPARATIIVI jotain ominaisuutta on enemmän kuin jollakin toisella</a:t>
            </a:r>
          </a:p>
          <a:p>
            <a:pPr marL="514350" indent="-514350">
              <a:buAutoNum type="arabicPeriod"/>
            </a:pPr>
            <a:endParaRPr lang="fi-FI" sz="2800" dirty="0"/>
          </a:p>
          <a:p>
            <a:pPr>
              <a:buNone/>
            </a:pPr>
            <a:r>
              <a:rPr lang="fi-FI" sz="2800" b="1" u="sng" dirty="0">
                <a:solidFill>
                  <a:schemeClr val="tx1"/>
                </a:solidFill>
              </a:rPr>
              <a:t>Lyhyet adjektiivit </a:t>
            </a:r>
            <a:r>
              <a:rPr lang="fi-FI" sz="2800" dirty="0">
                <a:solidFill>
                  <a:schemeClr val="tx1"/>
                </a:solidFill>
              </a:rPr>
              <a:t>(yksi- ja kaksitavuiset) saavat komparatiivissa päätteen –</a:t>
            </a:r>
            <a:r>
              <a:rPr lang="fi-FI" sz="2800" b="1" dirty="0">
                <a:solidFill>
                  <a:schemeClr val="tx1"/>
                </a:solidFill>
              </a:rPr>
              <a:t>ER</a:t>
            </a:r>
            <a:r>
              <a:rPr lang="fi-FI" sz="2800" dirty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dirty="0" err="1">
                <a:solidFill>
                  <a:schemeClr val="tx1"/>
                </a:solidFill>
              </a:rPr>
              <a:t>Strong</a:t>
            </a:r>
            <a:r>
              <a:rPr lang="fi-FI" sz="2800" dirty="0">
                <a:solidFill>
                  <a:schemeClr val="tx1"/>
                </a:solidFill>
              </a:rPr>
              <a:t>  -&gt;</a:t>
            </a:r>
            <a:br>
              <a:rPr lang="fi-FI" sz="2800" dirty="0">
                <a:solidFill>
                  <a:schemeClr val="tx1"/>
                </a:solidFill>
              </a:rPr>
            </a:br>
            <a:r>
              <a:rPr lang="fi-FI" sz="2800" dirty="0" err="1">
                <a:solidFill>
                  <a:schemeClr val="tx1"/>
                </a:solidFill>
              </a:rPr>
              <a:t>Happ</a:t>
            </a:r>
            <a:r>
              <a:rPr lang="fi-FI" sz="2800" b="1" dirty="0" err="1">
                <a:solidFill>
                  <a:schemeClr val="tx1"/>
                </a:solidFill>
              </a:rPr>
              <a:t>y</a:t>
            </a:r>
            <a:r>
              <a:rPr lang="fi-FI" sz="2800" dirty="0">
                <a:solidFill>
                  <a:schemeClr val="tx1"/>
                </a:solidFill>
              </a:rPr>
              <a:t> -&gt; </a:t>
            </a:r>
            <a:endParaRPr lang="fi-FI" sz="2800" b="1" dirty="0">
              <a:solidFill>
                <a:schemeClr val="tx1"/>
              </a:solidFill>
            </a:endParaRPr>
          </a:p>
          <a:p>
            <a:pPr>
              <a:buNone/>
            </a:pPr>
            <a:endParaRPr lang="fi-FI" sz="2200" dirty="0"/>
          </a:p>
          <a:p>
            <a:pPr algn="l">
              <a:buNone/>
            </a:pPr>
            <a:endParaRPr lang="fi-FI" sz="2200" dirty="0">
              <a:solidFill>
                <a:schemeClr val="tx1"/>
              </a:solidFill>
            </a:endParaRPr>
          </a:p>
          <a:p>
            <a:pPr algn="l">
              <a:buNone/>
            </a:pPr>
            <a:endParaRPr lang="fi-FI" sz="2000" dirty="0"/>
          </a:p>
        </p:txBody>
      </p:sp>
      <p:sp>
        <p:nvSpPr>
          <p:cNvPr id="5" name="Tekstikehys 4"/>
          <p:cNvSpPr txBox="1"/>
          <p:nvPr/>
        </p:nvSpPr>
        <p:spPr>
          <a:xfrm>
            <a:off x="2272746" y="3685375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err="1"/>
              <a:t>Strong</a:t>
            </a:r>
            <a:r>
              <a:rPr lang="fi-FI" sz="2800" b="1" dirty="0" err="1"/>
              <a:t>er</a:t>
            </a:r>
            <a:r>
              <a:rPr lang="fi-FI" sz="2800" b="1" dirty="0"/>
              <a:t> -&gt; </a:t>
            </a:r>
            <a:r>
              <a:rPr lang="fi-FI" sz="2800" dirty="0"/>
              <a:t>My </a:t>
            </a:r>
            <a:r>
              <a:rPr lang="fi-FI" sz="2800" dirty="0" err="1"/>
              <a:t>dad</a:t>
            </a:r>
            <a:r>
              <a:rPr lang="fi-FI" sz="2800" dirty="0"/>
              <a:t> is </a:t>
            </a:r>
            <a:r>
              <a:rPr lang="fi-FI" sz="2800" dirty="0" err="1"/>
              <a:t>strong</a:t>
            </a:r>
            <a:r>
              <a:rPr lang="fi-FI" sz="2800" b="1" dirty="0" err="1"/>
              <a:t>er</a:t>
            </a:r>
            <a:r>
              <a:rPr lang="fi-FI" sz="2800" dirty="0"/>
              <a:t> </a:t>
            </a:r>
            <a:r>
              <a:rPr lang="fi-FI" sz="2800" b="1" dirty="0" err="1"/>
              <a:t>than</a:t>
            </a:r>
            <a:r>
              <a:rPr lang="fi-FI" sz="2800" dirty="0"/>
              <a:t> </a:t>
            </a:r>
            <a:r>
              <a:rPr lang="fi-FI" sz="2800" dirty="0" err="1"/>
              <a:t>your</a:t>
            </a:r>
            <a:r>
              <a:rPr lang="fi-FI" sz="2800" dirty="0"/>
              <a:t> </a:t>
            </a:r>
            <a:r>
              <a:rPr lang="fi-FI" sz="2800" dirty="0" err="1"/>
              <a:t>dad</a:t>
            </a:r>
            <a:r>
              <a:rPr lang="fi-FI" sz="2800" dirty="0"/>
              <a:t>.  </a:t>
            </a:r>
          </a:p>
        </p:txBody>
      </p:sp>
      <p:sp>
        <p:nvSpPr>
          <p:cNvPr id="6" name="Tekstikehys 5"/>
          <p:cNvSpPr txBox="1"/>
          <p:nvPr/>
        </p:nvSpPr>
        <p:spPr>
          <a:xfrm>
            <a:off x="2776802" y="5785297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A Ferrari is </a:t>
            </a:r>
            <a:r>
              <a:rPr lang="fi-FI" sz="2800" b="1" dirty="0" err="1"/>
              <a:t>more</a:t>
            </a:r>
            <a:r>
              <a:rPr lang="fi-FI" sz="2800" dirty="0"/>
              <a:t> </a:t>
            </a:r>
            <a:r>
              <a:rPr lang="fi-FI" sz="2800" dirty="0" err="1"/>
              <a:t>expensive</a:t>
            </a:r>
            <a:r>
              <a:rPr lang="fi-FI" sz="2800" dirty="0"/>
              <a:t> </a:t>
            </a:r>
            <a:r>
              <a:rPr lang="fi-FI" sz="2800" dirty="0" err="1"/>
              <a:t>than</a:t>
            </a:r>
            <a:r>
              <a:rPr lang="fi-FI" sz="2800" dirty="0"/>
              <a:t> a Lada. 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2272746" y="4129764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err="1"/>
              <a:t>Happ</a:t>
            </a:r>
            <a:r>
              <a:rPr lang="fi-FI" sz="2800" b="1" dirty="0" err="1"/>
              <a:t>ier</a:t>
            </a:r>
            <a:r>
              <a:rPr lang="fi-FI" sz="2800" dirty="0"/>
              <a:t> </a:t>
            </a:r>
            <a:r>
              <a:rPr lang="fi-FI" sz="2800" b="1" dirty="0"/>
              <a:t>-&gt;  </a:t>
            </a:r>
            <a:r>
              <a:rPr lang="fi-FI" sz="2800" dirty="0" err="1"/>
              <a:t>Mom</a:t>
            </a:r>
            <a:r>
              <a:rPr lang="fi-FI" sz="2800" dirty="0"/>
              <a:t> is </a:t>
            </a:r>
            <a:r>
              <a:rPr lang="fi-FI" sz="2800" dirty="0" err="1"/>
              <a:t>happ</a:t>
            </a:r>
            <a:r>
              <a:rPr lang="fi-FI" sz="2800" b="1" dirty="0" err="1"/>
              <a:t>ier</a:t>
            </a:r>
            <a:r>
              <a:rPr lang="fi-FI" sz="2800" dirty="0"/>
              <a:t> </a:t>
            </a:r>
            <a:r>
              <a:rPr lang="fi-FI" sz="2800" b="1" dirty="0" err="1"/>
              <a:t>than</a:t>
            </a:r>
            <a:r>
              <a:rPr lang="fi-FI" sz="2800" dirty="0"/>
              <a:t> </a:t>
            </a:r>
            <a:r>
              <a:rPr lang="fi-FI" sz="2800" dirty="0" err="1"/>
              <a:t>dad</a:t>
            </a:r>
            <a:r>
              <a:rPr lang="fi-FI" sz="2800" dirty="0"/>
              <a:t>.</a:t>
            </a:r>
          </a:p>
        </p:txBody>
      </p:sp>
      <p:sp>
        <p:nvSpPr>
          <p:cNvPr id="8" name="Tekstikehys 7"/>
          <p:cNvSpPr txBox="1"/>
          <p:nvPr/>
        </p:nvSpPr>
        <p:spPr>
          <a:xfrm>
            <a:off x="512890" y="4923522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u="sng" dirty="0"/>
              <a:t>Pitkien adjektiivien</a:t>
            </a:r>
            <a:r>
              <a:rPr lang="fi-FI" sz="2800" b="1" dirty="0"/>
              <a:t> </a:t>
            </a:r>
            <a:r>
              <a:rPr lang="fi-FI" sz="2800" dirty="0"/>
              <a:t>eteen lisätään vain sana </a:t>
            </a:r>
            <a:r>
              <a:rPr lang="fi-FI" sz="2800" b="1" dirty="0"/>
              <a:t>MORE</a:t>
            </a:r>
            <a:r>
              <a:rPr lang="fi-FI" sz="2800" dirty="0"/>
              <a:t>.</a:t>
            </a:r>
          </a:p>
          <a:p>
            <a:endParaRPr lang="fi-FI" sz="2800" dirty="0"/>
          </a:p>
          <a:p>
            <a:r>
              <a:rPr lang="fi-FI" sz="2800" dirty="0" err="1"/>
              <a:t>Expensive</a:t>
            </a:r>
            <a:r>
              <a:rPr lang="fi-FI" sz="2800" dirty="0"/>
              <a:t> -&gt;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/>
      <p:bldP spid="7" grpId="0" build="allAtOnce"/>
      <p:bldP spid="8" grpId="0" uiExpan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i-FI" dirty="0"/>
              <a:t>Mieti perheenjäseniäsi. </a:t>
            </a:r>
            <a:br>
              <a:rPr lang="fi-FI" dirty="0"/>
            </a:br>
            <a:r>
              <a:rPr lang="fi-FI" dirty="0"/>
              <a:t>- Kirjoita vihkoon 3-5 asiaa, joissa olet erilainen </a:t>
            </a:r>
            <a:br>
              <a:rPr lang="fi-FI" dirty="0"/>
            </a:br>
            <a:r>
              <a:rPr lang="fi-FI" dirty="0"/>
              <a:t>kuin he. Käytä komparatiivia.</a:t>
            </a:r>
            <a:br>
              <a:rPr lang="fi-FI" dirty="0"/>
            </a:br>
            <a:r>
              <a:rPr lang="fi-FI" dirty="0"/>
              <a:t>- Kirjoita myös yksi asia käyttäen </a:t>
            </a:r>
            <a:r>
              <a:rPr lang="fi-FI" dirty="0" err="1"/>
              <a:t>yhtä…kuin</a:t>
            </a:r>
            <a:r>
              <a:rPr lang="fi-FI" dirty="0"/>
              <a:t> -rakennetta. Esim. Olen yhtä hyvä kuin veljeni.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For </a:t>
            </a:r>
            <a:r>
              <a:rPr lang="fi-FI" dirty="0" err="1"/>
              <a:t>example</a:t>
            </a:r>
            <a:r>
              <a:rPr lang="fi-FI" dirty="0"/>
              <a:t>:</a:t>
            </a:r>
          </a:p>
          <a:p>
            <a:pPr>
              <a:buNone/>
            </a:pPr>
            <a:r>
              <a:rPr lang="fi-FI" dirty="0"/>
              <a:t>My </a:t>
            </a:r>
            <a:r>
              <a:rPr lang="fi-FI" dirty="0" err="1"/>
              <a:t>dad</a:t>
            </a:r>
            <a:r>
              <a:rPr lang="fi-FI" dirty="0"/>
              <a:t> is </a:t>
            </a:r>
            <a:r>
              <a:rPr lang="fi-FI" b="1" dirty="0" err="1"/>
              <a:t>older</a:t>
            </a:r>
            <a:r>
              <a:rPr lang="fi-FI" dirty="0"/>
              <a:t> </a:t>
            </a:r>
            <a:r>
              <a:rPr lang="fi-FI" b="1" dirty="0" err="1"/>
              <a:t>than</a:t>
            </a:r>
            <a:r>
              <a:rPr lang="fi-FI" dirty="0"/>
              <a:t> me.</a:t>
            </a:r>
          </a:p>
          <a:p>
            <a:pPr>
              <a:buNone/>
            </a:pPr>
            <a:r>
              <a:rPr lang="fi-FI" dirty="0"/>
              <a:t>My </a:t>
            </a:r>
            <a:r>
              <a:rPr lang="fi-FI" dirty="0" err="1"/>
              <a:t>mom</a:t>
            </a:r>
            <a:r>
              <a:rPr lang="fi-FI" dirty="0"/>
              <a:t> is </a:t>
            </a:r>
            <a:r>
              <a:rPr lang="fi-FI" b="1" dirty="0" err="1"/>
              <a:t>more</a:t>
            </a:r>
            <a:r>
              <a:rPr lang="fi-FI" b="1" dirty="0"/>
              <a:t> </a:t>
            </a:r>
            <a:r>
              <a:rPr lang="fi-FI" b="1" dirty="0" err="1"/>
              <a:t>difficult</a:t>
            </a:r>
            <a:r>
              <a:rPr lang="fi-FI" b="1" dirty="0"/>
              <a:t> </a:t>
            </a:r>
            <a:r>
              <a:rPr lang="fi-FI" b="1" dirty="0" err="1"/>
              <a:t>than</a:t>
            </a:r>
            <a:r>
              <a:rPr lang="fi-FI" dirty="0"/>
              <a:t> me.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ADJEKTIIVIEN VERTAILU</a:t>
            </a:r>
          </a:p>
        </p:txBody>
      </p:sp>
      <p:sp>
        <p:nvSpPr>
          <p:cNvPr id="4" name="Alaotsikko 2"/>
          <p:cNvSpPr>
            <a:spLocks noGrp="1"/>
          </p:cNvSpPr>
          <p:nvPr>
            <p:ph idx="1"/>
          </p:nvPr>
        </p:nvSpPr>
        <p:spPr>
          <a:xfrm>
            <a:off x="457200" y="1416158"/>
            <a:ext cx="8229600" cy="1800200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fi-FI" sz="2800" b="1" u="sng" dirty="0">
                <a:solidFill>
                  <a:schemeClr val="tx1"/>
                </a:solidFill>
              </a:rPr>
              <a:t>2. SUPERLATIIVI</a:t>
            </a:r>
            <a:r>
              <a:rPr lang="fi-FI" sz="2800" u="sng" dirty="0">
                <a:solidFill>
                  <a:schemeClr val="tx1"/>
                </a:solidFill>
              </a:rPr>
              <a:t> = jonkin ominaisuuden suurin määrä </a:t>
            </a:r>
          </a:p>
          <a:p>
            <a:pPr algn="l">
              <a:buNone/>
            </a:pPr>
            <a:endParaRPr lang="fi-FI" sz="2400" u="sng" dirty="0"/>
          </a:p>
          <a:p>
            <a:pPr algn="l">
              <a:buNone/>
            </a:pPr>
            <a:r>
              <a:rPr lang="fi-FI" sz="2800" u="sng" dirty="0"/>
              <a:t>Lyhyet adjektiivit saavat superlatiivissa päätteen –EST .</a:t>
            </a:r>
          </a:p>
          <a:p>
            <a:r>
              <a:rPr lang="fi-FI" sz="2800" dirty="0" err="1"/>
              <a:t>Fast</a:t>
            </a:r>
            <a:r>
              <a:rPr lang="fi-FI" sz="2800" dirty="0"/>
              <a:t> -&gt; </a:t>
            </a:r>
          </a:p>
          <a:p>
            <a:pPr>
              <a:buNone/>
            </a:pPr>
            <a:endParaRPr lang="fi-FI" sz="2200" u="sng" dirty="0">
              <a:solidFill>
                <a:schemeClr val="tx1"/>
              </a:solidFill>
            </a:endParaRPr>
          </a:p>
          <a:p>
            <a:pPr algn="l">
              <a:buNone/>
            </a:pPr>
            <a:endParaRPr lang="fi-FI" sz="2200" dirty="0"/>
          </a:p>
          <a:p>
            <a:endParaRPr lang="fi-FI" sz="2200" dirty="0"/>
          </a:p>
          <a:p>
            <a:pPr algn="l">
              <a:buNone/>
            </a:pPr>
            <a:endParaRPr lang="fi-FI" sz="2200" dirty="0">
              <a:solidFill>
                <a:schemeClr val="tx1"/>
              </a:solidFill>
            </a:endParaRPr>
          </a:p>
          <a:p>
            <a:pPr algn="l">
              <a:buNone/>
            </a:pPr>
            <a:endParaRPr lang="fi-FI" sz="2000" dirty="0"/>
          </a:p>
        </p:txBody>
      </p:sp>
      <p:sp>
        <p:nvSpPr>
          <p:cNvPr id="5" name="Alaotsikko 2"/>
          <p:cNvSpPr txBox="1">
            <a:spLocks/>
          </p:cNvSpPr>
          <p:nvPr/>
        </p:nvSpPr>
        <p:spPr>
          <a:xfrm>
            <a:off x="1886000" y="5993904"/>
            <a:ext cx="7258000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kstikehys 5"/>
          <p:cNvSpPr txBox="1"/>
          <p:nvPr/>
        </p:nvSpPr>
        <p:spPr>
          <a:xfrm>
            <a:off x="1886000" y="2886970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Ferrari is </a:t>
            </a:r>
            <a:r>
              <a:rPr lang="fi-FI" sz="2800" b="1" dirty="0"/>
              <a:t>the </a:t>
            </a:r>
            <a:r>
              <a:rPr lang="fi-FI" sz="2800" b="1" dirty="0" err="1"/>
              <a:t>f</a:t>
            </a:r>
            <a:r>
              <a:rPr lang="fi-FI" sz="2800" dirty="0" err="1"/>
              <a:t>ast</a:t>
            </a:r>
            <a:r>
              <a:rPr lang="fi-FI" sz="2800" b="1" dirty="0" err="1"/>
              <a:t>est</a:t>
            </a:r>
            <a:r>
              <a:rPr lang="fi-FI" sz="2800" dirty="0"/>
              <a:t> </a:t>
            </a:r>
            <a:r>
              <a:rPr lang="fi-FI" sz="2800" dirty="0" err="1"/>
              <a:t>car</a:t>
            </a:r>
            <a:r>
              <a:rPr lang="fi-FI" sz="2800" dirty="0"/>
              <a:t>.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2627784" y="3980902"/>
            <a:ext cx="5325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Ferrari is the </a:t>
            </a:r>
            <a:r>
              <a:rPr lang="fi-FI" sz="2800" b="1" dirty="0" err="1"/>
              <a:t>most</a:t>
            </a:r>
            <a:r>
              <a:rPr lang="fi-FI" sz="2800" dirty="0"/>
              <a:t> </a:t>
            </a:r>
            <a:r>
              <a:rPr lang="fi-FI" sz="2800" b="1" dirty="0" err="1"/>
              <a:t>expensive</a:t>
            </a:r>
            <a:r>
              <a:rPr lang="fi-FI" sz="2800" dirty="0"/>
              <a:t> </a:t>
            </a:r>
            <a:r>
              <a:rPr lang="fi-FI" sz="2800" dirty="0" err="1"/>
              <a:t>car</a:t>
            </a:r>
            <a:r>
              <a:rPr lang="fi-FI" sz="2800" dirty="0"/>
              <a:t>.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611560" y="4852480"/>
            <a:ext cx="82809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i-FI" sz="2800" dirty="0"/>
              <a:t>Superlatiivin edessä on yleensä artikkeli </a:t>
            </a:r>
            <a:r>
              <a:rPr lang="fi-FI" sz="2800" b="1" dirty="0"/>
              <a:t>THE</a:t>
            </a:r>
            <a:r>
              <a:rPr lang="fi-FI" sz="2800" dirty="0"/>
              <a:t> tai </a:t>
            </a:r>
            <a:r>
              <a:rPr lang="fi-FI" sz="2800" b="1" dirty="0"/>
              <a:t>omistusmuoto</a:t>
            </a:r>
            <a:r>
              <a:rPr lang="fi-FI" sz="2800" dirty="0"/>
              <a:t>.</a:t>
            </a:r>
          </a:p>
          <a:p>
            <a:pPr>
              <a:buNone/>
            </a:pPr>
            <a:r>
              <a:rPr lang="fi-FI" sz="2800" dirty="0"/>
              <a:t>Mary is </a:t>
            </a:r>
            <a:r>
              <a:rPr lang="fi-FI" sz="2800" b="1" dirty="0"/>
              <a:t>my</a:t>
            </a:r>
            <a:r>
              <a:rPr lang="fi-FI" sz="2800" dirty="0"/>
              <a:t> </a:t>
            </a:r>
            <a:r>
              <a:rPr lang="fi-FI" sz="2800" dirty="0" err="1"/>
              <a:t>oldest</a:t>
            </a:r>
            <a:r>
              <a:rPr lang="fi-FI" sz="2800" dirty="0"/>
              <a:t> </a:t>
            </a:r>
            <a:r>
              <a:rPr lang="fi-FI" sz="2800" dirty="0" err="1"/>
              <a:t>friend</a:t>
            </a:r>
            <a:r>
              <a:rPr lang="fi-FI" sz="2800" dirty="0"/>
              <a:t>. </a:t>
            </a:r>
          </a:p>
          <a:p>
            <a:pPr>
              <a:buNone/>
            </a:pPr>
            <a:r>
              <a:rPr lang="fi-FI" sz="2800" b="1" dirty="0"/>
              <a:t>Huom</a:t>
            </a:r>
            <a:r>
              <a:rPr lang="fi-FI" sz="2800" dirty="0"/>
              <a:t>. </a:t>
            </a:r>
            <a:r>
              <a:rPr lang="fi-FI" sz="2800" dirty="0" err="1"/>
              <a:t>Funn</a:t>
            </a:r>
            <a:r>
              <a:rPr lang="fi-FI" sz="2800" b="1" dirty="0" err="1"/>
              <a:t>y</a:t>
            </a:r>
            <a:r>
              <a:rPr lang="fi-FI" sz="2800" dirty="0"/>
              <a:t> - &gt; The </a:t>
            </a:r>
            <a:r>
              <a:rPr lang="fi-FI" sz="2800" dirty="0" err="1"/>
              <a:t>funn</a:t>
            </a:r>
            <a:r>
              <a:rPr lang="fi-FI" sz="2800" b="1" dirty="0" err="1"/>
              <a:t>iest</a:t>
            </a:r>
            <a:r>
              <a:rPr lang="fi-FI" sz="2800" dirty="0"/>
              <a:t> </a:t>
            </a:r>
            <a:r>
              <a:rPr lang="fi-FI" sz="2800" dirty="0" err="1"/>
              <a:t>joke</a:t>
            </a:r>
            <a:r>
              <a:rPr lang="fi-FI" sz="2800" dirty="0"/>
              <a:t>.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395536" y="3502736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u="sng" dirty="0"/>
              <a:t>Pitkien adjektiivien eteen superlatiivissa sana MOST.</a:t>
            </a:r>
          </a:p>
          <a:p>
            <a:pPr>
              <a:buFont typeface="Arial" pitchFamily="34" charset="0"/>
              <a:buChar char="•"/>
            </a:pPr>
            <a:r>
              <a:rPr lang="fi-FI" sz="2800" dirty="0"/>
              <a:t> </a:t>
            </a:r>
            <a:r>
              <a:rPr lang="fi-FI" sz="2800" dirty="0" err="1"/>
              <a:t>Expensive</a:t>
            </a:r>
            <a:r>
              <a:rPr lang="fi-FI" sz="2800" dirty="0"/>
              <a:t> -&gt;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4" grpId="1" build="p"/>
      <p:bldP spid="6" grpId="0" build="allAtOnce"/>
      <p:bldP spid="6" grpId="1" build="allAtOnce"/>
      <p:bldP spid="7" grpId="0" build="allAtOnce"/>
      <p:bldP spid="9" grpId="0" build="allAtOnce"/>
      <p:bldP spid="11" grpId="0" build="allAtOnce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331</Words>
  <Application>Microsoft Office PowerPoint</Application>
  <PresentationFormat>Näytössä katseltava diaesitys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This is a Ferrari.</vt:lpstr>
      <vt:lpstr>ADJEKTIIVIEN VERTAILU</vt:lpstr>
      <vt:lpstr>ADJEKTIIVIEN VERTAILU</vt:lpstr>
      <vt:lpstr>Kuin ja yhtä kuin</vt:lpstr>
      <vt:lpstr>TEHTÄVÄ</vt:lpstr>
      <vt:lpstr>ADJEKTIIVIEN VERTAILU nopea, nopeampi, nopein</vt:lpstr>
      <vt:lpstr>ADJEKTIIVIEN VERTAILU</vt:lpstr>
      <vt:lpstr>Tehtävä</vt:lpstr>
      <vt:lpstr>ADJEKTIIVIEN VERTAILU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ADJEKTIIVIEN VERTAILU fast, faster, the fastest</dc:title>
  <dc:creator>Herttuli</dc:creator>
  <cp:lastModifiedBy>Oksanen Hertta Juulia</cp:lastModifiedBy>
  <cp:revision>229</cp:revision>
  <cp:lastPrinted>2017-01-30T06:52:11Z</cp:lastPrinted>
  <dcterms:created xsi:type="dcterms:W3CDTF">2015-11-22T09:59:40Z</dcterms:created>
  <dcterms:modified xsi:type="dcterms:W3CDTF">2019-04-16T07:13:54Z</dcterms:modified>
</cp:coreProperties>
</file>