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67" r:id="rId2"/>
    <p:sldId id="265" r:id="rId3"/>
    <p:sldId id="261" r:id="rId4"/>
    <p:sldId id="282" r:id="rId5"/>
    <p:sldId id="283" r:id="rId6"/>
    <p:sldId id="284" r:id="rId7"/>
    <p:sldId id="268" r:id="rId8"/>
    <p:sldId id="285" r:id="rId9"/>
    <p:sldId id="262" r:id="rId10"/>
    <p:sldId id="263" r:id="rId11"/>
    <p:sldId id="264" r:id="rId12"/>
    <p:sldId id="266" r:id="rId13"/>
    <p:sldId id="257" r:id="rId14"/>
    <p:sldId id="258" r:id="rId15"/>
    <p:sldId id="259" r:id="rId16"/>
    <p:sldId id="260" r:id="rId17"/>
    <p:sldId id="269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56" r:id="rId26"/>
    <p:sldId id="270" r:id="rId27"/>
    <p:sldId id="271" r:id="rId28"/>
    <p:sldId id="272" r:id="rId29"/>
    <p:sldId id="273" r:id="rId30"/>
    <p:sldId id="274" r:id="rId31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534" autoAdjust="0"/>
  </p:normalViewPr>
  <p:slideViewPr>
    <p:cSldViewPr>
      <p:cViewPr varScale="1">
        <p:scale>
          <a:sx n="99" d="100"/>
          <a:sy n="99" d="100"/>
        </p:scale>
        <p:origin x="-3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A27441-87D7-4CB5-A92A-B4E08A42B036}" type="datetimeFigureOut">
              <a:rPr lang="fi-FI" smtClean="0"/>
              <a:t>9.2.2016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FF7CC-D0C9-49B4-B08A-3DF4A824A733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28C77B-A74B-4EB3-B131-833687201E0C}" type="datetimeFigureOut">
              <a:rPr lang="fi-FI" smtClean="0"/>
              <a:t>9.2.2016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FD008D-4843-47D2-9C92-7F398E2A6809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Erilaiset komponentit vastustavat sähkövirran kulkua</a:t>
            </a:r>
          </a:p>
          <a:p>
            <a:r>
              <a: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Kaikilla komponenteilla on ominaisuus nimeltään resistanssi</a:t>
            </a:r>
          </a:p>
          <a:p>
            <a:endParaRPr lang="fi-FI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Resistanssi kuvaa sähkölaitteen sähkövirtaa vastustavaa ominaisuutta. </a:t>
            </a:r>
          </a:p>
          <a:p>
            <a:r>
              <a: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Mitä suurempi resistanssi on, sitä pienempi sähkövirta piirissä kulkee. </a:t>
            </a:r>
          </a:p>
          <a:p>
            <a:endParaRPr lang="fi-FI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Resistanssi voidaan laskea, kun tiedetään sähkölaitteen läpi menevän virran suuruus ja jännite napojen sähkölait</a:t>
            </a:r>
          </a:p>
          <a:p>
            <a:r>
              <a: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teen napojen välillä. </a:t>
            </a:r>
          </a:p>
          <a:p>
            <a:endParaRPr lang="fi-FI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i-FI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Vastuson</a:t>
            </a:r>
            <a:r>
              <a: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komponentti, jolla on tietyn suuruinen resistanssi. Metallilankavastuksia </a:t>
            </a:r>
          </a:p>
          <a:p>
            <a:r>
              <a: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käytetään mm. hehkulampuissa ja sähkölevyssä.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D008D-4843-47D2-9C92-7F398E2A6809}" type="slidenum">
              <a:rPr lang="fi-FI" smtClean="0"/>
              <a:t>3</a:t>
            </a:fld>
            <a:endParaRPr lang="fi-F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D008D-4843-47D2-9C92-7F398E2A6809}" type="slidenum">
              <a:rPr lang="fi-FI" smtClean="0"/>
              <a:t>4</a:t>
            </a:fld>
            <a:endParaRPr lang="fi-F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2AF66-0BE7-423D-A1D1-0E9F1936AD3A}" type="datetimeFigureOut">
              <a:rPr lang="fi-FI" smtClean="0"/>
              <a:pPr/>
              <a:t>9.2.2016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91F16-78E2-4C6D-9D0C-86236917104C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2AF66-0BE7-423D-A1D1-0E9F1936AD3A}" type="datetimeFigureOut">
              <a:rPr lang="fi-FI" smtClean="0"/>
              <a:pPr/>
              <a:t>9.2.2016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91F16-78E2-4C6D-9D0C-86236917104C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2AF66-0BE7-423D-A1D1-0E9F1936AD3A}" type="datetimeFigureOut">
              <a:rPr lang="fi-FI" smtClean="0"/>
              <a:pPr/>
              <a:t>9.2.2016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91F16-78E2-4C6D-9D0C-86236917104C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2AF66-0BE7-423D-A1D1-0E9F1936AD3A}" type="datetimeFigureOut">
              <a:rPr lang="fi-FI" smtClean="0"/>
              <a:pPr/>
              <a:t>9.2.2016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91F16-78E2-4C6D-9D0C-86236917104C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2AF66-0BE7-423D-A1D1-0E9F1936AD3A}" type="datetimeFigureOut">
              <a:rPr lang="fi-FI" smtClean="0"/>
              <a:pPr/>
              <a:t>9.2.2016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91F16-78E2-4C6D-9D0C-86236917104C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2AF66-0BE7-423D-A1D1-0E9F1936AD3A}" type="datetimeFigureOut">
              <a:rPr lang="fi-FI" smtClean="0"/>
              <a:pPr/>
              <a:t>9.2.2016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91F16-78E2-4C6D-9D0C-86236917104C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2AF66-0BE7-423D-A1D1-0E9F1936AD3A}" type="datetimeFigureOut">
              <a:rPr lang="fi-FI" smtClean="0"/>
              <a:pPr/>
              <a:t>9.2.2016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91F16-78E2-4C6D-9D0C-86236917104C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2AF66-0BE7-423D-A1D1-0E9F1936AD3A}" type="datetimeFigureOut">
              <a:rPr lang="fi-FI" smtClean="0"/>
              <a:pPr/>
              <a:t>9.2.2016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91F16-78E2-4C6D-9D0C-86236917104C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2AF66-0BE7-423D-A1D1-0E9F1936AD3A}" type="datetimeFigureOut">
              <a:rPr lang="fi-FI" smtClean="0"/>
              <a:pPr/>
              <a:t>9.2.2016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91F16-78E2-4C6D-9D0C-86236917104C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2AF66-0BE7-423D-A1D1-0E9F1936AD3A}" type="datetimeFigureOut">
              <a:rPr lang="fi-FI" smtClean="0"/>
              <a:pPr/>
              <a:t>9.2.2016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91F16-78E2-4C6D-9D0C-86236917104C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2AF66-0BE7-423D-A1D1-0E9F1936AD3A}" type="datetimeFigureOut">
              <a:rPr lang="fi-FI" smtClean="0"/>
              <a:pPr/>
              <a:t>9.2.2016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91F16-78E2-4C6D-9D0C-86236917104C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2AF66-0BE7-423D-A1D1-0E9F1936AD3A}" type="datetimeFigureOut">
              <a:rPr lang="fi-FI" smtClean="0"/>
              <a:pPr/>
              <a:t>9.2.2016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91F16-78E2-4C6D-9D0C-86236917104C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22.pn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1331640" y="1340768"/>
            <a:ext cx="64993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600" dirty="0" smtClean="0"/>
              <a:t>28. Lamppu vastustaa sähkövirtaa</a:t>
            </a:r>
            <a:endParaRPr lang="fi-FI" sz="36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212" y="2708920"/>
            <a:ext cx="26289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83178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457200" y="609600"/>
            <a:ext cx="5900738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i-FI"/>
              <a:t>2. Hiustenkuivaaja on kytketty verkkojännitteeseen ja sen resistanssi on 53 </a:t>
            </a:r>
            <a:r>
              <a:rPr lang="fi-FI">
                <a:sym typeface="Symbol" pitchFamily="18" charset="2"/>
              </a:rPr>
              <a:t>. Kuinka suuri virta kulkee laitteen läpi?</a:t>
            </a:r>
          </a:p>
          <a:p>
            <a:pPr>
              <a:spcBef>
                <a:spcPct val="50000"/>
              </a:spcBef>
            </a:pPr>
            <a:endParaRPr lang="fi-FI"/>
          </a:p>
        </p:txBody>
      </p:sp>
      <p:grpSp>
        <p:nvGrpSpPr>
          <p:cNvPr id="2" name="Ryhmä 22"/>
          <p:cNvGrpSpPr>
            <a:grpSpLocks/>
          </p:cNvGrpSpPr>
          <p:nvPr/>
        </p:nvGrpSpPr>
        <p:grpSpPr bwMode="auto">
          <a:xfrm>
            <a:off x="6643688" y="642940"/>
            <a:ext cx="1500187" cy="1214952"/>
            <a:chOff x="3571868" y="5500702"/>
            <a:chExt cx="1500198" cy="1214960"/>
          </a:xfrm>
        </p:grpSpPr>
        <p:sp>
          <p:nvSpPr>
            <p:cNvPr id="5" name="Tasakylkinen kolmio 4"/>
            <p:cNvSpPr/>
            <p:nvPr/>
          </p:nvSpPr>
          <p:spPr>
            <a:xfrm>
              <a:off x="3571868" y="5500702"/>
              <a:ext cx="1500198" cy="1143008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i-FI" sz="2400"/>
            </a:p>
          </p:txBody>
        </p:sp>
        <p:cxnSp>
          <p:nvCxnSpPr>
            <p:cNvPr id="6" name="Suora yhdysviiva 5"/>
            <p:cNvCxnSpPr/>
            <p:nvPr/>
          </p:nvCxnSpPr>
          <p:spPr>
            <a:xfrm>
              <a:off x="4000496" y="6215082"/>
              <a:ext cx="642942" cy="158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36" name="Tekstikehys 18"/>
            <p:cNvSpPr txBox="1">
              <a:spLocks noChangeArrowheads="1"/>
            </p:cNvSpPr>
            <p:nvPr/>
          </p:nvSpPr>
          <p:spPr bwMode="auto">
            <a:xfrm>
              <a:off x="4143372" y="5786454"/>
              <a:ext cx="428628" cy="461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i-FI" b="1">
                  <a:solidFill>
                    <a:srgbClr val="FF0000"/>
                  </a:solidFill>
                  <a:latin typeface="Book Antiqua" pitchFamily="18" charset="0"/>
                </a:rPr>
                <a:t>U</a:t>
              </a:r>
            </a:p>
          </p:txBody>
        </p:sp>
        <p:sp>
          <p:nvSpPr>
            <p:cNvPr id="9237" name="Tekstikehys 19"/>
            <p:cNvSpPr txBox="1">
              <a:spLocks noChangeArrowheads="1"/>
            </p:cNvSpPr>
            <p:nvPr/>
          </p:nvSpPr>
          <p:spPr bwMode="auto">
            <a:xfrm>
              <a:off x="3902918" y="6244266"/>
              <a:ext cx="357190" cy="461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i-FI" b="1">
                  <a:solidFill>
                    <a:srgbClr val="FF0000"/>
                  </a:solidFill>
                  <a:latin typeface="Book Antiqua" pitchFamily="18" charset="0"/>
                </a:rPr>
                <a:t>R</a:t>
              </a:r>
            </a:p>
          </p:txBody>
        </p:sp>
        <p:sp>
          <p:nvSpPr>
            <p:cNvPr id="9238" name="Tekstikehys 20"/>
            <p:cNvSpPr txBox="1">
              <a:spLocks noChangeArrowheads="1"/>
            </p:cNvSpPr>
            <p:nvPr/>
          </p:nvSpPr>
          <p:spPr bwMode="auto">
            <a:xfrm>
              <a:off x="4386870" y="6253994"/>
              <a:ext cx="285752" cy="461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i-FI" b="1">
                  <a:solidFill>
                    <a:srgbClr val="FF0000"/>
                  </a:solidFill>
                  <a:latin typeface="Book Antiqua" pitchFamily="18" charset="0"/>
                </a:rPr>
                <a:t>I</a:t>
              </a:r>
            </a:p>
          </p:txBody>
        </p:sp>
        <p:sp>
          <p:nvSpPr>
            <p:cNvPr id="9239" name="Tekstikehys 21"/>
            <p:cNvSpPr txBox="1">
              <a:spLocks noChangeArrowheads="1"/>
            </p:cNvSpPr>
            <p:nvPr/>
          </p:nvSpPr>
          <p:spPr bwMode="auto">
            <a:xfrm>
              <a:off x="4185626" y="6224810"/>
              <a:ext cx="253226" cy="461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i-FI" b="1">
                  <a:solidFill>
                    <a:srgbClr val="FF0000"/>
                  </a:solidFill>
                  <a:latin typeface="Book Antiqua" pitchFamily="18" charset="0"/>
                </a:rPr>
                <a:t>∙</a:t>
              </a:r>
            </a:p>
          </p:txBody>
        </p:sp>
      </p:grp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000125" y="3094038"/>
            <a:ext cx="6429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i-FI">
                <a:sym typeface="Symbol" pitchFamily="18" charset="2"/>
              </a:rPr>
              <a:t>?</a:t>
            </a:r>
            <a:endParaRPr lang="fi-FI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500063" y="2000250"/>
            <a:ext cx="8572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i-FI"/>
              <a:t>R =  </a:t>
            </a:r>
            <a:endParaRPr lang="fi-FI">
              <a:sym typeface="Symbol" pitchFamily="18" charset="2"/>
            </a:endParaRPr>
          </a:p>
          <a:p>
            <a:pPr>
              <a:spcBef>
                <a:spcPct val="50000"/>
              </a:spcBef>
            </a:pPr>
            <a:r>
              <a:rPr lang="fi-FI">
                <a:sym typeface="Symbol" pitchFamily="18" charset="2"/>
              </a:rPr>
              <a:t>U = </a:t>
            </a:r>
          </a:p>
          <a:p>
            <a:pPr>
              <a:spcBef>
                <a:spcPct val="50000"/>
              </a:spcBef>
            </a:pPr>
            <a:r>
              <a:rPr lang="fi-FI">
                <a:sym typeface="Symbol" pitchFamily="18" charset="2"/>
              </a:rPr>
              <a:t>I = </a:t>
            </a:r>
          </a:p>
        </p:txBody>
      </p:sp>
      <p:sp>
        <p:nvSpPr>
          <p:cNvPr id="13" name="Suorakulmio 12"/>
          <p:cNvSpPr>
            <a:spLocks noChangeArrowheads="1"/>
          </p:cNvSpPr>
          <p:nvPr/>
        </p:nvSpPr>
        <p:spPr bwMode="auto">
          <a:xfrm>
            <a:off x="1017588" y="2549525"/>
            <a:ext cx="8947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i-FI" sz="2400">
                <a:sym typeface="Symbol" pitchFamily="18" charset="2"/>
              </a:rPr>
              <a:t>230 V</a:t>
            </a:r>
            <a:endParaRPr lang="fi-FI" sz="2400"/>
          </a:p>
        </p:txBody>
      </p:sp>
      <p:sp>
        <p:nvSpPr>
          <p:cNvPr id="14" name="Suorakulmio 13"/>
          <p:cNvSpPr>
            <a:spLocks noChangeArrowheads="1"/>
          </p:cNvSpPr>
          <p:nvPr/>
        </p:nvSpPr>
        <p:spPr bwMode="auto">
          <a:xfrm>
            <a:off x="1000125" y="1978025"/>
            <a:ext cx="114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i-FI" sz="2400"/>
              <a:t>53 </a:t>
            </a:r>
            <a:r>
              <a:rPr lang="el-GR" sz="2400"/>
              <a:t>Ω</a:t>
            </a:r>
            <a:endParaRPr lang="fi-FI" sz="2400"/>
          </a:p>
        </p:txBody>
      </p:sp>
      <p:sp>
        <p:nvSpPr>
          <p:cNvPr id="15" name="Suorakulmio 14"/>
          <p:cNvSpPr>
            <a:spLocks noChangeArrowheads="1"/>
          </p:cNvSpPr>
          <p:nvPr/>
        </p:nvSpPr>
        <p:spPr bwMode="auto">
          <a:xfrm>
            <a:off x="2786063" y="2071688"/>
            <a:ext cx="5533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i-FI" sz="2400"/>
              <a:t>I = </a:t>
            </a:r>
          </a:p>
        </p:txBody>
      </p:sp>
      <p:sp>
        <p:nvSpPr>
          <p:cNvPr id="16" name="Suorakulmio 15"/>
          <p:cNvSpPr>
            <a:spLocks noChangeArrowheads="1"/>
          </p:cNvSpPr>
          <p:nvPr/>
        </p:nvSpPr>
        <p:spPr bwMode="auto">
          <a:xfrm>
            <a:off x="3357563" y="1895475"/>
            <a:ext cx="3818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i-FI" sz="2400">
                <a:sym typeface="Symbol" pitchFamily="18" charset="2"/>
              </a:rPr>
              <a:t>U</a:t>
            </a:r>
            <a:endParaRPr lang="fi-FI" sz="2400"/>
          </a:p>
        </p:txBody>
      </p:sp>
      <p:sp>
        <p:nvSpPr>
          <p:cNvPr id="17" name="Suorakulmio 16"/>
          <p:cNvSpPr>
            <a:spLocks noChangeArrowheads="1"/>
          </p:cNvSpPr>
          <p:nvPr/>
        </p:nvSpPr>
        <p:spPr bwMode="auto">
          <a:xfrm>
            <a:off x="3429000" y="2286000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i-FI" sz="2400">
                <a:sym typeface="Symbol" pitchFamily="18" charset="2"/>
              </a:rPr>
              <a:t>R</a:t>
            </a:r>
            <a:endParaRPr lang="fi-FI" sz="2400"/>
          </a:p>
        </p:txBody>
      </p:sp>
      <p:cxnSp>
        <p:nvCxnSpPr>
          <p:cNvPr id="18" name="Suora yhdysviiva 17"/>
          <p:cNvCxnSpPr>
            <a:cxnSpLocks noChangeShapeType="1"/>
          </p:cNvCxnSpPr>
          <p:nvPr/>
        </p:nvCxnSpPr>
        <p:spPr bwMode="auto">
          <a:xfrm>
            <a:off x="3429000" y="2308225"/>
            <a:ext cx="2857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9" name="Tekstikehys 18"/>
          <p:cNvSpPr txBox="1">
            <a:spLocks noChangeArrowheads="1"/>
          </p:cNvSpPr>
          <p:nvPr/>
        </p:nvSpPr>
        <p:spPr bwMode="auto">
          <a:xfrm>
            <a:off x="3786188" y="2071688"/>
            <a:ext cx="434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i-FI"/>
              <a:t>= </a:t>
            </a:r>
          </a:p>
        </p:txBody>
      </p:sp>
      <p:sp>
        <p:nvSpPr>
          <p:cNvPr id="20" name="Suorakulmio 19"/>
          <p:cNvSpPr>
            <a:spLocks noChangeArrowheads="1"/>
          </p:cNvSpPr>
          <p:nvPr/>
        </p:nvSpPr>
        <p:spPr bwMode="auto">
          <a:xfrm>
            <a:off x="4241800" y="1912938"/>
            <a:ext cx="8947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i-FI" sz="2400">
                <a:sym typeface="Symbol" pitchFamily="18" charset="2"/>
              </a:rPr>
              <a:t>230 V</a:t>
            </a:r>
            <a:endParaRPr lang="fi-FI" sz="2400"/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4214813" y="2230438"/>
            <a:ext cx="10715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i-FI">
                <a:sym typeface="Symbol" pitchFamily="18" charset="2"/>
              </a:rPr>
              <a:t> 53 </a:t>
            </a:r>
            <a:r>
              <a:rPr lang="el-GR">
                <a:sym typeface="Symbol" pitchFamily="18" charset="2"/>
              </a:rPr>
              <a:t>Ω</a:t>
            </a:r>
            <a:endParaRPr lang="fi-FI"/>
          </a:p>
        </p:txBody>
      </p:sp>
      <p:cxnSp>
        <p:nvCxnSpPr>
          <p:cNvPr id="22" name="Suora yhdysviiva 21"/>
          <p:cNvCxnSpPr>
            <a:cxnSpLocks noChangeShapeType="1"/>
          </p:cNvCxnSpPr>
          <p:nvPr/>
        </p:nvCxnSpPr>
        <p:spPr bwMode="auto">
          <a:xfrm>
            <a:off x="4214813" y="2301875"/>
            <a:ext cx="92868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3" name="Tekstikehys 22"/>
          <p:cNvSpPr txBox="1">
            <a:spLocks noChangeArrowheads="1"/>
          </p:cNvSpPr>
          <p:nvPr/>
        </p:nvSpPr>
        <p:spPr bwMode="auto">
          <a:xfrm>
            <a:off x="5143500" y="2071688"/>
            <a:ext cx="11572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i-FI">
                <a:latin typeface="Arial" charset="0"/>
                <a:cs typeface="Arial" charset="0"/>
              </a:rPr>
              <a:t>≈</a:t>
            </a:r>
            <a:r>
              <a:rPr lang="fi-FI"/>
              <a:t> 4,3 A </a:t>
            </a:r>
          </a:p>
        </p:txBody>
      </p:sp>
      <p:sp>
        <p:nvSpPr>
          <p:cNvPr id="24" name="Tekstikehys 23"/>
          <p:cNvSpPr txBox="1">
            <a:spLocks noChangeArrowheads="1"/>
          </p:cNvSpPr>
          <p:nvPr/>
        </p:nvSpPr>
        <p:spPr bwMode="auto">
          <a:xfrm>
            <a:off x="500063" y="3929063"/>
            <a:ext cx="27225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i-FI"/>
              <a:t>Sähkövirta on 4,3 A.</a:t>
            </a:r>
          </a:p>
        </p:txBody>
      </p:sp>
    </p:spTree>
    <p:extLst>
      <p:ext uri="{BB962C8B-B14F-4D97-AF65-F5344CB8AC3E}">
        <p14:creationId xmlns="" xmlns:p14="http://schemas.microsoft.com/office/powerpoint/2010/main" val="274506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 decel="100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214313" y="500063"/>
            <a:ext cx="67579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i-FI"/>
              <a:t>3. Mitä näyttää oheisen kuvan jännitemittari?</a:t>
            </a:r>
          </a:p>
        </p:txBody>
      </p:sp>
      <p:pic>
        <p:nvPicPr>
          <p:cNvPr id="11267" name="Picture 3" descr="C:\Documents and Settings\mikko-pekka\Omat tiedostot\Omat kuvatiedostot\gheuwol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488" y="1143000"/>
            <a:ext cx="9810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502694" y="1571625"/>
            <a:ext cx="9644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i-FI" dirty="0"/>
              <a:t>0,6 A</a:t>
            </a:r>
          </a:p>
        </p:txBody>
      </p:sp>
      <p:grpSp>
        <p:nvGrpSpPr>
          <p:cNvPr id="2" name="Ryhmä 22"/>
          <p:cNvGrpSpPr>
            <a:grpSpLocks/>
          </p:cNvGrpSpPr>
          <p:nvPr/>
        </p:nvGrpSpPr>
        <p:grpSpPr bwMode="auto">
          <a:xfrm>
            <a:off x="6643688" y="642940"/>
            <a:ext cx="1500187" cy="1214952"/>
            <a:chOff x="3571868" y="5500702"/>
            <a:chExt cx="1500198" cy="1214960"/>
          </a:xfrm>
        </p:grpSpPr>
        <p:sp>
          <p:nvSpPr>
            <p:cNvPr id="7" name="Tasakylkinen kolmio 6"/>
            <p:cNvSpPr/>
            <p:nvPr/>
          </p:nvSpPr>
          <p:spPr>
            <a:xfrm>
              <a:off x="3571868" y="5500702"/>
              <a:ext cx="1500198" cy="1143008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i-FI" sz="2400"/>
            </a:p>
          </p:txBody>
        </p:sp>
        <p:cxnSp>
          <p:nvCxnSpPr>
            <p:cNvPr id="8" name="Suora yhdysviiva 7"/>
            <p:cNvCxnSpPr/>
            <p:nvPr/>
          </p:nvCxnSpPr>
          <p:spPr>
            <a:xfrm>
              <a:off x="4000496" y="6215082"/>
              <a:ext cx="642942" cy="158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59" name="Tekstikehys 18"/>
            <p:cNvSpPr txBox="1">
              <a:spLocks noChangeArrowheads="1"/>
            </p:cNvSpPr>
            <p:nvPr/>
          </p:nvSpPr>
          <p:spPr bwMode="auto">
            <a:xfrm>
              <a:off x="4143372" y="5786454"/>
              <a:ext cx="428628" cy="461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i-FI" b="1">
                  <a:solidFill>
                    <a:srgbClr val="FF0000"/>
                  </a:solidFill>
                  <a:latin typeface="Book Antiqua" pitchFamily="18" charset="0"/>
                </a:rPr>
                <a:t>U</a:t>
              </a:r>
            </a:p>
          </p:txBody>
        </p:sp>
        <p:sp>
          <p:nvSpPr>
            <p:cNvPr id="10260" name="Tekstikehys 19"/>
            <p:cNvSpPr txBox="1">
              <a:spLocks noChangeArrowheads="1"/>
            </p:cNvSpPr>
            <p:nvPr/>
          </p:nvSpPr>
          <p:spPr bwMode="auto">
            <a:xfrm>
              <a:off x="3902918" y="6244266"/>
              <a:ext cx="357190" cy="461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i-FI" b="1">
                  <a:solidFill>
                    <a:srgbClr val="FF0000"/>
                  </a:solidFill>
                  <a:latin typeface="Book Antiqua" pitchFamily="18" charset="0"/>
                </a:rPr>
                <a:t>R</a:t>
              </a:r>
            </a:p>
          </p:txBody>
        </p:sp>
        <p:sp>
          <p:nvSpPr>
            <p:cNvPr id="10261" name="Tekstikehys 20"/>
            <p:cNvSpPr txBox="1">
              <a:spLocks noChangeArrowheads="1"/>
            </p:cNvSpPr>
            <p:nvPr/>
          </p:nvSpPr>
          <p:spPr bwMode="auto">
            <a:xfrm>
              <a:off x="4386870" y="6253994"/>
              <a:ext cx="285752" cy="461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i-FI" b="1">
                  <a:solidFill>
                    <a:srgbClr val="FF0000"/>
                  </a:solidFill>
                  <a:latin typeface="Book Antiqua" pitchFamily="18" charset="0"/>
                </a:rPr>
                <a:t>I</a:t>
              </a:r>
            </a:p>
          </p:txBody>
        </p:sp>
        <p:sp>
          <p:nvSpPr>
            <p:cNvPr id="10262" name="Tekstikehys 21"/>
            <p:cNvSpPr txBox="1">
              <a:spLocks noChangeArrowheads="1"/>
            </p:cNvSpPr>
            <p:nvPr/>
          </p:nvSpPr>
          <p:spPr bwMode="auto">
            <a:xfrm>
              <a:off x="4185626" y="6224810"/>
              <a:ext cx="253226" cy="461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i-FI" b="1">
                  <a:solidFill>
                    <a:srgbClr val="FF0000"/>
                  </a:solidFill>
                  <a:latin typeface="Book Antiqua" pitchFamily="18" charset="0"/>
                </a:rPr>
                <a:t>∙</a:t>
              </a:r>
            </a:p>
          </p:txBody>
        </p:sp>
      </p:grp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500063" y="1165225"/>
            <a:ext cx="71437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i-FI"/>
              <a:t>R =  </a:t>
            </a:r>
            <a:endParaRPr lang="fi-FI">
              <a:sym typeface="Symbol" pitchFamily="18" charset="2"/>
            </a:endParaRPr>
          </a:p>
          <a:p>
            <a:pPr>
              <a:spcBef>
                <a:spcPct val="50000"/>
              </a:spcBef>
            </a:pPr>
            <a:r>
              <a:rPr lang="fi-FI">
                <a:sym typeface="Symbol" pitchFamily="18" charset="2"/>
              </a:rPr>
              <a:t>U = </a:t>
            </a:r>
          </a:p>
          <a:p>
            <a:pPr>
              <a:spcBef>
                <a:spcPct val="50000"/>
              </a:spcBef>
            </a:pPr>
            <a:r>
              <a:rPr lang="fi-FI">
                <a:sym typeface="Symbol" pitchFamily="18" charset="2"/>
              </a:rPr>
              <a:t>I = </a:t>
            </a:r>
          </a:p>
        </p:txBody>
      </p:sp>
      <p:sp>
        <p:nvSpPr>
          <p:cNvPr id="15" name="Suorakulmio 14"/>
          <p:cNvSpPr>
            <a:spLocks noChangeArrowheads="1"/>
          </p:cNvSpPr>
          <p:nvPr/>
        </p:nvSpPr>
        <p:spPr bwMode="auto">
          <a:xfrm>
            <a:off x="1017588" y="1714500"/>
            <a:ext cx="3273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i-FI" sz="2400">
                <a:sym typeface="Symbol" pitchFamily="18" charset="2"/>
              </a:rPr>
              <a:t>?</a:t>
            </a:r>
            <a:endParaRPr lang="fi-FI" sz="2400"/>
          </a:p>
        </p:txBody>
      </p:sp>
      <p:sp>
        <p:nvSpPr>
          <p:cNvPr id="16" name="Suorakulmio 15"/>
          <p:cNvSpPr>
            <a:spLocks noChangeArrowheads="1"/>
          </p:cNvSpPr>
          <p:nvPr/>
        </p:nvSpPr>
        <p:spPr bwMode="auto">
          <a:xfrm>
            <a:off x="1000125" y="1143000"/>
            <a:ext cx="114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i-FI" sz="2400"/>
              <a:t>12 </a:t>
            </a:r>
            <a:r>
              <a:rPr lang="el-GR" sz="2400"/>
              <a:t>Ω</a:t>
            </a:r>
            <a:endParaRPr lang="fi-FI" sz="2400"/>
          </a:p>
        </p:txBody>
      </p:sp>
      <p:sp>
        <p:nvSpPr>
          <p:cNvPr id="17" name="Suorakulmio 16"/>
          <p:cNvSpPr>
            <a:spLocks noChangeArrowheads="1"/>
          </p:cNvSpPr>
          <p:nvPr/>
        </p:nvSpPr>
        <p:spPr bwMode="auto">
          <a:xfrm>
            <a:off x="357188" y="3324225"/>
            <a:ext cx="6735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i-FI" sz="2400"/>
              <a:t>U = </a:t>
            </a:r>
          </a:p>
        </p:txBody>
      </p:sp>
      <p:sp>
        <p:nvSpPr>
          <p:cNvPr id="18" name="Suorakulmio 17"/>
          <p:cNvSpPr>
            <a:spLocks noChangeArrowheads="1"/>
          </p:cNvSpPr>
          <p:nvPr/>
        </p:nvSpPr>
        <p:spPr bwMode="auto">
          <a:xfrm>
            <a:off x="928688" y="3324225"/>
            <a:ext cx="643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i-FI" sz="2400">
                <a:sym typeface="Symbol" pitchFamily="18" charset="2"/>
              </a:rPr>
              <a:t>R ∙ I</a:t>
            </a:r>
            <a:endParaRPr lang="fi-FI" sz="2400"/>
          </a:p>
        </p:txBody>
      </p:sp>
      <p:sp>
        <p:nvSpPr>
          <p:cNvPr id="21" name="Tekstikehys 20"/>
          <p:cNvSpPr txBox="1">
            <a:spLocks noChangeArrowheads="1"/>
          </p:cNvSpPr>
          <p:nvPr/>
        </p:nvSpPr>
        <p:spPr bwMode="auto">
          <a:xfrm>
            <a:off x="1643063" y="3324225"/>
            <a:ext cx="434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i-FI"/>
              <a:t>= </a:t>
            </a:r>
          </a:p>
        </p:txBody>
      </p:sp>
      <p:sp>
        <p:nvSpPr>
          <p:cNvPr id="25" name="Tekstikehys 24"/>
          <p:cNvSpPr txBox="1">
            <a:spLocks noChangeArrowheads="1"/>
          </p:cNvSpPr>
          <p:nvPr/>
        </p:nvSpPr>
        <p:spPr bwMode="auto">
          <a:xfrm>
            <a:off x="3500438" y="3324225"/>
            <a:ext cx="11128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i-FI"/>
              <a:t>= 7,2 V</a:t>
            </a:r>
          </a:p>
        </p:txBody>
      </p:sp>
      <p:sp>
        <p:nvSpPr>
          <p:cNvPr id="26" name="Tekstikehys 25"/>
          <p:cNvSpPr txBox="1">
            <a:spLocks noChangeArrowheads="1"/>
          </p:cNvSpPr>
          <p:nvPr/>
        </p:nvSpPr>
        <p:spPr bwMode="auto">
          <a:xfrm>
            <a:off x="428625" y="4357688"/>
            <a:ext cx="414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i-FI"/>
              <a:t>Jännitemittarin lukema on 7,2 V.</a:t>
            </a:r>
          </a:p>
        </p:txBody>
      </p:sp>
      <p:sp>
        <p:nvSpPr>
          <p:cNvPr id="27" name="Tekstikehys 26"/>
          <p:cNvSpPr txBox="1">
            <a:spLocks noChangeArrowheads="1"/>
          </p:cNvSpPr>
          <p:nvPr/>
        </p:nvSpPr>
        <p:spPr bwMode="auto">
          <a:xfrm>
            <a:off x="1857375" y="3308350"/>
            <a:ext cx="1768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i-FI" dirty="0"/>
              <a:t> 12 </a:t>
            </a:r>
            <a:r>
              <a:rPr lang="el-GR" dirty="0"/>
              <a:t>Ω</a:t>
            </a:r>
            <a:r>
              <a:rPr lang="fi-FI" dirty="0"/>
              <a:t> ∙ </a:t>
            </a:r>
            <a:r>
              <a:rPr lang="fi-FI" dirty="0" smtClean="0"/>
              <a:t>0,6 </a:t>
            </a:r>
            <a:r>
              <a:rPr lang="fi-FI" dirty="0"/>
              <a:t>A </a:t>
            </a:r>
          </a:p>
        </p:txBody>
      </p:sp>
      <p:sp>
        <p:nvSpPr>
          <p:cNvPr id="28" name="Suorakulmio 27"/>
          <p:cNvSpPr>
            <a:spLocks noChangeArrowheads="1"/>
          </p:cNvSpPr>
          <p:nvPr/>
        </p:nvSpPr>
        <p:spPr bwMode="auto">
          <a:xfrm>
            <a:off x="1071563" y="2252663"/>
            <a:ext cx="8194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i-FI" sz="2400">
                <a:sym typeface="Symbol" pitchFamily="18" charset="2"/>
              </a:rPr>
              <a:t>0,6 A</a:t>
            </a:r>
            <a:endParaRPr lang="fi-FI" sz="2400"/>
          </a:p>
        </p:txBody>
      </p:sp>
      <p:sp>
        <p:nvSpPr>
          <p:cNvPr id="22" name="Tekstikehys 21"/>
          <p:cNvSpPr txBox="1">
            <a:spLocks noChangeArrowheads="1"/>
          </p:cNvSpPr>
          <p:nvPr/>
        </p:nvSpPr>
        <p:spPr bwMode="auto">
          <a:xfrm>
            <a:off x="684213" y="5805488"/>
            <a:ext cx="32035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i-FI"/>
              <a:t>Lue: s. 188-191</a:t>
            </a:r>
          </a:p>
          <a:p>
            <a:r>
              <a:rPr lang="fi-FI"/>
              <a:t>Tee: s. 194-195 ( ei 303)</a:t>
            </a:r>
          </a:p>
        </p:txBody>
      </p:sp>
    </p:spTree>
    <p:extLst>
      <p:ext uri="{BB962C8B-B14F-4D97-AF65-F5344CB8AC3E}">
        <p14:creationId xmlns="" xmlns:p14="http://schemas.microsoft.com/office/powerpoint/2010/main" val="177304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  <p:bldP spid="11269" grpId="0" autoUpdateAnimBg="0"/>
      <p:bldP spid="15" grpId="0"/>
      <p:bldP spid="16" grpId="0"/>
      <p:bldP spid="17" grpId="0"/>
      <p:bldP spid="18" grpId="0"/>
      <p:bldP spid="21" grpId="0"/>
      <p:bldP spid="25" grpId="0"/>
      <p:bldP spid="26" grpId="0"/>
      <p:bldP spid="27" grpId="0"/>
      <p:bldP spid="28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181100"/>
            <a:ext cx="771525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9413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379986" y="1120750"/>
            <a:ext cx="243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i-FI"/>
              <a:t>Vertauskohta: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7461448" y="620688"/>
            <a:ext cx="1066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i-FI"/>
              <a:t>4,5 V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7461448" y="2068488"/>
            <a:ext cx="1143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i-FI"/>
              <a:t>4,5 V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6175573" y="1263625"/>
            <a:ext cx="1209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i-FI"/>
              <a:t>400 mA</a:t>
            </a:r>
          </a:p>
        </p:txBody>
      </p:sp>
      <p:pic>
        <p:nvPicPr>
          <p:cNvPr id="4109" name="Picture 13" descr="C:\Documents and Settings\mikko-pekka\Omat tiedostot\Omat kuvatiedostot\grgijd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248" y="1077888"/>
            <a:ext cx="8953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671513" y="2276872"/>
            <a:ext cx="3581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i-FI"/>
              <a:t>1. Sarjaan</a:t>
            </a:r>
          </a:p>
        </p:txBody>
      </p:sp>
      <p:pic>
        <p:nvPicPr>
          <p:cNvPr id="10" name="Picture 3" descr="C:\Documents and Settings\mikko-pekka\Omat tiedostot\Omat kuvatiedostot\huri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13" y="3076972"/>
            <a:ext cx="138112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262313" y="2695972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i-FI"/>
              <a:t>4,5 V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428875" y="4143772"/>
            <a:ext cx="1214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i-FI"/>
              <a:t>2,25V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567113" y="4143772"/>
            <a:ext cx="1362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i-FI"/>
              <a:t>2,25 V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1714500" y="3305572"/>
            <a:ext cx="1243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i-FI"/>
              <a:t>200 mA</a:t>
            </a:r>
          </a:p>
        </p:txBody>
      </p:sp>
      <p:pic>
        <p:nvPicPr>
          <p:cNvPr id="15" name="Picture 12" descr="C:\Documents and Settings\mikko-pekka\Omat tiedostot\Omat kuvatiedostot\eo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13" y="3076972"/>
            <a:ext cx="14192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C:\Documents and Settings\mikko-pekka\Omat tiedostot\Omat kuvatiedostot\gweoiu.bm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13" y="3076972"/>
            <a:ext cx="14097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iruutu 1"/>
          <p:cNvSpPr txBox="1"/>
          <p:nvPr/>
        </p:nvSpPr>
        <p:spPr>
          <a:xfrm>
            <a:off x="1712450" y="116632"/>
            <a:ext cx="37956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200" dirty="0" smtClean="0"/>
              <a:t>Lamppujen kytkennät</a:t>
            </a:r>
            <a:endParaRPr lang="fi-FI" sz="3200" dirty="0"/>
          </a:p>
        </p:txBody>
      </p:sp>
    </p:spTree>
    <p:extLst>
      <p:ext uri="{BB962C8B-B14F-4D97-AF65-F5344CB8AC3E}">
        <p14:creationId xmlns="" xmlns:p14="http://schemas.microsoft.com/office/powerpoint/2010/main" val="117730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autoUpdateAnimBg="0"/>
      <p:bldP spid="4106" grpId="0" autoUpdateAnimBg="0"/>
      <p:bldP spid="4107" grpId="0" autoUpdateAnimBg="0"/>
      <p:bldP spid="4108" grpId="0" autoUpdateAnimBg="0"/>
      <p:bldP spid="9" grpId="0" autoUpdateAnimBg="0"/>
      <p:bldP spid="11" grpId="0" autoUpdateAnimBg="0"/>
      <p:bldP spid="12" grpId="0" autoUpdateAnimBg="0"/>
      <p:bldP spid="13" grpId="0" autoUpdateAnimBg="0"/>
      <p:bldP spid="14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lvi 14"/>
          <p:cNvSpPr/>
          <p:nvPr/>
        </p:nvSpPr>
        <p:spPr bwMode="auto">
          <a:xfrm>
            <a:off x="285750" y="500063"/>
            <a:ext cx="4357688" cy="2071687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14" name="Pilvi 13"/>
          <p:cNvSpPr/>
          <p:nvPr/>
        </p:nvSpPr>
        <p:spPr bwMode="auto">
          <a:xfrm>
            <a:off x="3357563" y="2786063"/>
            <a:ext cx="4000500" cy="1700212"/>
          </a:xfrm>
          <a:prstGeom prst="cloud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13" name="Pilvi 12"/>
          <p:cNvSpPr/>
          <p:nvPr/>
        </p:nvSpPr>
        <p:spPr bwMode="auto">
          <a:xfrm>
            <a:off x="5500688" y="1285875"/>
            <a:ext cx="3143250" cy="1128713"/>
          </a:xfrm>
          <a:prstGeom prst="cloud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814388" y="871538"/>
            <a:ext cx="34004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i-FI"/>
              <a:t>Lamput hehkuvat himmeämmin kuin yksittäinen lamppu.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3743325" y="3000375"/>
            <a:ext cx="33289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i-FI"/>
              <a:t>Kukin laite saa vain osan jännitteestä ja alkuperäisestä virrasta.</a:t>
            </a: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5715000" y="1455738"/>
            <a:ext cx="28956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i-FI"/>
              <a:t>Laitteet toimivat vain yhtä aikaa.</a:t>
            </a:r>
          </a:p>
        </p:txBody>
      </p:sp>
      <p:pic>
        <p:nvPicPr>
          <p:cNvPr id="8" name="Picture 1" descr="Joulukuus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3214688"/>
            <a:ext cx="3009900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496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" grpId="0" autoUpdateAnimBg="0"/>
      <p:bldP spid="5131" grpId="0" autoUpdateAnimBg="0"/>
      <p:bldP spid="5135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81000" y="1370013"/>
            <a:ext cx="3657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i-FI"/>
              <a:t>2. Rinnan</a:t>
            </a:r>
          </a:p>
        </p:txBody>
      </p:sp>
      <p:pic>
        <p:nvPicPr>
          <p:cNvPr id="6147" name="Picture 3" descr="C:\Documents and Settings\mikko-pekka\Omat tiedostot\Omat kuvatiedostot\ghweoiu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738" y="2304083"/>
            <a:ext cx="9144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3481388" y="1472233"/>
            <a:ext cx="1019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i-FI"/>
              <a:t>4,5 V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2071688" y="2513633"/>
            <a:ext cx="1266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i-FI"/>
              <a:t>800 mA</a:t>
            </a:r>
          </a:p>
        </p:txBody>
      </p:sp>
      <p:pic>
        <p:nvPicPr>
          <p:cNvPr id="6155" name="Picture 11" descr="C:\Documents and Settings\mikko-pekka\Omat tiedostot\Omat kuvatiedostot\hufhafi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972295"/>
            <a:ext cx="1428750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4776788" y="214313"/>
            <a:ext cx="20812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i-FI"/>
              <a:t>Vertauskohta:</a:t>
            </a: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7577138" y="0"/>
            <a:ext cx="106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i-FI"/>
              <a:t>4,5 V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7715250" y="1447800"/>
            <a:ext cx="114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i-FI"/>
              <a:t>4,5 V</a:t>
            </a: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6429375" y="642938"/>
            <a:ext cx="1209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i-FI"/>
              <a:t>400 mA</a:t>
            </a:r>
          </a:p>
        </p:txBody>
      </p:sp>
      <p:pic>
        <p:nvPicPr>
          <p:cNvPr id="20" name="Picture 13" descr="C:\Documents and Settings\mikko-pekka\Omat tiedostot\Omat kuvatiedostot\grgijd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050" y="457200"/>
            <a:ext cx="8953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6036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3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  <p:bldP spid="6150" grpId="0" autoUpdateAnimBg="0"/>
      <p:bldP spid="6151" grpId="0" autoUpdateAnimBg="0"/>
      <p:bldP spid="16" grpId="0" autoUpdateAnimBg="0"/>
      <p:bldP spid="17" grpId="0" autoUpdateAnimBg="0"/>
      <p:bldP spid="18" grpId="0" autoUpdateAnimBg="0"/>
      <p:bldP spid="19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lvi 13"/>
          <p:cNvSpPr/>
          <p:nvPr/>
        </p:nvSpPr>
        <p:spPr bwMode="auto">
          <a:xfrm>
            <a:off x="214313" y="142875"/>
            <a:ext cx="3786187" cy="2500313"/>
          </a:xfrm>
          <a:prstGeom prst="cloud">
            <a:avLst/>
          </a:prstGeom>
          <a:solidFill>
            <a:srgbClr val="CC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13" name="Pilvi 12"/>
          <p:cNvSpPr/>
          <p:nvPr/>
        </p:nvSpPr>
        <p:spPr bwMode="auto">
          <a:xfrm>
            <a:off x="428625" y="2786063"/>
            <a:ext cx="3643313" cy="1785937"/>
          </a:xfrm>
          <a:prstGeom prst="cloud">
            <a:avLst/>
          </a:prstGeom>
          <a:solidFill>
            <a:srgbClr val="CC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12" name="Pilvi 11"/>
          <p:cNvSpPr/>
          <p:nvPr/>
        </p:nvSpPr>
        <p:spPr bwMode="auto">
          <a:xfrm>
            <a:off x="4714875" y="3857625"/>
            <a:ext cx="4000500" cy="2143125"/>
          </a:xfrm>
          <a:prstGeom prst="cloud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11" name="Pilvi 10"/>
          <p:cNvSpPr/>
          <p:nvPr/>
        </p:nvSpPr>
        <p:spPr bwMode="auto">
          <a:xfrm>
            <a:off x="4214813" y="571500"/>
            <a:ext cx="4786312" cy="2928938"/>
          </a:xfrm>
          <a:prstGeom prst="cloud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571500" y="358775"/>
            <a:ext cx="3071813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i-FI"/>
              <a:t>Kun lamput ovat rinnakkain, ne hehkuvat yhtä kirkkaasti kuin yksittäinen lamppu.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666750" y="3086100"/>
            <a:ext cx="3048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i-FI"/>
              <a:t>Kaikki laitteet saavat koko virtalähteen jännitteen. 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4786313" y="928688"/>
            <a:ext cx="3786187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i-FI"/>
              <a:t>Kukin laite muodostaa oman erillisen virtapiirinsä, joten niitä voidaan käyttää eri aikaan.</a:t>
            </a:r>
          </a:p>
          <a:p>
            <a:pPr algn="ctr">
              <a:spcBef>
                <a:spcPct val="50000"/>
              </a:spcBef>
            </a:pPr>
            <a:r>
              <a:rPr lang="fi-FI"/>
              <a:t>esim. kodin sähkölaitteet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4757738" y="4286250"/>
            <a:ext cx="38147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i-FI"/>
              <a:t>Kokonaisvirta saadaan laskemalla yhteen laitteiden läpi kulkevat virrat.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670651"/>
            <a:ext cx="3622611" cy="171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3725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 autoUpdateAnimBg="0"/>
      <p:bldP spid="6154" grpId="0" autoUpdateAnimBg="0"/>
      <p:bldP spid="6156" grpId="0" autoUpdateAnimBg="0"/>
      <p:bldP spid="5130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611559" y="332655"/>
            <a:ext cx="77826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 smtClean="0"/>
              <a:t>Esim. 4. Kaksi 110 </a:t>
            </a:r>
            <a:r>
              <a:rPr lang="el-GR" sz="2400" dirty="0" smtClean="0"/>
              <a:t>Ω</a:t>
            </a:r>
            <a:r>
              <a:rPr lang="fi-FI" sz="2400" dirty="0" smtClean="0"/>
              <a:t>:n vastusta kytketään a) sarjaan b) rinnan.</a:t>
            </a:r>
          </a:p>
          <a:p>
            <a:r>
              <a:rPr lang="fi-FI" sz="2400" dirty="0" smtClean="0"/>
              <a:t>Laske kokonaisresistanssi.</a:t>
            </a:r>
            <a:endParaRPr lang="fi-FI" sz="2400" dirty="0"/>
          </a:p>
        </p:txBody>
      </p:sp>
      <p:sp>
        <p:nvSpPr>
          <p:cNvPr id="3" name="Tekstiruutu 2"/>
          <p:cNvSpPr txBox="1"/>
          <p:nvPr/>
        </p:nvSpPr>
        <p:spPr>
          <a:xfrm>
            <a:off x="611560" y="1556792"/>
            <a:ext cx="28696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R"/>
            </a:pPr>
            <a:r>
              <a:rPr lang="fi-FI" sz="2400" dirty="0" smtClean="0"/>
              <a:t>R = R</a:t>
            </a:r>
            <a:r>
              <a:rPr lang="fi-FI" sz="2400" baseline="-25000" dirty="0" smtClean="0"/>
              <a:t>1</a:t>
            </a:r>
            <a:r>
              <a:rPr lang="fi-FI" sz="2400" dirty="0" smtClean="0"/>
              <a:t> + R</a:t>
            </a:r>
            <a:r>
              <a:rPr lang="fi-FI" sz="2400" baseline="-25000" dirty="0" smtClean="0"/>
              <a:t>2</a:t>
            </a:r>
          </a:p>
          <a:p>
            <a:r>
              <a:rPr lang="fi-FI" sz="2400" dirty="0"/>
              <a:t> </a:t>
            </a:r>
            <a:r>
              <a:rPr lang="fi-FI" sz="2400" dirty="0" smtClean="0"/>
              <a:t>         = 110 </a:t>
            </a:r>
            <a:r>
              <a:rPr lang="el-GR" sz="2400" dirty="0" smtClean="0"/>
              <a:t>Ω</a:t>
            </a:r>
            <a:r>
              <a:rPr lang="fi-FI" sz="2400" dirty="0" smtClean="0"/>
              <a:t> + 110 </a:t>
            </a:r>
            <a:r>
              <a:rPr lang="el-GR" sz="2400" dirty="0" smtClean="0"/>
              <a:t>Ω</a:t>
            </a:r>
            <a:endParaRPr lang="fi-FI" sz="2400" dirty="0" smtClean="0"/>
          </a:p>
          <a:p>
            <a:r>
              <a:rPr lang="fi-FI" sz="2400" dirty="0"/>
              <a:t> </a:t>
            </a:r>
            <a:r>
              <a:rPr lang="fi-FI" sz="2400" dirty="0" smtClean="0"/>
              <a:t>         = 220 </a:t>
            </a:r>
            <a:r>
              <a:rPr lang="el-GR" sz="2400" dirty="0" smtClean="0"/>
              <a:t>Ω</a:t>
            </a:r>
            <a:endParaRPr lang="fi-FI" sz="2400" dirty="0"/>
          </a:p>
        </p:txBody>
      </p:sp>
      <p:sp>
        <p:nvSpPr>
          <p:cNvPr id="4" name="Tekstiruutu 3"/>
          <p:cNvSpPr txBox="1"/>
          <p:nvPr/>
        </p:nvSpPr>
        <p:spPr>
          <a:xfrm>
            <a:off x="611560" y="3140968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b) </a:t>
            </a:r>
            <a:endParaRPr lang="fi-FI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478" y="3086100"/>
            <a:ext cx="1905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696" y="3771900"/>
            <a:ext cx="2362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693" y="4352925"/>
            <a:ext cx="10953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1187624" y="5085184"/>
            <a:ext cx="1758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 smtClean="0"/>
              <a:t>R = 110 </a:t>
            </a:r>
            <a:r>
              <a:rPr lang="el-GR" sz="2400" dirty="0" smtClean="0"/>
              <a:t>Ω</a:t>
            </a:r>
            <a:r>
              <a:rPr lang="fi-FI" sz="2400" dirty="0" smtClean="0"/>
              <a:t> : 2</a:t>
            </a:r>
            <a:endParaRPr lang="fi-FI" sz="2400" dirty="0"/>
          </a:p>
        </p:txBody>
      </p:sp>
      <p:sp>
        <p:nvSpPr>
          <p:cNvPr id="14" name="Tekstiruutu 13"/>
          <p:cNvSpPr txBox="1"/>
          <p:nvPr/>
        </p:nvSpPr>
        <p:spPr>
          <a:xfrm>
            <a:off x="1353330" y="5661248"/>
            <a:ext cx="1130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 smtClean="0"/>
              <a:t> = 55 </a:t>
            </a:r>
            <a:r>
              <a:rPr lang="el-GR" sz="2400" dirty="0" smtClean="0"/>
              <a:t>Ω</a:t>
            </a:r>
            <a:r>
              <a:rPr lang="fi-FI" sz="2400" dirty="0" smtClean="0"/>
              <a:t> </a:t>
            </a:r>
            <a:endParaRPr lang="fi-FI" sz="2400" dirty="0"/>
          </a:p>
        </p:txBody>
      </p:sp>
      <p:sp>
        <p:nvSpPr>
          <p:cNvPr id="6" name="Tekstiruutu 5"/>
          <p:cNvSpPr txBox="1"/>
          <p:nvPr/>
        </p:nvSpPr>
        <p:spPr>
          <a:xfrm>
            <a:off x="6444208" y="5313152"/>
            <a:ext cx="1534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 smtClean="0"/>
              <a:t>s. 195: 303</a:t>
            </a:r>
            <a:endParaRPr lang="fi-FI" sz="2400" dirty="0"/>
          </a:p>
        </p:txBody>
      </p:sp>
    </p:spTree>
    <p:extLst>
      <p:ext uri="{BB962C8B-B14F-4D97-AF65-F5344CB8AC3E}">
        <p14:creationId xmlns="" xmlns:p14="http://schemas.microsoft.com/office/powerpoint/2010/main" val="271863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14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838200" y="312738"/>
            <a:ext cx="3048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i-FI"/>
              <a:t>2. Rinnan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188913"/>
            <a:ext cx="10763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ikehys 7"/>
          <p:cNvSpPr txBox="1">
            <a:spLocks noChangeArrowheads="1"/>
          </p:cNvSpPr>
          <p:nvPr/>
        </p:nvSpPr>
        <p:spPr bwMode="auto">
          <a:xfrm>
            <a:off x="250825" y="2205038"/>
            <a:ext cx="47863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i-FI"/>
              <a:t>Esim. Laske kokonaisresistanssi.</a:t>
            </a:r>
          </a:p>
        </p:txBody>
      </p:sp>
      <p:grpSp>
        <p:nvGrpSpPr>
          <p:cNvPr id="2" name="Ryhmä 15"/>
          <p:cNvGrpSpPr>
            <a:grpSpLocks/>
          </p:cNvGrpSpPr>
          <p:nvPr/>
        </p:nvGrpSpPr>
        <p:grpSpPr bwMode="auto">
          <a:xfrm>
            <a:off x="5786438" y="2143125"/>
            <a:ext cx="2962275" cy="2378075"/>
            <a:chOff x="5786446" y="2143116"/>
            <a:chExt cx="2960846" cy="2378352"/>
          </a:xfrm>
        </p:grpSpPr>
        <p:pic>
          <p:nvPicPr>
            <p:cNvPr id="14353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6446" y="2143116"/>
              <a:ext cx="1599701" cy="2357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4" name="Tekstikehys 11"/>
            <p:cNvSpPr txBox="1">
              <a:spLocks noChangeArrowheads="1"/>
            </p:cNvSpPr>
            <p:nvPr/>
          </p:nvSpPr>
          <p:spPr bwMode="auto">
            <a:xfrm>
              <a:off x="7108046" y="4059800"/>
              <a:ext cx="1639246" cy="461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i-FI"/>
                <a:t>6 </a:t>
              </a:r>
              <a:r>
                <a:rPr lang="el-GR"/>
                <a:t>Ω</a:t>
              </a:r>
              <a:endParaRPr lang="fi-FI"/>
            </a:p>
          </p:txBody>
        </p:sp>
        <p:sp>
          <p:nvSpPr>
            <p:cNvPr id="14355" name="Tekstikehys 12"/>
            <p:cNvSpPr txBox="1">
              <a:spLocks noChangeArrowheads="1"/>
            </p:cNvSpPr>
            <p:nvPr/>
          </p:nvSpPr>
          <p:spPr bwMode="auto">
            <a:xfrm>
              <a:off x="7108047" y="3429000"/>
              <a:ext cx="1567267" cy="461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i-FI"/>
                <a:t>12 </a:t>
              </a:r>
              <a:r>
                <a:rPr lang="el-GR"/>
                <a:t>Ω</a:t>
              </a:r>
              <a:endParaRPr lang="fi-FI"/>
            </a:p>
          </p:txBody>
        </p:sp>
        <p:sp>
          <p:nvSpPr>
            <p:cNvPr id="14356" name="Tekstikehys 13"/>
            <p:cNvSpPr txBox="1">
              <a:spLocks noChangeArrowheads="1"/>
            </p:cNvSpPr>
            <p:nvPr/>
          </p:nvSpPr>
          <p:spPr bwMode="auto">
            <a:xfrm>
              <a:off x="7108048" y="2928934"/>
              <a:ext cx="1135391" cy="461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i-FI"/>
                <a:t>3 </a:t>
              </a:r>
              <a:r>
                <a:rPr lang="el-GR"/>
                <a:t>Ω</a:t>
              </a:r>
              <a:endParaRPr lang="fi-FI"/>
            </a:p>
          </p:txBody>
        </p:sp>
      </p:grp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1428750" y="5500688"/>
            <a:ext cx="33575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i-FI"/>
              <a:t>7 R = 12 </a:t>
            </a:r>
            <a:endParaRPr lang="fi-FI" baseline="-25000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1428750" y="6000750"/>
            <a:ext cx="3357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i-FI"/>
              <a:t>R ≈ 1,7 </a:t>
            </a:r>
            <a:r>
              <a:rPr lang="el-GR"/>
              <a:t>Ω</a:t>
            </a:r>
            <a:endParaRPr lang="fi-FI" baseline="-25000"/>
          </a:p>
        </p:txBody>
      </p:sp>
      <p:sp>
        <p:nvSpPr>
          <p:cNvPr id="21" name="Tekstikehys 20"/>
          <p:cNvSpPr txBox="1">
            <a:spLocks noChangeArrowheads="1"/>
          </p:cNvSpPr>
          <p:nvPr/>
        </p:nvSpPr>
        <p:spPr bwMode="auto">
          <a:xfrm>
            <a:off x="6137275" y="5589588"/>
            <a:ext cx="16748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i-FI"/>
              <a:t>s. 192 – 193</a:t>
            </a:r>
          </a:p>
          <a:p>
            <a:r>
              <a:rPr lang="fi-FI"/>
              <a:t>Teht. 303</a:t>
            </a:r>
          </a:p>
        </p:txBody>
      </p:sp>
      <p:graphicFrame>
        <p:nvGraphicFramePr>
          <p:cNvPr id="22" name="Object 17"/>
          <p:cNvGraphicFramePr>
            <a:graphicFrameLocks noChangeAspect="1"/>
          </p:cNvGraphicFramePr>
          <p:nvPr/>
        </p:nvGraphicFramePr>
        <p:xfrm>
          <a:off x="1116013" y="887413"/>
          <a:ext cx="1800225" cy="955675"/>
        </p:xfrm>
        <a:graphic>
          <a:graphicData uri="http://schemas.openxmlformats.org/presentationml/2006/ole">
            <p:oleObj spid="_x0000_s3098" name="Ekvation" r:id="rId5" imgW="0" imgH="0" progId="Equation.3">
              <p:embed/>
            </p:oleObj>
          </a:graphicData>
        </a:graphic>
      </p:graphicFrame>
      <p:graphicFrame>
        <p:nvGraphicFramePr>
          <p:cNvPr id="13330" name="Object 18"/>
          <p:cNvGraphicFramePr>
            <a:graphicFrameLocks noChangeAspect="1"/>
          </p:cNvGraphicFramePr>
          <p:nvPr/>
        </p:nvGraphicFramePr>
        <p:xfrm>
          <a:off x="1427163" y="2636838"/>
          <a:ext cx="2474912" cy="955675"/>
        </p:xfrm>
        <a:graphic>
          <a:graphicData uri="http://schemas.openxmlformats.org/presentationml/2006/ole">
            <p:oleObj spid="_x0000_s3099" name="Ekvation" r:id="rId6" imgW="0" imgH="0" progId="Equation.3">
              <p:embed/>
            </p:oleObj>
          </a:graphicData>
        </a:graphic>
      </p:graphicFrame>
      <p:graphicFrame>
        <p:nvGraphicFramePr>
          <p:cNvPr id="13331" name="Object 19"/>
          <p:cNvGraphicFramePr>
            <a:graphicFrameLocks noChangeAspect="1"/>
          </p:cNvGraphicFramePr>
          <p:nvPr/>
        </p:nvGraphicFramePr>
        <p:xfrm>
          <a:off x="1476375" y="3565525"/>
          <a:ext cx="2109788" cy="871538"/>
        </p:xfrm>
        <a:graphic>
          <a:graphicData uri="http://schemas.openxmlformats.org/presentationml/2006/ole">
            <p:oleObj spid="_x0000_s3100" name="Ekvation" r:id="rId7" imgW="952087" imgH="393529" progId="Equation.3">
              <p:embed/>
            </p:oleObj>
          </a:graphicData>
        </a:graphic>
      </p:graphicFrame>
      <p:graphicFrame>
        <p:nvGraphicFramePr>
          <p:cNvPr id="13332" name="Object 20"/>
          <p:cNvGraphicFramePr>
            <a:graphicFrameLocks noChangeAspect="1"/>
          </p:cNvGraphicFramePr>
          <p:nvPr/>
        </p:nvGraphicFramePr>
        <p:xfrm>
          <a:off x="1476375" y="4573588"/>
          <a:ext cx="1068388" cy="871537"/>
        </p:xfrm>
        <a:graphic>
          <a:graphicData uri="http://schemas.openxmlformats.org/presentationml/2006/ole">
            <p:oleObj spid="_x0000_s3101" name="Ekvation" r:id="rId8" imgW="482391" imgH="393529" progId="Equation.3">
              <p:embed/>
            </p:oleObj>
          </a:graphicData>
        </a:graphic>
      </p:graphicFrame>
      <p:sp>
        <p:nvSpPr>
          <p:cNvPr id="23" name="Tekstikehys 22"/>
          <p:cNvSpPr txBox="1">
            <a:spLocks noChangeArrowheads="1"/>
          </p:cNvSpPr>
          <p:nvPr/>
        </p:nvSpPr>
        <p:spPr bwMode="auto">
          <a:xfrm>
            <a:off x="3203575" y="4508500"/>
            <a:ext cx="17287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i-FI"/>
              <a:t>Kerrotaan ristiin</a:t>
            </a:r>
          </a:p>
        </p:txBody>
      </p:sp>
      <p:sp>
        <p:nvSpPr>
          <p:cNvPr id="25" name="Tekstikehys 24"/>
          <p:cNvSpPr txBox="1">
            <a:spLocks noChangeArrowheads="1"/>
          </p:cNvSpPr>
          <p:nvPr/>
        </p:nvSpPr>
        <p:spPr bwMode="auto">
          <a:xfrm>
            <a:off x="3276600" y="5487988"/>
            <a:ext cx="172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i-FI"/>
              <a:t>:7</a:t>
            </a:r>
          </a:p>
        </p:txBody>
      </p:sp>
      <p:cxnSp>
        <p:nvCxnSpPr>
          <p:cNvPr id="27" name="Suora yhdysviiva 26"/>
          <p:cNvCxnSpPr>
            <a:cxnSpLocks noChangeShapeType="1"/>
          </p:cNvCxnSpPr>
          <p:nvPr/>
        </p:nvCxnSpPr>
        <p:spPr bwMode="auto">
          <a:xfrm>
            <a:off x="3203575" y="5445125"/>
            <a:ext cx="0" cy="5762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8" name="Suora yhdysviiva 27"/>
          <p:cNvCxnSpPr>
            <a:cxnSpLocks noChangeShapeType="1"/>
          </p:cNvCxnSpPr>
          <p:nvPr/>
        </p:nvCxnSpPr>
        <p:spPr bwMode="auto">
          <a:xfrm>
            <a:off x="3132138" y="5445125"/>
            <a:ext cx="0" cy="5762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="" xmlns:p14="http://schemas.microsoft.com/office/powerpoint/2010/main" val="145608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  <p:bldP spid="8" grpId="0"/>
      <p:bldP spid="19" grpId="0" autoUpdateAnimBg="0"/>
      <p:bldP spid="20" grpId="0" autoUpdateAnimBg="0"/>
      <p:bldP spid="21" grpId="0"/>
      <p:bldP spid="23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357188"/>
            <a:ext cx="69151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1571625"/>
            <a:ext cx="6886575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45946937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253" y="980728"/>
            <a:ext cx="26289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980728"/>
            <a:ext cx="290512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iruutu 1"/>
          <p:cNvSpPr txBox="1"/>
          <p:nvPr/>
        </p:nvSpPr>
        <p:spPr>
          <a:xfrm>
            <a:off x="1547664" y="3861048"/>
            <a:ext cx="65389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 smtClean="0"/>
              <a:t>Kun jännite kasvaa, myös sähkövirta kasvaa.</a:t>
            </a:r>
            <a:endParaRPr lang="fi-FI" sz="2800" dirty="0"/>
          </a:p>
        </p:txBody>
      </p:sp>
    </p:spTree>
    <p:extLst>
      <p:ext uri="{BB962C8B-B14F-4D97-AF65-F5344CB8AC3E}">
        <p14:creationId xmlns="" xmlns:p14="http://schemas.microsoft.com/office/powerpoint/2010/main" val="425407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214313"/>
            <a:ext cx="69056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143250"/>
            <a:ext cx="691515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43886143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3" y="1223963"/>
            <a:ext cx="6886575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404134500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8" y="962025"/>
            <a:ext cx="6905625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47618792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1671638"/>
            <a:ext cx="6915150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178735533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428625"/>
            <a:ext cx="6886575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3929063"/>
            <a:ext cx="675322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127493084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2875" y="-171450"/>
            <a:ext cx="7772400" cy="1143000"/>
          </a:xfrm>
        </p:spPr>
        <p:txBody>
          <a:bodyPr/>
          <a:lstStyle/>
          <a:p>
            <a:r>
              <a:rPr lang="fi-FI" sz="3600" smtClean="0"/>
              <a:t>Resistanssi</a:t>
            </a:r>
            <a:endParaRPr lang="fi-FI" smtClean="0"/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533400" y="765175"/>
            <a:ext cx="495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i-FI" dirty="0"/>
              <a:t>- kuvaa virranvastustuskykyä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533400" y="1125538"/>
            <a:ext cx="4495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i-FI"/>
              <a:t>- tunnus: R</a:t>
            </a:r>
          </a:p>
          <a:p>
            <a:pPr>
              <a:spcBef>
                <a:spcPct val="50000"/>
              </a:spcBef>
            </a:pPr>
            <a:r>
              <a:rPr lang="fi-FI"/>
              <a:t>- yksikkö: </a:t>
            </a:r>
            <a:r>
              <a:rPr lang="fi-FI">
                <a:sym typeface="Symbol" pitchFamily="18" charset="2"/>
              </a:rPr>
              <a:t> (ohmi)</a:t>
            </a:r>
            <a:endParaRPr lang="fi-FI"/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547688" y="3182938"/>
            <a:ext cx="42529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i-FI"/>
              <a:t>- johtimen resistanssi riippuu: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762000" y="3687763"/>
            <a:ext cx="4876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fi-FI"/>
              <a:t> johtimen pituudesta (pitkä </a:t>
            </a:r>
            <a:r>
              <a:rPr lang="fi-FI">
                <a:sym typeface="Wingdings 3" pitchFamily="18" charset="2"/>
              </a:rPr>
              <a:t> suuri)</a:t>
            </a:r>
            <a:endParaRPr lang="fi-FI"/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762000" y="4119563"/>
            <a:ext cx="5562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fi-FI"/>
              <a:t>                paksuudesta (paksu </a:t>
            </a:r>
            <a:r>
              <a:rPr lang="fi-FI">
                <a:sym typeface="Wingdings 3" pitchFamily="18" charset="2"/>
              </a:rPr>
              <a:t> pieni)</a:t>
            </a:r>
            <a:r>
              <a:rPr lang="fi-FI"/>
              <a:t> </a:t>
            </a: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762000" y="4551363"/>
            <a:ext cx="3886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fi-FI"/>
              <a:t>                materiaalista</a:t>
            </a:r>
          </a:p>
        </p:txBody>
      </p:sp>
      <p:sp>
        <p:nvSpPr>
          <p:cNvPr id="11" name="Suorakulmio 10"/>
          <p:cNvSpPr>
            <a:spLocks noChangeArrowheads="1"/>
          </p:cNvSpPr>
          <p:nvPr/>
        </p:nvSpPr>
        <p:spPr bwMode="auto">
          <a:xfrm>
            <a:off x="214313" y="4572000"/>
            <a:ext cx="8929687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i-FI" b="1"/>
              <a:t>Sähköjohto</a:t>
            </a:r>
            <a:r>
              <a:rPr lang="fi-FI"/>
              <a:t> on sähköä johtavasta aineesta</a:t>
            </a:r>
            <a:r>
              <a:rPr lang="fi-FI">
                <a:solidFill>
                  <a:schemeClr val="accent2"/>
                </a:solidFill>
              </a:rPr>
              <a:t> </a:t>
            </a:r>
            <a:r>
              <a:rPr lang="fi-FI"/>
              <a:t>valmistettu lanka tai monen langan yhdistelmä, jota pitkin  sähkövirta kulkee. Sähköjohdot tehdään yleensä kuparista tai alumiinista ja ne eristetään muovi- tai kumieristevaipalla. Sähköjohtoon voi kuulua liittimet, joilla se voidaan kiinnittää helposti kohteeseensa.</a:t>
            </a:r>
          </a:p>
        </p:txBody>
      </p:sp>
      <p:sp>
        <p:nvSpPr>
          <p:cNvPr id="10" name="Suorakulmio 9"/>
          <p:cNvSpPr>
            <a:spLocks noChangeArrowheads="1"/>
          </p:cNvSpPr>
          <p:nvPr/>
        </p:nvSpPr>
        <p:spPr bwMode="auto">
          <a:xfrm>
            <a:off x="3087688" y="1700213"/>
            <a:ext cx="20494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i-FI">
                <a:latin typeface="Book Antiqua" pitchFamily="18" charset="0"/>
              </a:rPr>
              <a:t>luetaan oomi.</a:t>
            </a:r>
          </a:p>
        </p:txBody>
      </p:sp>
      <p:sp>
        <p:nvSpPr>
          <p:cNvPr id="13" name="Suorakulmio 12"/>
          <p:cNvSpPr>
            <a:spLocks noChangeArrowheads="1"/>
          </p:cNvSpPr>
          <p:nvPr/>
        </p:nvSpPr>
        <p:spPr bwMode="auto">
          <a:xfrm>
            <a:off x="501650" y="2093913"/>
            <a:ext cx="86423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fi-FI">
                <a:latin typeface="Book Antiqua" pitchFamily="18" charset="0"/>
              </a:rPr>
              <a:t>komponenttia, jolla on kyky vastustaa sähkövirran kulkua,</a:t>
            </a:r>
          </a:p>
          <a:p>
            <a:r>
              <a:rPr lang="fi-FI">
                <a:latin typeface="Book Antiqua" pitchFamily="18" charset="0"/>
              </a:rPr>
              <a:t>  kutsutaan vastukseksi.   </a:t>
            </a:r>
          </a:p>
        </p:txBody>
      </p:sp>
      <p:sp>
        <p:nvSpPr>
          <p:cNvPr id="14" name="Tekstikehys 13"/>
          <p:cNvSpPr txBox="1">
            <a:spLocks noChangeArrowheads="1"/>
          </p:cNvSpPr>
          <p:nvPr/>
        </p:nvSpPr>
        <p:spPr bwMode="auto">
          <a:xfrm>
            <a:off x="465138" y="2751138"/>
            <a:ext cx="45005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i-FI" i="1">
                <a:latin typeface="Book Antiqua" pitchFamily="18" charset="0"/>
              </a:rPr>
              <a:t>Esim. </a:t>
            </a:r>
            <a:r>
              <a:rPr lang="fi-FI">
                <a:latin typeface="Book Antiqua" pitchFamily="18" charset="0"/>
              </a:rPr>
              <a:t>saunan sähkökiuas </a:t>
            </a:r>
          </a:p>
        </p:txBody>
      </p:sp>
    </p:spTree>
    <p:extLst>
      <p:ext uri="{BB962C8B-B14F-4D97-AF65-F5344CB8AC3E}">
        <p14:creationId xmlns="" xmlns:p14="http://schemas.microsoft.com/office/powerpoint/2010/main" val="380575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  <p:bldP spid="2051" grpId="0" autoUpdateAnimBg="0"/>
      <p:bldP spid="2053" grpId="0" autoUpdateAnimBg="0"/>
      <p:bldP spid="2056" grpId="0" autoUpdateAnimBg="0"/>
      <p:bldP spid="2057" grpId="0" autoUpdateAnimBg="0"/>
      <p:bldP spid="2058" grpId="0" autoUpdateAnimBg="0"/>
      <p:bldP spid="11" grpId="0"/>
      <p:bldP spid="11" grpId="1"/>
      <p:bldP spid="10" grpId="0"/>
      <p:bldP spid="13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1162050"/>
            <a:ext cx="51054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5927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13" y="1176338"/>
            <a:ext cx="5362575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8424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8" y="1619250"/>
            <a:ext cx="5343525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6342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908721"/>
            <a:ext cx="6226281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8670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/>
          <p:cNvSpPr txBox="1"/>
          <p:nvPr/>
        </p:nvSpPr>
        <p:spPr>
          <a:xfrm>
            <a:off x="2483768" y="260648"/>
            <a:ext cx="1976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 smtClean="0"/>
              <a:t>RESISTANSSI</a:t>
            </a:r>
            <a:endParaRPr lang="fi-FI" sz="2800" dirty="0"/>
          </a:p>
        </p:txBody>
      </p:sp>
      <p:sp>
        <p:nvSpPr>
          <p:cNvPr id="28" name="Suorakulmio 27"/>
          <p:cNvSpPr>
            <a:spLocks noChangeArrowheads="1"/>
          </p:cNvSpPr>
          <p:nvPr/>
        </p:nvSpPr>
        <p:spPr bwMode="auto">
          <a:xfrm>
            <a:off x="395536" y="3501008"/>
            <a:ext cx="83275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i-FI" sz="2400" b="1" dirty="0" smtClean="0"/>
              <a:t>Resistanssi</a:t>
            </a:r>
            <a:r>
              <a:rPr lang="fi-FI" sz="2400" dirty="0" smtClean="0"/>
              <a:t> </a:t>
            </a:r>
            <a:r>
              <a:rPr lang="fi-FI" sz="2400" dirty="0" smtClean="0"/>
              <a:t>voidaan laskea</a:t>
            </a:r>
            <a:r>
              <a:rPr lang="fi-FI" sz="2400" dirty="0" smtClean="0"/>
              <a:t>,</a:t>
            </a:r>
          </a:p>
          <a:p>
            <a:r>
              <a:rPr lang="fi-FI" sz="2400" dirty="0" smtClean="0"/>
              <a:t> </a:t>
            </a:r>
            <a:r>
              <a:rPr lang="fi-FI" sz="2400" dirty="0" smtClean="0"/>
              <a:t>kun tiedetään sähkölaitteen läpi </a:t>
            </a:r>
            <a:r>
              <a:rPr lang="fi-FI" sz="2400" dirty="0" smtClean="0"/>
              <a:t>menevän </a:t>
            </a:r>
            <a:r>
              <a:rPr lang="fi-FI" sz="2400" b="1" dirty="0" smtClean="0"/>
              <a:t>virran </a:t>
            </a:r>
            <a:r>
              <a:rPr lang="fi-FI" sz="2400" dirty="0" smtClean="0"/>
              <a:t>suuruus</a:t>
            </a:r>
          </a:p>
          <a:p>
            <a:r>
              <a:rPr lang="fi-FI" sz="2400" dirty="0" smtClean="0"/>
              <a:t> </a:t>
            </a:r>
            <a:r>
              <a:rPr lang="fi-FI" sz="2400" dirty="0" smtClean="0"/>
              <a:t>ja j</a:t>
            </a:r>
            <a:r>
              <a:rPr lang="fi-FI" sz="2400" b="1" dirty="0" smtClean="0"/>
              <a:t>ännit</a:t>
            </a:r>
            <a:r>
              <a:rPr lang="fi-FI" sz="2400" dirty="0" smtClean="0"/>
              <a:t>e napojen </a:t>
            </a:r>
            <a:r>
              <a:rPr lang="fi-FI" sz="2400" dirty="0" smtClean="0"/>
              <a:t>sähkölait teen </a:t>
            </a:r>
            <a:r>
              <a:rPr lang="fi-FI" sz="2400" dirty="0" smtClean="0"/>
              <a:t>napojen välillä. </a:t>
            </a:r>
            <a:r>
              <a:rPr lang="fi-FI" sz="2000" dirty="0" smtClean="0">
                <a:latin typeface="Book Antiqua" pitchFamily="18" charset="0"/>
              </a:rPr>
              <a:t> </a:t>
            </a:r>
            <a:endParaRPr lang="fi-FI" sz="2000" dirty="0">
              <a:latin typeface="Book Antiqua" pitchFamily="18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67544" y="1628800"/>
            <a:ext cx="820891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i-FI" sz="2000" dirty="0" smtClean="0">
                <a:latin typeface="+mn-lt"/>
              </a:rPr>
              <a:t>Kaikilla </a:t>
            </a:r>
            <a:r>
              <a:rPr lang="fi-FI" sz="2000" dirty="0" smtClean="0">
                <a:latin typeface="+mn-lt"/>
              </a:rPr>
              <a:t>komponenteilla on ominaisuus nimeltään </a:t>
            </a:r>
            <a:r>
              <a:rPr lang="fi-FI" sz="2000" b="1" dirty="0" smtClean="0">
                <a:latin typeface="+mn-lt"/>
              </a:rPr>
              <a:t>resistanss</a:t>
            </a:r>
            <a:r>
              <a:rPr lang="fi-FI" sz="2000" dirty="0" smtClean="0">
                <a:latin typeface="+mn-lt"/>
              </a:rPr>
              <a:t>i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fi-FI" sz="2000" dirty="0" smtClean="0">
                <a:latin typeface="+mn-lt"/>
              </a:rPr>
              <a:t>kuvaa sähkölaitteen sähkövirtaa vastustavaa ominaisuutta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fi-FI" sz="2000" dirty="0" smtClean="0">
                <a:latin typeface="+mn-lt"/>
              </a:rPr>
              <a:t>mitä suurempi resistanssi on, sitä pienempi sähkövirta piirissä kulkee.</a:t>
            </a:r>
            <a:r>
              <a:rPr lang="fi-FI" sz="1800" dirty="0" smtClean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46153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646" y="1340769"/>
            <a:ext cx="6561682" cy="3588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524106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/>
          <p:cNvSpPr txBox="1"/>
          <p:nvPr/>
        </p:nvSpPr>
        <p:spPr>
          <a:xfrm>
            <a:off x="2652713" y="285750"/>
            <a:ext cx="1313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 smtClean="0"/>
              <a:t>VASTUS</a:t>
            </a:r>
            <a:endParaRPr lang="fi-FI" sz="2800" dirty="0"/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683568" y="3645024"/>
            <a:ext cx="22407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i-FI" dirty="0"/>
              <a:t>- tunnus: </a:t>
            </a:r>
            <a:r>
              <a:rPr lang="fi-FI" dirty="0" smtClean="0"/>
              <a:t>R</a:t>
            </a:r>
            <a:endParaRPr lang="fi-FI" dirty="0"/>
          </a:p>
        </p:txBody>
      </p:sp>
      <p:sp>
        <p:nvSpPr>
          <p:cNvPr id="28" name="Suorakulmio 27"/>
          <p:cNvSpPr>
            <a:spLocks noChangeArrowheads="1"/>
          </p:cNvSpPr>
          <p:nvPr/>
        </p:nvSpPr>
        <p:spPr bwMode="auto">
          <a:xfrm>
            <a:off x="611560" y="2564904"/>
            <a:ext cx="83275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i-FI" sz="2400" dirty="0">
                <a:latin typeface="Book Antiqua" pitchFamily="18" charset="0"/>
              </a:rPr>
              <a:t>  </a:t>
            </a:r>
          </a:p>
        </p:txBody>
      </p:sp>
      <p:sp>
        <p:nvSpPr>
          <p:cNvPr id="29" name="Tekstikehys 13"/>
          <p:cNvSpPr txBox="1">
            <a:spLocks noChangeArrowheads="1"/>
          </p:cNvSpPr>
          <p:nvPr/>
        </p:nvSpPr>
        <p:spPr bwMode="auto">
          <a:xfrm>
            <a:off x="611560" y="3068960"/>
            <a:ext cx="45005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i-FI" i="1" dirty="0">
                <a:latin typeface="Book Antiqua" pitchFamily="18" charset="0"/>
              </a:rPr>
              <a:t>Esim. </a:t>
            </a:r>
            <a:r>
              <a:rPr lang="fi-FI" dirty="0">
                <a:latin typeface="Book Antiqua" pitchFamily="18" charset="0"/>
              </a:rPr>
              <a:t>saunan sähkökiuas </a:t>
            </a: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611560" y="4221088"/>
            <a:ext cx="30760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i-FI" dirty="0" smtClean="0"/>
              <a:t>- </a:t>
            </a:r>
            <a:r>
              <a:rPr lang="fi-FI" dirty="0"/>
              <a:t>yksikkö: </a:t>
            </a:r>
            <a:r>
              <a:rPr lang="fi-FI" dirty="0" smtClean="0"/>
              <a:t>1 </a:t>
            </a:r>
            <a:r>
              <a:rPr lang="fi-FI" dirty="0" smtClean="0">
                <a:sym typeface="Symbol" pitchFamily="18" charset="2"/>
              </a:rPr>
              <a:t> </a:t>
            </a:r>
            <a:r>
              <a:rPr lang="fi-FI" dirty="0">
                <a:sym typeface="Symbol" pitchFamily="18" charset="2"/>
              </a:rPr>
              <a:t>(ohmi)</a:t>
            </a:r>
            <a:endParaRPr lang="fi-FI" dirty="0"/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683568" y="980728"/>
            <a:ext cx="6840760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i-FI" sz="2000" dirty="0" smtClean="0">
                <a:latin typeface="+mj-lt"/>
              </a:rPr>
              <a:t>Vastus on </a:t>
            </a:r>
            <a:r>
              <a:rPr lang="fi-FI" sz="2000" dirty="0" smtClean="0">
                <a:latin typeface="+mj-lt"/>
              </a:rPr>
              <a:t>komponentti, jolla on tietyn suuruinen resistanssi. </a:t>
            </a:r>
            <a:endParaRPr lang="fi-FI" sz="2000" dirty="0" smtClean="0">
              <a:latin typeface="+mj-lt"/>
            </a:endParaRPr>
          </a:p>
          <a:p>
            <a:pPr>
              <a:spcBef>
                <a:spcPct val="50000"/>
              </a:spcBef>
            </a:pPr>
            <a:r>
              <a:rPr lang="fi-FI" sz="2000" dirty="0" smtClean="0">
                <a:latin typeface="+mj-lt"/>
              </a:rPr>
              <a:t>Resistanssi on vastuksen ominaisuus</a:t>
            </a:r>
          </a:p>
          <a:p>
            <a:pPr>
              <a:spcBef>
                <a:spcPct val="50000"/>
              </a:spcBef>
            </a:pPr>
            <a:endParaRPr lang="fi-FI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623" y="4818788"/>
            <a:ext cx="1429641" cy="1058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39552" y="4869160"/>
            <a:ext cx="40917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i-FI" dirty="0" smtClean="0"/>
              <a:t>- mitataan resistanssimittarilla</a:t>
            </a:r>
            <a:endParaRPr lang="fi-FI" dirty="0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804248" y="5141461"/>
            <a:ext cx="11203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i-FI" dirty="0" smtClean="0"/>
              <a:t>vastus</a:t>
            </a:r>
            <a:endParaRPr lang="fi-FI" dirty="0"/>
          </a:p>
        </p:txBody>
      </p:sp>
      <p:sp>
        <p:nvSpPr>
          <p:cNvPr id="12" name="Suorakulmio 11"/>
          <p:cNvSpPr/>
          <p:nvPr/>
        </p:nvSpPr>
        <p:spPr>
          <a:xfrm>
            <a:off x="611560" y="2276872"/>
            <a:ext cx="8136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000" dirty="0" smtClean="0"/>
              <a:t>Metallilankavastuksia käytetään </a:t>
            </a:r>
            <a:r>
              <a:rPr lang="fi-FI" sz="2000" dirty="0" smtClean="0"/>
              <a:t>mm. hehkulampuissa ja sähkölevyss</a:t>
            </a:r>
            <a:r>
              <a:rPr lang="fi-FI" dirty="0" smtClean="0"/>
              <a:t>ä.</a:t>
            </a:r>
            <a:endParaRPr lang="fi-FI" dirty="0" smtClean="0"/>
          </a:p>
        </p:txBody>
      </p:sp>
    </p:spTree>
    <p:extLst>
      <p:ext uri="{BB962C8B-B14F-4D97-AF65-F5344CB8AC3E}">
        <p14:creationId xmlns="" xmlns:p14="http://schemas.microsoft.com/office/powerpoint/2010/main" val="346153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/>
          <p:cNvSpPr txBox="1"/>
          <p:nvPr/>
        </p:nvSpPr>
        <p:spPr>
          <a:xfrm>
            <a:off x="2652713" y="285750"/>
            <a:ext cx="1976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 smtClean="0"/>
              <a:t>RESISTANSSI</a:t>
            </a:r>
            <a:endParaRPr lang="fi-FI" sz="2800" dirty="0"/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691243" y="4077072"/>
            <a:ext cx="22407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i-FI" dirty="0"/>
              <a:t>- tunnus: </a:t>
            </a:r>
            <a:r>
              <a:rPr lang="fi-FI" dirty="0" smtClean="0"/>
              <a:t>R</a:t>
            </a:r>
            <a:endParaRPr lang="fi-FI" dirty="0"/>
          </a:p>
        </p:txBody>
      </p:sp>
      <p:sp>
        <p:nvSpPr>
          <p:cNvPr id="28" name="Suorakulmio 27"/>
          <p:cNvSpPr>
            <a:spLocks noChangeArrowheads="1"/>
          </p:cNvSpPr>
          <p:nvPr/>
        </p:nvSpPr>
        <p:spPr bwMode="auto">
          <a:xfrm>
            <a:off x="611560" y="2564904"/>
            <a:ext cx="83275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fi-FI" sz="2400" dirty="0" smtClean="0">
                <a:latin typeface="Book Antiqua" pitchFamily="18" charset="0"/>
              </a:rPr>
              <a:t> komponenttia, </a:t>
            </a:r>
            <a:r>
              <a:rPr lang="fi-FI" sz="2400" dirty="0">
                <a:latin typeface="Book Antiqua" pitchFamily="18" charset="0"/>
              </a:rPr>
              <a:t>jolla on kyky vastustaa sähkövirran kulkua,</a:t>
            </a:r>
          </a:p>
          <a:p>
            <a:r>
              <a:rPr lang="fi-FI" sz="2400" dirty="0">
                <a:latin typeface="Book Antiqua" pitchFamily="18" charset="0"/>
              </a:rPr>
              <a:t>  kutsutaan vastukseksi.   </a:t>
            </a:r>
          </a:p>
        </p:txBody>
      </p:sp>
      <p:sp>
        <p:nvSpPr>
          <p:cNvPr id="29" name="Tekstikehys 13"/>
          <p:cNvSpPr txBox="1">
            <a:spLocks noChangeArrowheads="1"/>
          </p:cNvSpPr>
          <p:nvPr/>
        </p:nvSpPr>
        <p:spPr bwMode="auto">
          <a:xfrm>
            <a:off x="791518" y="3429000"/>
            <a:ext cx="45005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i-FI" i="1" dirty="0">
                <a:latin typeface="Book Antiqua" pitchFamily="18" charset="0"/>
              </a:rPr>
              <a:t>Esim. </a:t>
            </a:r>
            <a:r>
              <a:rPr lang="fi-FI" dirty="0">
                <a:latin typeface="Book Antiqua" pitchFamily="18" charset="0"/>
              </a:rPr>
              <a:t>saunan sähkökiuas </a:t>
            </a: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703885" y="4589016"/>
            <a:ext cx="30760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i-FI" dirty="0" smtClean="0"/>
              <a:t>- </a:t>
            </a:r>
            <a:r>
              <a:rPr lang="fi-FI" dirty="0"/>
              <a:t>yksikkö: </a:t>
            </a:r>
            <a:r>
              <a:rPr lang="fi-FI" dirty="0" smtClean="0"/>
              <a:t>1 </a:t>
            </a:r>
            <a:r>
              <a:rPr lang="fi-FI" dirty="0" smtClean="0">
                <a:sym typeface="Symbol" pitchFamily="18" charset="2"/>
              </a:rPr>
              <a:t> </a:t>
            </a:r>
            <a:r>
              <a:rPr lang="fi-FI" dirty="0">
                <a:sym typeface="Symbol" pitchFamily="18" charset="2"/>
              </a:rPr>
              <a:t>(ohmi)</a:t>
            </a:r>
            <a:endParaRPr lang="fi-FI" dirty="0"/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611560" y="1916832"/>
            <a:ext cx="35097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i-FI" dirty="0" smtClean="0"/>
              <a:t>- on vastuksen ominaisuus</a:t>
            </a:r>
            <a:endParaRPr lang="fi-FI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11560" y="1196752"/>
            <a:ext cx="76244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i-FI" dirty="0" smtClean="0"/>
              <a:t>- kuvaa sähkölaitteen sähkövirtaa vastustavaa ominaisuutta</a:t>
            </a:r>
            <a:endParaRPr lang="fi-FI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623" y="4818788"/>
            <a:ext cx="1429641" cy="1058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683568" y="5127575"/>
            <a:ext cx="40917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i-FI" dirty="0" smtClean="0"/>
              <a:t>- mitataan resistanssimittarilla</a:t>
            </a:r>
            <a:endParaRPr lang="fi-FI" dirty="0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804248" y="5141461"/>
            <a:ext cx="11203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i-FI" dirty="0" smtClean="0"/>
              <a:t>vastus</a:t>
            </a:r>
            <a:endParaRPr lang="fi-FI" dirty="0"/>
          </a:p>
        </p:txBody>
      </p:sp>
    </p:spTree>
    <p:extLst>
      <p:ext uri="{BB962C8B-B14F-4D97-AF65-F5344CB8AC3E}">
        <p14:creationId xmlns="" xmlns:p14="http://schemas.microsoft.com/office/powerpoint/2010/main" val="34615388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fi-FI" dirty="0" smtClean="0"/>
              <a:t>Resistanssin tunnus</a:t>
            </a:r>
            <a:endParaRPr lang="fi-FI" dirty="0"/>
          </a:p>
        </p:txBody>
      </p:sp>
      <p:sp>
        <p:nvSpPr>
          <p:cNvPr id="7" name="Sisällön paikkamerkki 6"/>
          <p:cNvSpPr txBox="1">
            <a:spLocks noGrp="1"/>
          </p:cNvSpPr>
          <p:nvPr>
            <p:ph sz="half" idx="1"/>
          </p:nvPr>
        </p:nvSpPr>
        <p:spPr>
          <a:xfrm>
            <a:off x="323528" y="1628800"/>
            <a:ext cx="8435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Resistanssin tunnus on R ja yksikkö on ohmi (</a:t>
            </a:r>
            <a:r>
              <a:rPr lang="el-GR" dirty="0" smtClean="0"/>
              <a:t>Ω</a:t>
            </a:r>
            <a:r>
              <a:rPr lang="fi-FI" dirty="0" smtClean="0"/>
              <a:t>)</a:t>
            </a:r>
            <a:endParaRPr lang="fi-FI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492896"/>
            <a:ext cx="3554133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533400" y="2923232"/>
            <a:ext cx="22526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i-FI" dirty="0"/>
              <a:t>R = </a:t>
            </a:r>
            <a:r>
              <a:rPr lang="fi-FI" dirty="0" smtClean="0"/>
              <a:t>Resistanssi</a:t>
            </a:r>
            <a:endParaRPr lang="fi-FI" dirty="0">
              <a:sym typeface="Symbol" pitchFamily="18" charset="2"/>
            </a:endParaRPr>
          </a:p>
        </p:txBody>
      </p:sp>
      <p:grpSp>
        <p:nvGrpSpPr>
          <p:cNvPr id="3" name="Ryhmä 26"/>
          <p:cNvGrpSpPr>
            <a:grpSpLocks/>
          </p:cNvGrpSpPr>
          <p:nvPr/>
        </p:nvGrpSpPr>
        <p:grpSpPr bwMode="auto">
          <a:xfrm>
            <a:off x="5796136" y="1412776"/>
            <a:ext cx="1857375" cy="1357313"/>
            <a:chOff x="5786438" y="4000513"/>
            <a:chExt cx="1857375" cy="1357313"/>
          </a:xfrm>
        </p:grpSpPr>
        <p:graphicFrame>
          <p:nvGraphicFramePr>
            <p:cNvPr id="4" name="Object 2"/>
            <p:cNvGraphicFramePr>
              <a:graphicFrameLocks noChangeAspect="1"/>
            </p:cNvGraphicFramePr>
            <p:nvPr/>
          </p:nvGraphicFramePr>
          <p:xfrm>
            <a:off x="6002462" y="4144529"/>
            <a:ext cx="1214438" cy="1098550"/>
          </p:xfrm>
          <a:graphic>
            <a:graphicData uri="http://schemas.openxmlformats.org/presentationml/2006/ole">
              <p:oleObj spid="_x0000_s2073" name="Kaava" r:id="rId3" imgW="799753" imgH="723586" progId="Equation.3">
                <p:embed/>
              </p:oleObj>
            </a:graphicData>
          </a:graphic>
        </p:graphicFrame>
        <p:sp>
          <p:nvSpPr>
            <p:cNvPr id="5" name="Vastakkaisista kulmista pyöristetty suorakulmio 4"/>
            <p:cNvSpPr/>
            <p:nvPr/>
          </p:nvSpPr>
          <p:spPr>
            <a:xfrm>
              <a:off x="5786438" y="4000513"/>
              <a:ext cx="1857375" cy="1357313"/>
            </a:xfrm>
            <a:prstGeom prst="round2DiagRect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i-FI"/>
            </a:p>
          </p:txBody>
        </p:sp>
      </p:grpSp>
      <p:grpSp>
        <p:nvGrpSpPr>
          <p:cNvPr id="6" name="Ryhmä 22"/>
          <p:cNvGrpSpPr>
            <a:grpSpLocks/>
          </p:cNvGrpSpPr>
          <p:nvPr/>
        </p:nvGrpSpPr>
        <p:grpSpPr bwMode="auto">
          <a:xfrm>
            <a:off x="5940152" y="3861048"/>
            <a:ext cx="2088232" cy="1503040"/>
            <a:chOff x="3571868" y="5500702"/>
            <a:chExt cx="1500198" cy="1143008"/>
          </a:xfrm>
        </p:grpSpPr>
        <p:sp>
          <p:nvSpPr>
            <p:cNvPr id="7" name="Tasakylkinen kolmio 6"/>
            <p:cNvSpPr/>
            <p:nvPr/>
          </p:nvSpPr>
          <p:spPr>
            <a:xfrm>
              <a:off x="3571868" y="5500702"/>
              <a:ext cx="1500198" cy="1143008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i-FI"/>
            </a:p>
          </p:txBody>
        </p:sp>
        <p:cxnSp>
          <p:nvCxnSpPr>
            <p:cNvPr id="8" name="Suora yhdysviiva 7"/>
            <p:cNvCxnSpPr/>
            <p:nvPr/>
          </p:nvCxnSpPr>
          <p:spPr>
            <a:xfrm>
              <a:off x="4000496" y="6215082"/>
              <a:ext cx="642942" cy="158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kstikehys 18"/>
            <p:cNvSpPr txBox="1">
              <a:spLocks noChangeArrowheads="1"/>
            </p:cNvSpPr>
            <p:nvPr/>
          </p:nvSpPr>
          <p:spPr bwMode="auto">
            <a:xfrm>
              <a:off x="4143372" y="5786454"/>
              <a:ext cx="4286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i-FI" b="1">
                  <a:solidFill>
                    <a:srgbClr val="FF0000"/>
                  </a:solidFill>
                  <a:latin typeface="Book Antiqua" pitchFamily="18" charset="0"/>
                </a:rPr>
                <a:t>U</a:t>
              </a:r>
            </a:p>
          </p:txBody>
        </p:sp>
        <p:sp>
          <p:nvSpPr>
            <p:cNvPr id="10" name="Tekstikehys 19"/>
            <p:cNvSpPr txBox="1">
              <a:spLocks noChangeArrowheads="1"/>
            </p:cNvSpPr>
            <p:nvPr/>
          </p:nvSpPr>
          <p:spPr bwMode="auto">
            <a:xfrm>
              <a:off x="3902918" y="6244266"/>
              <a:ext cx="35719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i-FI" b="1">
                  <a:solidFill>
                    <a:srgbClr val="FF0000"/>
                  </a:solidFill>
                  <a:latin typeface="Book Antiqua" pitchFamily="18" charset="0"/>
                </a:rPr>
                <a:t>R</a:t>
              </a:r>
            </a:p>
          </p:txBody>
        </p:sp>
        <p:sp>
          <p:nvSpPr>
            <p:cNvPr id="11" name="Tekstikehys 20"/>
            <p:cNvSpPr txBox="1">
              <a:spLocks noChangeArrowheads="1"/>
            </p:cNvSpPr>
            <p:nvPr/>
          </p:nvSpPr>
          <p:spPr bwMode="auto">
            <a:xfrm>
              <a:off x="4386870" y="6253994"/>
              <a:ext cx="28575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i-FI" b="1" dirty="0">
                  <a:solidFill>
                    <a:srgbClr val="FF0000"/>
                  </a:solidFill>
                  <a:latin typeface="Book Antiqua" pitchFamily="18" charset="0"/>
                </a:rPr>
                <a:t>I</a:t>
              </a:r>
            </a:p>
          </p:txBody>
        </p:sp>
        <p:sp>
          <p:nvSpPr>
            <p:cNvPr id="12" name="Tekstikehys 21"/>
            <p:cNvSpPr txBox="1">
              <a:spLocks noChangeArrowheads="1"/>
            </p:cNvSpPr>
            <p:nvPr/>
          </p:nvSpPr>
          <p:spPr bwMode="auto">
            <a:xfrm>
              <a:off x="4185626" y="6224810"/>
              <a:ext cx="2532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i-FI" b="1">
                  <a:solidFill>
                    <a:srgbClr val="FF0000"/>
                  </a:solidFill>
                  <a:latin typeface="Book Antiqua" pitchFamily="18" charset="0"/>
                </a:rPr>
                <a:t>∙</a:t>
              </a:r>
            </a:p>
          </p:txBody>
        </p:sp>
      </p:grpSp>
      <p:sp>
        <p:nvSpPr>
          <p:cNvPr id="13" name="Suorakulmio 12"/>
          <p:cNvSpPr>
            <a:spLocks noChangeArrowheads="1"/>
          </p:cNvSpPr>
          <p:nvPr/>
        </p:nvSpPr>
        <p:spPr bwMode="auto">
          <a:xfrm>
            <a:off x="2652713" y="3747815"/>
            <a:ext cx="5148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i-FI" sz="2400">
                <a:sym typeface="Symbol" pitchFamily="18" charset="2"/>
              </a:rPr>
              <a:t>1V</a:t>
            </a:r>
            <a:endParaRPr lang="fi-FI" sz="2400"/>
          </a:p>
        </p:txBody>
      </p:sp>
      <p:sp>
        <p:nvSpPr>
          <p:cNvPr id="14" name="Suorakulmio 13"/>
          <p:cNvSpPr>
            <a:spLocks noChangeArrowheads="1"/>
          </p:cNvSpPr>
          <p:nvPr/>
        </p:nvSpPr>
        <p:spPr bwMode="auto">
          <a:xfrm>
            <a:off x="2652713" y="4335190"/>
            <a:ext cx="5180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i-FI" sz="2400">
                <a:sym typeface="Symbol" pitchFamily="18" charset="2"/>
              </a:rPr>
              <a:t>1A</a:t>
            </a:r>
            <a:endParaRPr lang="fi-FI" sz="2400"/>
          </a:p>
        </p:txBody>
      </p:sp>
      <p:sp>
        <p:nvSpPr>
          <p:cNvPr id="15" name="Suorakulmio 14"/>
          <p:cNvSpPr>
            <a:spLocks noChangeArrowheads="1"/>
          </p:cNvSpPr>
          <p:nvPr/>
        </p:nvSpPr>
        <p:spPr bwMode="auto">
          <a:xfrm>
            <a:off x="2643188" y="2708920"/>
            <a:ext cx="5148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i-FI" sz="2400" dirty="0">
                <a:sym typeface="Symbol" pitchFamily="18" charset="2"/>
              </a:rPr>
              <a:t>1V</a:t>
            </a:r>
            <a:endParaRPr lang="fi-FI" sz="2400" dirty="0"/>
          </a:p>
        </p:txBody>
      </p:sp>
      <p:sp>
        <p:nvSpPr>
          <p:cNvPr id="16" name="Suorakulmio 15"/>
          <p:cNvSpPr>
            <a:spLocks noChangeArrowheads="1"/>
          </p:cNvSpPr>
          <p:nvPr/>
        </p:nvSpPr>
        <p:spPr bwMode="auto">
          <a:xfrm>
            <a:off x="2643188" y="3175645"/>
            <a:ext cx="5180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i-FI" sz="2400" dirty="0">
                <a:sym typeface="Symbol" pitchFamily="18" charset="2"/>
              </a:rPr>
              <a:t>1A</a:t>
            </a:r>
            <a:endParaRPr lang="fi-FI" sz="2400" dirty="0"/>
          </a:p>
        </p:txBody>
      </p:sp>
      <p:cxnSp>
        <p:nvCxnSpPr>
          <p:cNvPr id="17" name="Suora yhdysviiva 16"/>
          <p:cNvCxnSpPr>
            <a:cxnSpLocks noChangeShapeType="1"/>
          </p:cNvCxnSpPr>
          <p:nvPr/>
        </p:nvCxnSpPr>
        <p:spPr bwMode="auto">
          <a:xfrm>
            <a:off x="2757488" y="3175645"/>
            <a:ext cx="35718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8" name="Tekstikehys 23"/>
          <p:cNvSpPr txBox="1">
            <a:spLocks noChangeArrowheads="1"/>
          </p:cNvSpPr>
          <p:nvPr/>
        </p:nvSpPr>
        <p:spPr bwMode="auto">
          <a:xfrm>
            <a:off x="3132138" y="2961332"/>
            <a:ext cx="35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i-FI"/>
              <a:t>=</a:t>
            </a:r>
          </a:p>
        </p:txBody>
      </p:sp>
      <p:sp>
        <p:nvSpPr>
          <p:cNvPr id="19" name="Tekstikehys 24"/>
          <p:cNvSpPr txBox="1">
            <a:spLocks noChangeArrowheads="1"/>
          </p:cNvSpPr>
          <p:nvPr/>
        </p:nvSpPr>
        <p:spPr bwMode="auto">
          <a:xfrm>
            <a:off x="3357563" y="2961332"/>
            <a:ext cx="574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i-FI"/>
              <a:t>1</a:t>
            </a:r>
            <a:r>
              <a:rPr lang="el-GR"/>
              <a:t>Ω</a:t>
            </a:r>
            <a:endParaRPr lang="fi-FI"/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539552" y="3728308"/>
            <a:ext cx="225266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i-FI" dirty="0" smtClean="0">
                <a:sym typeface="Symbol" pitchFamily="18" charset="2"/>
              </a:rPr>
              <a:t>U </a:t>
            </a:r>
            <a:r>
              <a:rPr lang="fi-FI" dirty="0">
                <a:sym typeface="Symbol" pitchFamily="18" charset="2"/>
              </a:rPr>
              <a:t>= Jännite</a:t>
            </a:r>
          </a:p>
          <a:p>
            <a:pPr>
              <a:spcBef>
                <a:spcPct val="50000"/>
              </a:spcBef>
            </a:pPr>
            <a:r>
              <a:rPr lang="fi-FI" dirty="0">
                <a:sym typeface="Symbol" pitchFamily="18" charset="2"/>
              </a:rPr>
              <a:t>I = Sähkövirta</a:t>
            </a:r>
          </a:p>
        </p:txBody>
      </p:sp>
      <p:sp>
        <p:nvSpPr>
          <p:cNvPr id="22" name="Otsikk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fi-FI" dirty="0" smtClean="0"/>
              <a:t>Resistanssin laskeminen</a:t>
            </a:r>
            <a:endParaRPr lang="fi-FI" dirty="0"/>
          </a:p>
        </p:txBody>
      </p:sp>
      <p:sp>
        <p:nvSpPr>
          <p:cNvPr id="24" name="Tekstikehys 23"/>
          <p:cNvSpPr txBox="1"/>
          <p:nvPr/>
        </p:nvSpPr>
        <p:spPr>
          <a:xfrm>
            <a:off x="971600" y="1484784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Resistanssin tunnus on R ja yksikkö on </a:t>
            </a:r>
            <a:endParaRPr lang="fi-FI" dirty="0"/>
          </a:p>
        </p:txBody>
      </p:sp>
    </p:spTree>
    <p:extLst>
      <p:ext uri="{BB962C8B-B14F-4D97-AF65-F5344CB8AC3E}">
        <p14:creationId xmlns="" xmlns:p14="http://schemas.microsoft.com/office/powerpoint/2010/main" val="292813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graphicFrame>
        <p:nvGraphicFramePr>
          <p:cNvPr id="29697" name="Object 1"/>
          <p:cNvGraphicFramePr>
            <a:graphicFrameLocks noChangeAspect="1"/>
          </p:cNvGraphicFramePr>
          <p:nvPr/>
        </p:nvGraphicFramePr>
        <p:xfrm>
          <a:off x="2411760" y="476672"/>
          <a:ext cx="4716016" cy="5672259"/>
        </p:xfrm>
        <a:graphic>
          <a:graphicData uri="http://schemas.openxmlformats.org/presentationml/2006/ole">
            <p:oleObj spid="_x0000_s29697" name="Bittikartta" r:id="rId3" imgW="4219048" imgH="5076190" progId="Paint.Picture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81000" y="609600"/>
            <a:ext cx="5905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i-FI" dirty="0"/>
              <a:t>Esim. 1. Mikä on sähkölampun resistanssi, kun 230V:n jännitteeseen kytketyn lampun läpi kulkee </a:t>
            </a:r>
            <a:r>
              <a:rPr lang="fi-FI" dirty="0" smtClean="0"/>
              <a:t>0,05 </a:t>
            </a:r>
            <a:r>
              <a:rPr lang="fi-FI" dirty="0"/>
              <a:t>A:n sähkövirta?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000125" y="3094038"/>
            <a:ext cx="10715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i-FI">
                <a:sym typeface="Symbol" pitchFamily="18" charset="2"/>
              </a:rPr>
              <a:t>0,05 A</a:t>
            </a:r>
            <a:endParaRPr lang="fi-FI"/>
          </a:p>
        </p:txBody>
      </p:sp>
      <p:grpSp>
        <p:nvGrpSpPr>
          <p:cNvPr id="2" name="Ryhmä 22"/>
          <p:cNvGrpSpPr>
            <a:grpSpLocks/>
          </p:cNvGrpSpPr>
          <p:nvPr/>
        </p:nvGrpSpPr>
        <p:grpSpPr bwMode="auto">
          <a:xfrm>
            <a:off x="6643688" y="642940"/>
            <a:ext cx="1500187" cy="1214952"/>
            <a:chOff x="3571868" y="5500702"/>
            <a:chExt cx="1500198" cy="1214960"/>
          </a:xfrm>
        </p:grpSpPr>
        <p:sp>
          <p:nvSpPr>
            <p:cNvPr id="5" name="Tasakylkinen kolmio 4"/>
            <p:cNvSpPr/>
            <p:nvPr/>
          </p:nvSpPr>
          <p:spPr>
            <a:xfrm>
              <a:off x="3571868" y="5500702"/>
              <a:ext cx="1500198" cy="1143008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i-FI" sz="2400"/>
            </a:p>
          </p:txBody>
        </p:sp>
        <p:cxnSp>
          <p:nvCxnSpPr>
            <p:cNvPr id="6" name="Suora yhdysviiva 5"/>
            <p:cNvCxnSpPr/>
            <p:nvPr/>
          </p:nvCxnSpPr>
          <p:spPr>
            <a:xfrm>
              <a:off x="4000496" y="6215082"/>
              <a:ext cx="642942" cy="158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12" name="Tekstikehys 18"/>
            <p:cNvSpPr txBox="1">
              <a:spLocks noChangeArrowheads="1"/>
            </p:cNvSpPr>
            <p:nvPr/>
          </p:nvSpPr>
          <p:spPr bwMode="auto">
            <a:xfrm>
              <a:off x="4143372" y="5786454"/>
              <a:ext cx="428628" cy="461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i-FI" b="1">
                  <a:solidFill>
                    <a:srgbClr val="FF0000"/>
                  </a:solidFill>
                  <a:latin typeface="Book Antiqua" pitchFamily="18" charset="0"/>
                </a:rPr>
                <a:t>U</a:t>
              </a:r>
            </a:p>
          </p:txBody>
        </p:sp>
        <p:sp>
          <p:nvSpPr>
            <p:cNvPr id="8213" name="Tekstikehys 19"/>
            <p:cNvSpPr txBox="1">
              <a:spLocks noChangeArrowheads="1"/>
            </p:cNvSpPr>
            <p:nvPr/>
          </p:nvSpPr>
          <p:spPr bwMode="auto">
            <a:xfrm>
              <a:off x="3902918" y="6244266"/>
              <a:ext cx="357190" cy="461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i-FI" b="1">
                  <a:solidFill>
                    <a:srgbClr val="FF0000"/>
                  </a:solidFill>
                  <a:latin typeface="Book Antiqua" pitchFamily="18" charset="0"/>
                </a:rPr>
                <a:t>R</a:t>
              </a:r>
            </a:p>
          </p:txBody>
        </p:sp>
        <p:sp>
          <p:nvSpPr>
            <p:cNvPr id="8214" name="Tekstikehys 20"/>
            <p:cNvSpPr txBox="1">
              <a:spLocks noChangeArrowheads="1"/>
            </p:cNvSpPr>
            <p:nvPr/>
          </p:nvSpPr>
          <p:spPr bwMode="auto">
            <a:xfrm>
              <a:off x="4386870" y="6253994"/>
              <a:ext cx="285752" cy="461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i-FI" b="1">
                  <a:solidFill>
                    <a:srgbClr val="FF0000"/>
                  </a:solidFill>
                  <a:latin typeface="Book Antiqua" pitchFamily="18" charset="0"/>
                </a:rPr>
                <a:t>I</a:t>
              </a:r>
            </a:p>
          </p:txBody>
        </p:sp>
        <p:sp>
          <p:nvSpPr>
            <p:cNvPr id="8215" name="Tekstikehys 21"/>
            <p:cNvSpPr txBox="1">
              <a:spLocks noChangeArrowheads="1"/>
            </p:cNvSpPr>
            <p:nvPr/>
          </p:nvSpPr>
          <p:spPr bwMode="auto">
            <a:xfrm>
              <a:off x="4185626" y="6224810"/>
              <a:ext cx="253226" cy="461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fi-FI" b="1">
                  <a:solidFill>
                    <a:srgbClr val="FF0000"/>
                  </a:solidFill>
                  <a:latin typeface="Book Antiqua" pitchFamily="18" charset="0"/>
                </a:rPr>
                <a:t>∙</a:t>
              </a:r>
            </a:p>
          </p:txBody>
        </p:sp>
      </p:grp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500063" y="2000250"/>
            <a:ext cx="8572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i-FI"/>
              <a:t>R =  </a:t>
            </a:r>
            <a:endParaRPr lang="fi-FI">
              <a:sym typeface="Symbol" pitchFamily="18" charset="2"/>
            </a:endParaRPr>
          </a:p>
          <a:p>
            <a:pPr>
              <a:spcBef>
                <a:spcPct val="50000"/>
              </a:spcBef>
            </a:pPr>
            <a:r>
              <a:rPr lang="fi-FI">
                <a:sym typeface="Symbol" pitchFamily="18" charset="2"/>
              </a:rPr>
              <a:t>U = </a:t>
            </a:r>
          </a:p>
          <a:p>
            <a:pPr>
              <a:spcBef>
                <a:spcPct val="50000"/>
              </a:spcBef>
            </a:pPr>
            <a:r>
              <a:rPr lang="fi-FI">
                <a:sym typeface="Symbol" pitchFamily="18" charset="2"/>
              </a:rPr>
              <a:t>I = </a:t>
            </a:r>
          </a:p>
        </p:txBody>
      </p:sp>
      <p:sp>
        <p:nvSpPr>
          <p:cNvPr id="14" name="Suorakulmio 13"/>
          <p:cNvSpPr>
            <a:spLocks noChangeArrowheads="1"/>
          </p:cNvSpPr>
          <p:nvPr/>
        </p:nvSpPr>
        <p:spPr bwMode="auto">
          <a:xfrm>
            <a:off x="1017588" y="2549525"/>
            <a:ext cx="8947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i-FI" sz="2400">
                <a:sym typeface="Symbol" pitchFamily="18" charset="2"/>
              </a:rPr>
              <a:t>230 V</a:t>
            </a:r>
            <a:endParaRPr lang="fi-FI" sz="2400"/>
          </a:p>
        </p:txBody>
      </p:sp>
      <p:sp>
        <p:nvSpPr>
          <p:cNvPr id="15" name="Suorakulmio 14"/>
          <p:cNvSpPr>
            <a:spLocks noChangeArrowheads="1"/>
          </p:cNvSpPr>
          <p:nvPr/>
        </p:nvSpPr>
        <p:spPr bwMode="auto">
          <a:xfrm>
            <a:off x="2786063" y="2071688"/>
            <a:ext cx="643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i-FI" sz="2400"/>
              <a:t>R = </a:t>
            </a:r>
          </a:p>
        </p:txBody>
      </p:sp>
      <p:sp>
        <p:nvSpPr>
          <p:cNvPr id="16" name="Suorakulmio 15"/>
          <p:cNvSpPr>
            <a:spLocks noChangeArrowheads="1"/>
          </p:cNvSpPr>
          <p:nvPr/>
        </p:nvSpPr>
        <p:spPr bwMode="auto">
          <a:xfrm>
            <a:off x="3357563" y="1895475"/>
            <a:ext cx="3818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i-FI" sz="2400">
                <a:sym typeface="Symbol" pitchFamily="18" charset="2"/>
              </a:rPr>
              <a:t>U</a:t>
            </a:r>
            <a:endParaRPr lang="fi-FI" sz="2400"/>
          </a:p>
        </p:txBody>
      </p:sp>
      <p:sp>
        <p:nvSpPr>
          <p:cNvPr id="17" name="Suorakulmio 16"/>
          <p:cNvSpPr>
            <a:spLocks noChangeArrowheads="1"/>
          </p:cNvSpPr>
          <p:nvPr/>
        </p:nvSpPr>
        <p:spPr bwMode="auto">
          <a:xfrm>
            <a:off x="3429000" y="2286000"/>
            <a:ext cx="2616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i-FI" sz="2400">
                <a:sym typeface="Symbol" pitchFamily="18" charset="2"/>
              </a:rPr>
              <a:t>I</a:t>
            </a:r>
            <a:endParaRPr lang="fi-FI" sz="2400"/>
          </a:p>
        </p:txBody>
      </p:sp>
      <p:cxnSp>
        <p:nvCxnSpPr>
          <p:cNvPr id="19" name="Suora yhdysviiva 18"/>
          <p:cNvCxnSpPr>
            <a:cxnSpLocks noChangeShapeType="1"/>
          </p:cNvCxnSpPr>
          <p:nvPr/>
        </p:nvCxnSpPr>
        <p:spPr bwMode="auto">
          <a:xfrm>
            <a:off x="3429000" y="2308225"/>
            <a:ext cx="2857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0" name="Tekstikehys 19"/>
          <p:cNvSpPr txBox="1">
            <a:spLocks noChangeArrowheads="1"/>
          </p:cNvSpPr>
          <p:nvPr/>
        </p:nvSpPr>
        <p:spPr bwMode="auto">
          <a:xfrm>
            <a:off x="3786188" y="2071688"/>
            <a:ext cx="434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i-FI"/>
              <a:t>= </a:t>
            </a:r>
          </a:p>
        </p:txBody>
      </p:sp>
      <p:sp>
        <p:nvSpPr>
          <p:cNvPr id="21" name="Suorakulmio 20"/>
          <p:cNvSpPr>
            <a:spLocks noChangeArrowheads="1"/>
          </p:cNvSpPr>
          <p:nvPr/>
        </p:nvSpPr>
        <p:spPr bwMode="auto">
          <a:xfrm>
            <a:off x="4241800" y="1912938"/>
            <a:ext cx="8947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i-FI" sz="2400" dirty="0">
                <a:sym typeface="Symbol" pitchFamily="18" charset="2"/>
              </a:rPr>
              <a:t>230 V</a:t>
            </a:r>
            <a:endParaRPr lang="fi-FI" sz="2400" dirty="0"/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4214813" y="2230438"/>
            <a:ext cx="10715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i-FI" dirty="0" smtClean="0">
                <a:sym typeface="Symbol" pitchFamily="18" charset="2"/>
              </a:rPr>
              <a:t>0,05 </a:t>
            </a:r>
            <a:r>
              <a:rPr lang="fi-FI" dirty="0">
                <a:sym typeface="Symbol" pitchFamily="18" charset="2"/>
              </a:rPr>
              <a:t>A</a:t>
            </a:r>
            <a:endParaRPr lang="fi-FI" dirty="0"/>
          </a:p>
        </p:txBody>
      </p:sp>
      <p:cxnSp>
        <p:nvCxnSpPr>
          <p:cNvPr id="24" name="Suora yhdysviiva 23"/>
          <p:cNvCxnSpPr>
            <a:cxnSpLocks noChangeShapeType="1"/>
          </p:cNvCxnSpPr>
          <p:nvPr/>
        </p:nvCxnSpPr>
        <p:spPr bwMode="auto">
          <a:xfrm>
            <a:off x="4214813" y="2301875"/>
            <a:ext cx="92868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6" name="Tekstikehys 25"/>
          <p:cNvSpPr txBox="1">
            <a:spLocks noChangeArrowheads="1"/>
          </p:cNvSpPr>
          <p:nvPr/>
        </p:nvSpPr>
        <p:spPr bwMode="auto">
          <a:xfrm>
            <a:off x="5143500" y="2071688"/>
            <a:ext cx="14398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i-FI" dirty="0"/>
              <a:t>= </a:t>
            </a:r>
            <a:r>
              <a:rPr lang="fi-FI" dirty="0" smtClean="0"/>
              <a:t>4600 </a:t>
            </a:r>
            <a:r>
              <a:rPr lang="el-GR" dirty="0"/>
              <a:t>Ω</a:t>
            </a:r>
            <a:r>
              <a:rPr lang="fi-FI" dirty="0"/>
              <a:t> </a:t>
            </a:r>
          </a:p>
        </p:txBody>
      </p:sp>
      <p:sp>
        <p:nvSpPr>
          <p:cNvPr id="27" name="Suorakulmio 26"/>
          <p:cNvSpPr>
            <a:spLocks noChangeArrowheads="1"/>
          </p:cNvSpPr>
          <p:nvPr/>
        </p:nvSpPr>
        <p:spPr bwMode="auto">
          <a:xfrm>
            <a:off x="1000125" y="1978025"/>
            <a:ext cx="320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i-FI" sz="2400"/>
              <a:t>?</a:t>
            </a:r>
          </a:p>
        </p:txBody>
      </p:sp>
      <p:sp>
        <p:nvSpPr>
          <p:cNvPr id="28" name="Tekstikehys 27"/>
          <p:cNvSpPr txBox="1">
            <a:spLocks noChangeArrowheads="1"/>
          </p:cNvSpPr>
          <p:nvPr/>
        </p:nvSpPr>
        <p:spPr bwMode="auto">
          <a:xfrm>
            <a:off x="500063" y="3929063"/>
            <a:ext cx="46842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i-FI" dirty="0"/>
              <a:t>Sähkölampun resistanssi </a:t>
            </a:r>
            <a:r>
              <a:rPr lang="fi-FI"/>
              <a:t>on </a:t>
            </a:r>
            <a:r>
              <a:rPr lang="fi-FI" smtClean="0"/>
              <a:t>4600 </a:t>
            </a:r>
            <a:r>
              <a:rPr lang="el-GR" dirty="0"/>
              <a:t>Ω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29055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  <p:bldP spid="14" grpId="0"/>
      <p:bldP spid="15" grpId="0"/>
      <p:bldP spid="16" grpId="0"/>
      <p:bldP spid="17" grpId="0"/>
      <p:bldP spid="20" grpId="0"/>
      <p:bldP spid="21" grpId="0"/>
      <p:bldP spid="22" grpId="0"/>
      <p:bldP spid="26" grpId="0"/>
      <p:bldP spid="27" grpId="0"/>
      <p:bldP spid="28" grpId="0"/>
    </p:bldLst>
  </p:timing>
</p:sld>
</file>

<file path=ppt/theme/theme1.xml><?xml version="1.0" encoding="utf-8"?>
<a:theme xmlns:a="http://schemas.openxmlformats.org/drawingml/2006/main" name="Office-teema">
  <a:themeElements>
    <a:clrScheme name="Toimist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oimist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oimist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711</Words>
  <Application>Microsoft Office PowerPoint</Application>
  <PresentationFormat>Näytössä katseltava diaesitys (4:3)</PresentationFormat>
  <Paragraphs>175</Paragraphs>
  <Slides>30</Slides>
  <Notes>2</Notes>
  <HiddenSlides>7</HiddenSlides>
  <MMClips>0</MMClips>
  <ScaleCrop>false</ScaleCrop>
  <HeadingPairs>
    <vt:vector size="6" baseType="variant">
      <vt:variant>
        <vt:lpstr>Teema</vt:lpstr>
      </vt:variant>
      <vt:variant>
        <vt:i4>1</vt:i4>
      </vt:variant>
      <vt:variant>
        <vt:lpstr>Upotetut OLE-palvelimet</vt:lpstr>
      </vt:variant>
      <vt:variant>
        <vt:i4>3</vt:i4>
      </vt:variant>
      <vt:variant>
        <vt:lpstr>Dian otsikot</vt:lpstr>
      </vt:variant>
      <vt:variant>
        <vt:i4>30</vt:i4>
      </vt:variant>
    </vt:vector>
  </HeadingPairs>
  <TitlesOfParts>
    <vt:vector size="34" baseType="lpstr">
      <vt:lpstr>Office-teema</vt:lpstr>
      <vt:lpstr>Kaava</vt:lpstr>
      <vt:lpstr>Ekvation</vt:lpstr>
      <vt:lpstr>Bittikartta</vt:lpstr>
      <vt:lpstr>Dia 1</vt:lpstr>
      <vt:lpstr>Dia 2</vt:lpstr>
      <vt:lpstr>Dia 3</vt:lpstr>
      <vt:lpstr>Dia 4</vt:lpstr>
      <vt:lpstr>Dia 5</vt:lpstr>
      <vt:lpstr>Resistanssin tunnus</vt:lpstr>
      <vt:lpstr>Resistanssin laskeminen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  <vt:lpstr>Dia 17</vt:lpstr>
      <vt:lpstr>Dia 18</vt:lpstr>
      <vt:lpstr>Dia 19</vt:lpstr>
      <vt:lpstr>Dia 20</vt:lpstr>
      <vt:lpstr>Dia 21</vt:lpstr>
      <vt:lpstr>Dia 22</vt:lpstr>
      <vt:lpstr>Dia 23</vt:lpstr>
      <vt:lpstr>Dia 24</vt:lpstr>
      <vt:lpstr>Resistanssi</vt:lpstr>
      <vt:lpstr>Dia 26</vt:lpstr>
      <vt:lpstr>Dia 27</vt:lpstr>
      <vt:lpstr>Dia 28</vt:lpstr>
      <vt:lpstr>Dia 29</vt:lpstr>
      <vt:lpstr>Dia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Resistanssi</dc:title>
  <dc:creator>Tuula Nissinen</dc:creator>
  <cp:lastModifiedBy>Sander</cp:lastModifiedBy>
  <cp:revision>33</cp:revision>
  <dcterms:created xsi:type="dcterms:W3CDTF">2013-03-12T10:23:03Z</dcterms:created>
  <dcterms:modified xsi:type="dcterms:W3CDTF">2016-02-09T20:59:11Z</dcterms:modified>
</cp:coreProperties>
</file>