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33" autoAdjust="0"/>
    <p:restoredTop sz="86395"/>
  </p:normalViewPr>
  <p:slideViewPr>
    <p:cSldViewPr snapToGrid="0" snapToObjects="1">
      <p:cViewPr varScale="1">
        <p:scale>
          <a:sx n="34" d="100"/>
          <a:sy n="34" d="100"/>
        </p:scale>
        <p:origin x="138" y="2136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31.3.2022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31.3.2022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Lumo 3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7. Katolinen keskiaika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Lumo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4–6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Pyhimyksiä ja pyhiinvaelluksia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Nykyinen nimipäiväkalenteri perustuu keskiaikaiseen pyhimyskalenteriin.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b="1" dirty="0">
                <a:latin typeface="Calibri"/>
                <a:cs typeface="Calibri"/>
                <a:sym typeface="Calibri"/>
              </a:rPr>
              <a:t>Pyhiinvaellukset</a:t>
            </a:r>
            <a:r>
              <a:rPr lang="fi-FI" sz="4800" dirty="0">
                <a:latin typeface="Calibri"/>
                <a:cs typeface="Calibri"/>
                <a:sym typeface="Calibri"/>
              </a:rPr>
              <a:t> olivat keskeinen osa uskonnonharjoitusta. Vaellukselle lähdettiin kunnioituksesta pyhimystä kohtaan, mutta tavoitteena oli avunpyyntö tai parantuminen.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Pyhiinvaelluksia tehtiin esim. Pyhän Henrikin kannalta tärkeisiin paikkoihin, kuten hänen surmapaikalleen Köyliöön.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pic>
        <p:nvPicPr>
          <p:cNvPr id="9" name="Kuvan paikkamerkki 8" descr="Kuva, joka sisältää kohteen teksti, sisä, seinä, laatikko&#10;&#10;Kuvaus luotu automaattisesti">
            <a:extLst>
              <a:ext uri="{FF2B5EF4-FFF2-40B4-BE49-F238E27FC236}">
                <a16:creationId xmlns:a16="http://schemas.microsoft.com/office/drawing/2014/main" id="{A80DE48F-F5EF-4AE8-B79E-3CE78BA1504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1395413" y="1395413"/>
            <a:ext cx="13716001" cy="10925175"/>
          </a:xfrm>
        </p:spPr>
      </p:pic>
    </p:spTree>
    <p:extLst>
      <p:ext uri="{BB962C8B-B14F-4D97-AF65-F5344CB8AC3E}">
        <p14:creationId xmlns:p14="http://schemas.microsoft.com/office/powerpoint/2010/main" val="8850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Kristinusko saapui idästä ja lännestä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1"/>
            <a:ext cx="17436695" cy="9194447"/>
          </a:xfrm>
        </p:spPr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Varhaiset kristinuskon vaikutteet tulivat kauppiaiden välityksellä Suomeen 850-luvulta alkaen. Väyliä olivat viikinkien idäntie ja kauppayhteydet Saksaan.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Asuinpaikoilta ja haudoista löytyneissä esineissä on kristillisiä symboleja. Niistä on löydetty esim. Neitsyt Marian kuvia, ristiriipuksia ja miekkoja, joissa lukee </a:t>
            </a:r>
            <a:r>
              <a:rPr lang="fi-FI" i="1" dirty="0" err="1">
                <a:latin typeface="Calibri"/>
                <a:cs typeface="Calibri"/>
                <a:sym typeface="Calibri"/>
              </a:rPr>
              <a:t>Amen</a:t>
            </a:r>
            <a:r>
              <a:rPr lang="fi-FI" i="1" dirty="0">
                <a:latin typeface="Calibri"/>
                <a:cs typeface="Calibri"/>
                <a:sym typeface="Calibri"/>
              </a:rPr>
              <a:t>, In </a:t>
            </a:r>
            <a:r>
              <a:rPr lang="fi-FI" i="1" dirty="0" err="1">
                <a:latin typeface="Calibri"/>
                <a:cs typeface="Calibri"/>
                <a:sym typeface="Calibri"/>
              </a:rPr>
              <a:t>nomine</a:t>
            </a:r>
            <a:r>
              <a:rPr lang="fi-FI" i="1" dirty="0">
                <a:latin typeface="Calibri"/>
                <a:cs typeface="Calibri"/>
                <a:sym typeface="Calibri"/>
              </a:rPr>
              <a:t> </a:t>
            </a:r>
            <a:r>
              <a:rPr lang="fi-FI" i="1" dirty="0" err="1">
                <a:latin typeface="Calibri"/>
                <a:cs typeface="Calibri"/>
                <a:sym typeface="Calibri"/>
              </a:rPr>
              <a:t>Domini</a:t>
            </a:r>
            <a:r>
              <a:rPr lang="fi-FI" i="1" dirty="0">
                <a:latin typeface="Calibri"/>
                <a:cs typeface="Calibri"/>
                <a:sym typeface="Calibri"/>
              </a:rPr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Itäisistä vaikutteista kertovat lainasanat, kuten pappi, risti, kummi ja Raamattu.</a:t>
            </a:r>
          </a:p>
        </p:txBody>
      </p:sp>
      <p:pic>
        <p:nvPicPr>
          <p:cNvPr id="8" name="Sisällön paikkamerkki 7" descr="Kuva, joka sisältää kohteen metalliastiat, avain&#10;&#10;Kuvaus luotu automaattisesti">
            <a:extLst>
              <a:ext uri="{FF2B5EF4-FFF2-40B4-BE49-F238E27FC236}">
                <a16:creationId xmlns:a16="http://schemas.microsoft.com/office/drawing/2014/main" id="{3E5D129D-BE97-4B43-9274-44706D360D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3095" y="3563683"/>
            <a:ext cx="4875164" cy="6588633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239250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Hautaustavan muutos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Kristinuskon vaikutus näkyy hautaustavan muuttumisena 1000-luvulta alkaen.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Polttohautauksesta siirryttiin ruumishautaukseen.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Hautaan ei enää laitettu esineitä.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Vainaja asetettiin hautaan pää länteen päin, katse itään suunnattuna.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33011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Ristiretket vakiinnuttivat kristinuskon aseman Suomessa lähetyskauden aikana 1100–1200-luvuilla.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Taustalla olivat idän ja lännen kilpailu ”pakanamaista” ja ruotsalaisten intressit.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Ristiretkiä tehtiin Varsinais-Suomeen vuonna 1155 (kuningas Eerik ja piispa Henrik), Hämeeseen vuonna 1249 ja Karjalaan vuonna 1293.               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Hämeen ja Viipurin linnat rakennettiin lähetyskauden aikana.</a:t>
            </a:r>
          </a:p>
        </p:txBody>
      </p:sp>
      <p:pic>
        <p:nvPicPr>
          <p:cNvPr id="8" name="Kuvan paikkamerkki 7" descr="Kuva, joka sisältää kohteen teksti, maalaus, vanha&#10;&#10;Kuvaus luotu automaattisesti">
            <a:extLst>
              <a:ext uri="{FF2B5EF4-FFF2-40B4-BE49-F238E27FC236}">
                <a16:creationId xmlns:a16="http://schemas.microsoft.com/office/drawing/2014/main" id="{4689B59D-9475-471E-9711-7AF937F2A1D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Lähetyskausi 1100–1200-luvuilla</a:t>
            </a:r>
          </a:p>
        </p:txBody>
      </p:sp>
    </p:spTree>
    <p:extLst>
      <p:ext uri="{BB962C8B-B14F-4D97-AF65-F5344CB8AC3E}">
        <p14:creationId xmlns:p14="http://schemas.microsoft.com/office/powerpoint/2010/main" val="405296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Pähkinäsaaren rauha ja Uppsalan arkkihiippakunta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Pähkinäsaaren rauha (1323) vakiinnutti idän ja lännen kirkkojen rajan.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Suomi liitettiin osaksi Uppsalan arkkihiippakuntaa vuonna 1216.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4200" dirty="0">
                <a:latin typeface="Calibri"/>
                <a:cs typeface="Calibri"/>
                <a:sym typeface="Calibri"/>
              </a:rPr>
              <a:t>piispana engl. Tuomas (1220–1245), järjesti kirkolliset olot Länsi-Suomessa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4200" dirty="0">
                <a:latin typeface="Calibri"/>
                <a:cs typeface="Calibri"/>
                <a:sym typeface="Calibri"/>
              </a:rPr>
              <a:t>piispanistuin Turkuun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4200" dirty="0">
                <a:latin typeface="Calibri"/>
                <a:cs typeface="Calibri"/>
                <a:sym typeface="Calibri"/>
              </a:rPr>
              <a:t>kirkkojen rakentaminen (usein uhripaikoille); kirkot omistettiin suojeluspyhimyksille</a:t>
            </a:r>
          </a:p>
        </p:txBody>
      </p:sp>
      <p:pic>
        <p:nvPicPr>
          <p:cNvPr id="10" name="Kuvan paikkamerkki 9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13124049-70F6-436A-AAD1-4DADF1F6222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0" y="3187876"/>
            <a:ext cx="11741688" cy="7340248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186995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Katolinen kirkko oli keskiajan mahti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Katolisella kirkolla oli keskiajalla suuri yhteiskunnallinen merkitys. Se loi keskitetyn hallinnon.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Piispoilla oli huomattavasti poliittista valtaa.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Kirkko vastasi kansanopetuksesta sekä huolehti köyhistä ja sairaista.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Katolinen kirkko toi Suomeen myös länsimaisen kulttuurin, kirjat sekä luku- ja kirjoitustaidon. Suomeen rakennettiin myös paljon kirkkoja.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pic>
        <p:nvPicPr>
          <p:cNvPr id="10" name="Kuvan paikkamerkki 9" descr="Kuva, joka sisältää kohteen puu, ulko&#10;&#10;Kuvaus luotu automaattisesti">
            <a:extLst>
              <a:ext uri="{FF2B5EF4-FFF2-40B4-BE49-F238E27FC236}">
                <a16:creationId xmlns:a16="http://schemas.microsoft.com/office/drawing/2014/main" id="{27C580A5-F791-4F39-8013-E3A776ED10D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738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>
                <a:latin typeface="Calibri"/>
                <a:cs typeface="Calibri"/>
                <a:sym typeface="Calibri"/>
              </a:rPr>
              <a:t>Dominikaanit</a:t>
            </a:r>
            <a:r>
              <a:rPr lang="fi-FI" dirty="0">
                <a:latin typeface="Calibri"/>
                <a:cs typeface="Calibri"/>
                <a:sym typeface="Calibri"/>
              </a:rPr>
              <a:t> rakensivat ensimmäiset yhteisönsä eli </a:t>
            </a:r>
            <a:r>
              <a:rPr lang="fi-FI" b="1" dirty="0">
                <a:latin typeface="Calibri"/>
                <a:cs typeface="Calibri"/>
                <a:sym typeface="Calibri"/>
              </a:rPr>
              <a:t>konventit</a:t>
            </a:r>
            <a:r>
              <a:rPr lang="fi-FI" dirty="0">
                <a:latin typeface="Calibri"/>
                <a:cs typeface="Calibri"/>
                <a:sym typeface="Calibri"/>
              </a:rPr>
              <a:t> Turkuun vuonna 1249 ja Viipuriin vuonna 1398.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>
                <a:latin typeface="Calibri"/>
                <a:cs typeface="Calibri"/>
                <a:sym typeface="Calibri"/>
              </a:rPr>
              <a:t>Fransiskaanit</a:t>
            </a:r>
            <a:r>
              <a:rPr lang="fi-FI" dirty="0">
                <a:latin typeface="Calibri"/>
                <a:cs typeface="Calibri"/>
                <a:sym typeface="Calibri"/>
              </a:rPr>
              <a:t> puolestaan perustivat konventit Viipuriin, Raumalle ja Kökariin 1400-luvun puolivälissä.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Molempien veljet kiersivät kansan keskuudessa saarnaamassa ja auttamassa heikompiosaisia.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Luostarit keskiajan Suomessa</a:t>
            </a:r>
          </a:p>
        </p:txBody>
      </p:sp>
      <p:pic>
        <p:nvPicPr>
          <p:cNvPr id="9" name="Kuvan paikkamerkki 8" descr="Kuva, joka sisältää kohteen rakennus, kivi, vanha, rakennusmateriaali&#10;&#10;Kuvaus luotu automaattisesti">
            <a:extLst>
              <a:ext uri="{FF2B5EF4-FFF2-40B4-BE49-F238E27FC236}">
                <a16:creationId xmlns:a16="http://schemas.microsoft.com/office/drawing/2014/main" id="{E5CFDC1A-6003-471D-AC08-F86E56C9EB5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75" t="-1266" r="-9102"/>
          <a:stretch/>
        </p:blipFill>
        <p:spPr>
          <a:xfrm>
            <a:off x="13460186" y="0"/>
            <a:ext cx="10923814" cy="13716000"/>
          </a:xfrm>
        </p:spPr>
      </p:pic>
    </p:spTree>
    <p:extLst>
      <p:ext uri="{BB962C8B-B14F-4D97-AF65-F5344CB8AC3E}">
        <p14:creationId xmlns:p14="http://schemas.microsoft.com/office/powerpoint/2010/main" val="204438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Naantalin </a:t>
            </a:r>
            <a:r>
              <a:rPr lang="fi-FI" b="1" dirty="0">
                <a:latin typeface="Calibri"/>
                <a:cs typeface="Calibri"/>
                <a:sym typeface="Calibri"/>
              </a:rPr>
              <a:t>birgittalaisluostari</a:t>
            </a:r>
            <a:r>
              <a:rPr lang="fi-FI" dirty="0">
                <a:latin typeface="Calibri"/>
                <a:cs typeface="Calibri"/>
                <a:sym typeface="Calibri"/>
              </a:rPr>
              <a:t> (1440–1591) oli naisten sivistyksen uranuurtaja.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Luostareilla oli huomattava kulttuurinen ja yhteiskunnallinen merkitys koulutukselle, kirjallisuudelle, taiteelle ja sosiaalihuollolle.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Luostarit keskiajan Suomessa</a:t>
            </a:r>
          </a:p>
        </p:txBody>
      </p:sp>
      <p:pic>
        <p:nvPicPr>
          <p:cNvPr id="9" name="Kuvan paikkamerkki 8" descr="Kuva, joka sisältää kohteen rakennus, kivi, vanha, rakennusmateriaali&#10;&#10;Kuvaus luotu automaattisesti">
            <a:extLst>
              <a:ext uri="{FF2B5EF4-FFF2-40B4-BE49-F238E27FC236}">
                <a16:creationId xmlns:a16="http://schemas.microsoft.com/office/drawing/2014/main" id="{E5CFDC1A-6003-471D-AC08-F86E56C9EB5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75" t="-1266" r="-9102"/>
          <a:stretch/>
        </p:blipFill>
        <p:spPr>
          <a:xfrm>
            <a:off x="13460186" y="0"/>
            <a:ext cx="10923814" cy="13716000"/>
          </a:xfrm>
        </p:spPr>
      </p:pic>
    </p:spTree>
    <p:extLst>
      <p:ext uri="{BB962C8B-B14F-4D97-AF65-F5344CB8AC3E}">
        <p14:creationId xmlns:p14="http://schemas.microsoft.com/office/powerpoint/2010/main" val="358052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teksti, vuodevaatteet, tekstiili&#10;&#10;Kuvaus luotu automaattisesti">
            <a:extLst>
              <a:ext uri="{FF2B5EF4-FFF2-40B4-BE49-F238E27FC236}">
                <a16:creationId xmlns:a16="http://schemas.microsoft.com/office/drawing/2014/main" id="{6D2CBF16-1C1C-4795-9632-A3018DA3EE1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396206" y="1396206"/>
            <a:ext cx="13716000" cy="10923588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Pyhimyksiä ja pyhiinvaelluksia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b="1" dirty="0">
                <a:latin typeface="Calibri"/>
                <a:cs typeface="Calibri"/>
                <a:sym typeface="Calibri"/>
              </a:rPr>
              <a:t>Pyhimyksiä </a:t>
            </a:r>
            <a:r>
              <a:rPr lang="fi-FI" sz="4800" dirty="0">
                <a:latin typeface="Calibri"/>
                <a:cs typeface="Calibri"/>
                <a:sym typeface="Calibri"/>
              </a:rPr>
              <a:t>pidettiin taivaallisina esirukoilijoina, joihin turvauduttiin hädässä.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Vastavuoroinen suhde: kun pyhimyksille annettiin lahjoja tai kun paastottiin, pyhimys toteutti ihmeitä.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Keskiajan suomalainen tunsi elävänsä ”pyhien ja vaikutusvaltaisten  ystävien ympäröimänä”.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Kasteessa nimettiin pyhimys lapsen suojelijaksi.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55275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</TotalTime>
  <Words>437</Words>
  <Application>Microsoft Office PowerPoint</Application>
  <PresentationFormat>Mukautettu</PresentationFormat>
  <Paragraphs>62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7. Katolinen keskiaika</vt:lpstr>
      <vt:lpstr>Kristinusko saapui idästä ja lännestä</vt:lpstr>
      <vt:lpstr>Hautaustavan muutos</vt:lpstr>
      <vt:lpstr>Lähetyskausi 1100–1200-luvuilla</vt:lpstr>
      <vt:lpstr>Pähkinäsaaren rauha ja Uppsalan arkkihiippakunta</vt:lpstr>
      <vt:lpstr>Katolinen kirkko oli keskiajan mahti</vt:lpstr>
      <vt:lpstr>Luostarit keskiajan Suomessa</vt:lpstr>
      <vt:lpstr>Luostarit keskiajan Suomessa</vt:lpstr>
      <vt:lpstr>Pyhimyksiä ja pyhiinvaelluksia</vt:lpstr>
      <vt:lpstr>Pyhimyksiä ja pyhiinvaelluksia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Lumo 4–6 luku 1 Keskeiset asiat</dc:title>
  <dc:creator>Väänänen Anna</dc:creator>
  <cp:keywords>powerpoint; oppimisen palvelut; OOP-powerpointpohja; ppt-pohja</cp:keywords>
  <cp:lastModifiedBy>Mika Kortelainen</cp:lastModifiedBy>
  <cp:revision>28</cp:revision>
  <cp:lastPrinted>2017-11-30T08:45:33Z</cp:lastPrinted>
  <dcterms:created xsi:type="dcterms:W3CDTF">2020-05-05T09:10:38Z</dcterms:created>
  <dcterms:modified xsi:type="dcterms:W3CDTF">2022-03-31T16:51:35Z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