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7" r:id="rId6"/>
    <p:sldId id="258" r:id="rId7"/>
    <p:sldId id="259" r:id="rId8"/>
    <p:sldId id="262" r:id="rId9"/>
    <p:sldId id="263" r:id="rId10"/>
    <p:sldId id="264" r:id="rId11"/>
    <p:sldId id="265" r:id="rId12"/>
    <p:sldId id="268" r:id="rId13"/>
    <p:sldId id="270" r:id="rId14"/>
    <p:sldId id="271" r:id="rId15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57"/>
            <p14:sldId id="258"/>
            <p14:sldId id="259"/>
            <p14:sldId id="262"/>
            <p14:sldId id="263"/>
            <p14:sldId id="264"/>
            <p14:sldId id="265"/>
            <p14:sldId id="268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033" autoAdjust="0"/>
    <p:restoredTop sz="86395"/>
  </p:normalViewPr>
  <p:slideViewPr>
    <p:cSldViewPr snapToGrid="0" snapToObjects="1">
      <p:cViewPr varScale="1">
        <p:scale>
          <a:sx n="70" d="100"/>
          <a:sy n="70" d="100"/>
        </p:scale>
        <p:origin x="102" y="618"/>
      </p:cViewPr>
      <p:guideLst/>
    </p:cSldViewPr>
  </p:slideViewPr>
  <p:outlineViewPr>
    <p:cViewPr>
      <p:scale>
        <a:sx n="33" d="100"/>
        <a:sy n="33" d="100"/>
      </p:scale>
      <p:origin x="0" y="-51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30.11.2022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30.11.2022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Lumo 3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6. Muinaisten suomalaisten uskonnot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Lumo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/>
              <a:t>4–6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ADA24-CEA4-4ADE-8E6F-0FEEC7C5B8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21943" y="3160738"/>
            <a:ext cx="10942861" cy="8399891"/>
          </a:xfrm>
        </p:spPr>
        <p:txBody>
          <a:bodyPr>
            <a:normAutofit lnSpcReduction="10000"/>
          </a:bodyPr>
          <a:lstStyle/>
          <a:p>
            <a:r>
              <a:rPr lang="fi-FI"/>
              <a:t>Vainajakultti korostui pysyvän asutuksen myötä.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/>
              <a:t>Vainajien uskottiin jatkavan elämäänsä tuonelassa.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/>
              <a:t>Heidät haudattiin juhlapuvussa ja varustettiin työkaluilla.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/>
              <a:t>Vainajien uskottiin voivan suojella suvun onnea tai tuhota sen.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/>
              <a:t>Uhrilehtoihin eli hiisimetsiköihin kokoonnuttiin uhraamaan koko yhteisön menestykseksi.</a:t>
            </a:r>
          </a:p>
        </p:txBody>
      </p:sp>
      <p:pic>
        <p:nvPicPr>
          <p:cNvPr id="15" name="Kuvan paikkamerkki 14">
            <a:extLst>
              <a:ext uri="{FF2B5EF4-FFF2-40B4-BE49-F238E27FC236}">
                <a16:creationId xmlns:a16="http://schemas.microsoft.com/office/drawing/2014/main" id="{B697C0C7-2F42-4B25-8F27-061AC6C42759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2"/>
          <a:srcRect l="26187" r="20851"/>
          <a:stretch/>
        </p:blipFill>
        <p:spPr>
          <a:xfrm>
            <a:off x="13460186" y="10"/>
            <a:ext cx="10923814" cy="13715990"/>
          </a:xfrm>
          <a:noFill/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BACFF0-49D5-4F44-BA8E-4207BA305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10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161D68-C863-9148-BD49-672EAE75FA52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Lumo 4–6</a:t>
            </a:r>
            <a:endParaRPr lang="fi-FI"/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AC4B4D04-2E27-415D-ADE5-3AED76A6B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758" y="630185"/>
            <a:ext cx="11732046" cy="2183118"/>
          </a:xfrm>
        </p:spPr>
        <p:txBody>
          <a:bodyPr>
            <a:normAutofit fontScale="90000"/>
          </a:bodyPr>
          <a:lstStyle/>
          <a:p>
            <a:r>
              <a:rPr lang="fi-FI" sz="7900">
                <a:solidFill>
                  <a:schemeClr val="accent4"/>
                </a:solidFill>
              </a:rPr>
              <a:t>Peltoviljelijöiden</a:t>
            </a:r>
            <a:br>
              <a:rPr lang="fi-FI" sz="7900">
                <a:solidFill>
                  <a:schemeClr val="accent4"/>
                </a:solidFill>
              </a:rPr>
            </a:br>
            <a:r>
              <a:rPr lang="fi-FI" sz="7900">
                <a:solidFill>
                  <a:schemeClr val="accent4"/>
                </a:solidFill>
              </a:rPr>
              <a:t>maailmankuva</a:t>
            </a:r>
            <a:endParaRPr lang="fi-FI" sz="79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33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ADA24-CEA4-4ADE-8E6F-0FEEC7C5B8F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198484"/>
            <a:ext cx="21031200" cy="8145947"/>
          </a:xfrm>
        </p:spPr>
        <p:txBody>
          <a:bodyPr>
            <a:noAutofit/>
          </a:bodyPr>
          <a:lstStyle/>
          <a:p>
            <a:r>
              <a:rPr lang="fi-FI" sz="5400">
                <a:latin typeface="Calibri"/>
                <a:cs typeface="Calibri"/>
                <a:sym typeface="Calibri"/>
              </a:rPr>
              <a:t>Tietäjien uskottiin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5400">
                <a:latin typeface="Calibri"/>
                <a:cs typeface="Calibri"/>
                <a:sym typeface="Calibri"/>
              </a:rPr>
              <a:t>osaavan käyttää loitsuja, joiden avulla suojattiin perhettä ja eläimiä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5400">
                <a:latin typeface="Calibri"/>
                <a:cs typeface="Calibri"/>
                <a:sym typeface="Calibri"/>
              </a:rPr>
              <a:t>kykenevän auttamaan esim. sairauden kohdatessa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5400">
                <a:latin typeface="Calibri"/>
                <a:cs typeface="Calibri"/>
                <a:sym typeface="Calibri"/>
              </a:rPr>
              <a:t>edistävän viljan kasvua ja pitävän ulkopuoliset poissa pyydyksiltä.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fi-FI" sz="5400">
              <a:latin typeface="Calibri"/>
              <a:cs typeface="Calibri"/>
              <a:sym typeface="Calibri"/>
            </a:endParaRPr>
          </a:p>
          <a:p>
            <a:r>
              <a:rPr lang="fi-FI" sz="5400">
                <a:latin typeface="Calibri"/>
                <a:cs typeface="Calibri"/>
                <a:sym typeface="Calibri"/>
              </a:rPr>
              <a:t>Uskonto oli polyteististä. Tärkeimpiä jumalia olivat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5400">
                <a:latin typeface="Calibri"/>
                <a:cs typeface="Calibri"/>
                <a:sym typeface="Calibri"/>
              </a:rPr>
              <a:t> Ukko, ylijumala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5400">
                <a:latin typeface="Calibri"/>
                <a:cs typeface="Calibri"/>
                <a:sym typeface="Calibri"/>
              </a:rPr>
              <a:t> Ilmarinen, tuulenjumala.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BACFF0-49D5-4F44-BA8E-4207BA305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161D68-C863-9148-BD49-672EAE75FA5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Lumo 4–6</a:t>
            </a: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D9CB3618-91E6-4812-BDC2-96F36717E98C}"/>
              </a:ext>
            </a:extLst>
          </p:cNvPr>
          <p:cNvSpPr txBox="1">
            <a:spLocks/>
          </p:cNvSpPr>
          <p:nvPr/>
        </p:nvSpPr>
        <p:spPr>
          <a:xfrm>
            <a:off x="1676400" y="742045"/>
            <a:ext cx="21463000" cy="1620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7900">
                <a:solidFill>
                  <a:schemeClr val="accent4"/>
                </a:solidFill>
              </a:rPr>
              <a:t>Peltoviljelijöiden maailmankuva</a:t>
            </a:r>
            <a:endParaRPr lang="fi-FI" sz="79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99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5E64EE-92AE-4941-91D1-8624C22A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7900" dirty="0">
                <a:solidFill>
                  <a:schemeClr val="accent4"/>
                </a:solidFill>
              </a:rPr>
              <a:t>Mistä lähteistä kansanuskoa tutkitaan?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ADA24-CEA4-4ADE-8E6F-0FEEC7C5B8F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>
                <a:latin typeface="Calibri"/>
                <a:cs typeface="Calibri"/>
                <a:sym typeface="Calibri"/>
              </a:rPr>
              <a:t>arkeologiset löydöt, esim. muinaiset asuinpaikat, haudat, hautoihin laitetut esineet sekä karhun- ja hirvenpääesineet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>
                <a:latin typeface="Calibri"/>
                <a:cs typeface="Calibri"/>
                <a:sym typeface="Calibri"/>
              </a:rPr>
              <a:t>kalliomaalaukset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>
                <a:latin typeface="Calibri"/>
                <a:cs typeface="Calibri"/>
                <a:sym typeface="Calibri"/>
              </a:rPr>
              <a:t>kirjallisia lähteitä 1500-luvulta alkaen; vanhin Mikael Agricolan kirjoittama Psalttarin (1551) esipuhe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>
                <a:latin typeface="Calibri"/>
                <a:cs typeface="Calibri"/>
                <a:sym typeface="Calibri"/>
              </a:rPr>
              <a:t>1600-luvun oikeudenkäyntipöytäkirjat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>
                <a:latin typeface="Calibri"/>
                <a:cs typeface="Calibri"/>
                <a:sym typeface="Calibri"/>
              </a:rPr>
              <a:t>suullinen kansanperinne, ryhdyttiin kirjaamaan järjestelmällisesti 1800-luvun alkupuoliskolla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BACFF0-49D5-4F44-BA8E-4207BA305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161D68-C863-9148-BD49-672EAE75FA5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Lumo 4–6</a:t>
            </a:r>
          </a:p>
        </p:txBody>
      </p:sp>
    </p:spTree>
    <p:extLst>
      <p:ext uri="{BB962C8B-B14F-4D97-AF65-F5344CB8AC3E}">
        <p14:creationId xmlns:p14="http://schemas.microsoft.com/office/powerpoint/2010/main" val="330115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ADA24-CEA4-4ADE-8E6F-0FEEC7C5B8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sz="4800" b="1" dirty="0">
                <a:latin typeface="Calibri"/>
                <a:cs typeface="Calibri"/>
                <a:sym typeface="Calibri"/>
              </a:rPr>
              <a:t>Animismi</a:t>
            </a:r>
            <a:r>
              <a:rPr lang="fi-FI" sz="4800" dirty="0">
                <a:latin typeface="Calibri"/>
                <a:cs typeface="Calibri"/>
                <a:sym typeface="Calibri"/>
              </a:rPr>
              <a:t>: eläimillä, kasveilla ja elottomilla olennoilla on sielu.</a:t>
            </a:r>
            <a:endParaRPr lang="fi-FI" sz="4800" b="1" dirty="0">
              <a:latin typeface="Calibri"/>
              <a:cs typeface="Calibri"/>
              <a:sym typeface="Calibri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cs typeface="Calibri"/>
                <a:sym typeface="Calibri"/>
              </a:rPr>
              <a:t>Keskeisessä asemassa </a:t>
            </a:r>
            <a:r>
              <a:rPr lang="fi-FI" sz="4800" b="1" dirty="0">
                <a:latin typeface="Calibri"/>
                <a:cs typeface="Calibri"/>
                <a:sym typeface="Calibri"/>
              </a:rPr>
              <a:t>luonnonhaltijat</a:t>
            </a:r>
            <a:r>
              <a:rPr lang="fi-FI" sz="4800" dirty="0">
                <a:latin typeface="Calibri"/>
                <a:cs typeface="Calibri"/>
                <a:sym typeface="Calibri"/>
              </a:rPr>
              <a:t>, esim. järvien ja metsien henget sekä eläinlajien omistajat.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cs typeface="Calibri"/>
                <a:sym typeface="Calibri"/>
              </a:rPr>
              <a:t>Hyvät suhteet haltijoihin olivat tärkeitä. Haltijat suojelivat metsästäjiä ja auttoivat saalistuksessa.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cs typeface="Calibri"/>
                <a:sym typeface="Calibri"/>
              </a:rPr>
              <a:t>Suhteita vaalittiin </a:t>
            </a:r>
            <a:r>
              <a:rPr lang="fi-FI" sz="4800" b="1" dirty="0">
                <a:latin typeface="Calibri"/>
                <a:cs typeface="Calibri"/>
                <a:sym typeface="Calibri"/>
              </a:rPr>
              <a:t>saalisriiteillä</a:t>
            </a:r>
            <a:r>
              <a:rPr lang="fi-FI" sz="4800" dirty="0">
                <a:latin typeface="Calibri"/>
                <a:cs typeface="Calibri"/>
                <a:sym typeface="Calibri"/>
              </a:rPr>
              <a:t>, esim. uhraamalla haltijoille vastalahjoja. Lisäksi tarkkailtiin enteitä luonnonilmiöistä.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BACFF0-49D5-4F44-BA8E-4207BA305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161D68-C863-9148-BD49-672EAE75FA52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 dirty="0"/>
              <a:t>Lumo 4–6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65E64EE-92AE-4941-91D1-8624C22A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7900" dirty="0">
                <a:solidFill>
                  <a:schemeClr val="accent4"/>
                </a:solidFill>
              </a:rPr>
              <a:t>Pyyntikulttuurin maailmankuva</a:t>
            </a:r>
          </a:p>
        </p:txBody>
      </p:sp>
      <p:pic>
        <p:nvPicPr>
          <p:cNvPr id="15" name="Kuvan paikkamerkki 14" descr="Kuva, joka sisältää kohteen lintu, ulko, maa, vesilintu&#10;&#10;Kuvaus luotu automaattisesti">
            <a:extLst>
              <a:ext uri="{FF2B5EF4-FFF2-40B4-BE49-F238E27FC236}">
                <a16:creationId xmlns:a16="http://schemas.microsoft.com/office/drawing/2014/main" id="{B697C0C7-2F42-4B25-8F27-061AC6C42759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60186" y="0"/>
            <a:ext cx="10923814" cy="13716000"/>
          </a:xfrm>
        </p:spPr>
      </p:pic>
    </p:spTree>
    <p:extLst>
      <p:ext uri="{BB962C8B-B14F-4D97-AF65-F5344CB8AC3E}">
        <p14:creationId xmlns:p14="http://schemas.microsoft.com/office/powerpoint/2010/main" val="299993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n paikkamerkki 10">
            <a:extLst>
              <a:ext uri="{FF2B5EF4-FFF2-40B4-BE49-F238E27FC236}">
                <a16:creationId xmlns:a16="http://schemas.microsoft.com/office/drawing/2014/main" id="{F42EB755-1ACF-4B5B-83F0-0FBEB7661062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0923814" cy="13716000"/>
          </a:xfr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65E64EE-92AE-4941-91D1-8624C22A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7900">
                <a:solidFill>
                  <a:schemeClr val="accent4"/>
                </a:solidFill>
              </a:rPr>
              <a:t>Pyyntikulttuurin</a:t>
            </a:r>
            <a:br>
              <a:rPr lang="fi-FI" sz="7900">
                <a:solidFill>
                  <a:schemeClr val="accent4"/>
                </a:solidFill>
              </a:rPr>
            </a:br>
            <a:r>
              <a:rPr lang="fi-FI" sz="7900">
                <a:solidFill>
                  <a:schemeClr val="accent4"/>
                </a:solidFill>
              </a:rPr>
              <a:t>maailmankuva</a:t>
            </a:r>
            <a:endParaRPr lang="fi-FI" sz="7900" dirty="0">
              <a:solidFill>
                <a:schemeClr val="accent4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ADA24-CEA4-4ADE-8E6F-0FEEC7C5B8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dirty="0">
                <a:latin typeface="Calibri"/>
                <a:cs typeface="Calibri"/>
                <a:sym typeface="Calibri"/>
              </a:rPr>
              <a:t>Karhua pidettiin viisaana ja voimakkaana olentona, joka oli laskettu maahan Otavasta, Ison karhun tähtikuviosta.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dirty="0">
                <a:latin typeface="Calibri"/>
                <a:cs typeface="Calibri"/>
                <a:sym typeface="Calibri"/>
              </a:rPr>
              <a:t>Karhuun liitettiin totemistisia uskomuksia. Sitä pidettiin ihmisten kantaisänä.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dirty="0">
                <a:latin typeface="Calibri"/>
                <a:cs typeface="Calibri"/>
                <a:sym typeface="Calibri"/>
              </a:rPr>
              <a:t>Karhun nimi on ollut tabu, eikä sitä ole saanut lausua ääneen. Siksi karhulla on useita nimiä, kuten otso ja mesikämmen.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BACFF0-49D5-4F44-BA8E-4207BA305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161D68-C863-9148-BD49-672EAE75FA5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i-FI" dirty="0"/>
              <a:t>Lumo 4–6</a:t>
            </a:r>
          </a:p>
        </p:txBody>
      </p:sp>
    </p:spTree>
    <p:extLst>
      <p:ext uri="{BB962C8B-B14F-4D97-AF65-F5344CB8AC3E}">
        <p14:creationId xmlns:p14="http://schemas.microsoft.com/office/powerpoint/2010/main" val="382298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ADA24-CEA4-4ADE-8E6F-0FEEC7C5B8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dirty="0">
                <a:latin typeface="Calibri"/>
                <a:cs typeface="Calibri"/>
                <a:sym typeface="Calibri"/>
              </a:rPr>
              <a:t>Pyyntikulttuuriin liittyi </a:t>
            </a:r>
            <a:r>
              <a:rPr lang="fi-FI" b="1" dirty="0">
                <a:latin typeface="Calibri"/>
                <a:cs typeface="Calibri"/>
                <a:sym typeface="Calibri"/>
              </a:rPr>
              <a:t>samanistinen</a:t>
            </a:r>
            <a:r>
              <a:rPr lang="fi-FI" dirty="0">
                <a:latin typeface="Calibri"/>
                <a:cs typeface="Calibri"/>
                <a:sym typeface="Calibri"/>
              </a:rPr>
              <a:t> maailmankuva.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dirty="0">
                <a:latin typeface="Calibri"/>
                <a:cs typeface="Calibri"/>
                <a:sym typeface="Calibri"/>
              </a:rPr>
              <a:t>Maailma koostui kolmesta kerroksesta:</a:t>
            </a:r>
          </a:p>
          <a:p>
            <a:pPr marL="2057400" lvl="1" indent="-685800">
              <a:buFont typeface="Arial" panose="020B0604020202020204" pitchFamily="34" charset="0"/>
              <a:buChar char="•"/>
            </a:pPr>
            <a:r>
              <a:rPr lang="fi-FI" dirty="0">
                <a:latin typeface="Calibri"/>
                <a:cs typeface="Calibri"/>
                <a:sym typeface="Calibri"/>
              </a:rPr>
              <a:t>maanylinen: henget ja jumalat</a:t>
            </a:r>
          </a:p>
          <a:p>
            <a:pPr marL="2057400" lvl="1" indent="-685800">
              <a:buFont typeface="Arial" panose="020B0604020202020204" pitchFamily="34" charset="0"/>
              <a:buChar char="•"/>
            </a:pPr>
            <a:r>
              <a:rPr lang="fi-FI" dirty="0">
                <a:latin typeface="Calibri"/>
                <a:cs typeface="Calibri"/>
                <a:sym typeface="Calibri"/>
              </a:rPr>
              <a:t>keskinen: näkyvä ihmisten maailma</a:t>
            </a:r>
          </a:p>
          <a:p>
            <a:pPr marL="2057400" lvl="1" indent="-685800">
              <a:buFont typeface="Arial" panose="020B0604020202020204" pitchFamily="34" charset="0"/>
              <a:buChar char="•"/>
            </a:pPr>
            <a:r>
              <a:rPr lang="fi-FI" dirty="0">
                <a:latin typeface="Calibri"/>
                <a:cs typeface="Calibri"/>
                <a:sym typeface="Calibri"/>
              </a:rPr>
              <a:t>maanalinen: vainajien ja maahisten valtakunta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BACFF0-49D5-4F44-BA8E-4207BA305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161D68-C863-9148-BD49-672EAE75FA52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 dirty="0"/>
              <a:t>Lumo 4–6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65E64EE-92AE-4941-91D1-8624C22A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7900" dirty="0">
                <a:solidFill>
                  <a:schemeClr val="accent4"/>
                </a:solidFill>
              </a:rPr>
              <a:t>Pyyntikulttuurin maailmankuva</a:t>
            </a:r>
          </a:p>
        </p:txBody>
      </p:sp>
      <p:pic>
        <p:nvPicPr>
          <p:cNvPr id="15" name="Kuvan paikkamerkki 14">
            <a:extLst>
              <a:ext uri="{FF2B5EF4-FFF2-40B4-BE49-F238E27FC236}">
                <a16:creationId xmlns:a16="http://schemas.microsoft.com/office/drawing/2014/main" id="{B697C0C7-2F42-4B25-8F27-061AC6C42759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60186" y="0"/>
            <a:ext cx="10923814" cy="13716000"/>
          </a:xfrm>
        </p:spPr>
      </p:pic>
    </p:spTree>
    <p:extLst>
      <p:ext uri="{BB962C8B-B14F-4D97-AF65-F5344CB8AC3E}">
        <p14:creationId xmlns:p14="http://schemas.microsoft.com/office/powerpoint/2010/main" val="239502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ADA24-CEA4-4ADE-8E6F-0FEEC7C5B8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fi-FI" dirty="0">
                <a:latin typeface="Calibri"/>
                <a:cs typeface="Calibri"/>
                <a:sym typeface="Calibri"/>
              </a:rPr>
              <a:t>Samaani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dirty="0">
                <a:latin typeface="Calibri"/>
                <a:cs typeface="Calibri"/>
                <a:sym typeface="Calibri"/>
              </a:rPr>
              <a:t>kykeni liikkumaan </a:t>
            </a:r>
            <a:r>
              <a:rPr lang="fi-FI" b="1" dirty="0">
                <a:latin typeface="Calibri"/>
                <a:cs typeface="Calibri"/>
                <a:sym typeface="Calibri"/>
              </a:rPr>
              <a:t>transsissa</a:t>
            </a:r>
            <a:r>
              <a:rPr lang="fi-FI" dirty="0">
                <a:latin typeface="Calibri"/>
                <a:cs typeface="Calibri"/>
                <a:sym typeface="Calibri"/>
              </a:rPr>
              <a:t> kolmen kerroksen välillä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dirty="0">
                <a:latin typeface="Calibri"/>
                <a:cs typeface="Calibri"/>
                <a:sym typeface="Calibri"/>
              </a:rPr>
              <a:t>oli välittäjä elävien ja kuolleiden välillä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dirty="0">
                <a:latin typeface="Calibri"/>
                <a:cs typeface="Calibri"/>
                <a:sym typeface="Calibri"/>
              </a:rPr>
              <a:t>irrotti itse-sielunsa transsissa ja ohjasi sitä kerrosten välillä.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BACFF0-49D5-4F44-BA8E-4207BA305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161D68-C863-9148-BD49-672EAE75FA52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 dirty="0"/>
              <a:t>Lumo 4–6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65E64EE-92AE-4941-91D1-8624C22A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7900" dirty="0">
                <a:solidFill>
                  <a:schemeClr val="accent4"/>
                </a:solidFill>
              </a:rPr>
              <a:t>Pyyntikulttuurin maailmankuva</a:t>
            </a:r>
          </a:p>
        </p:txBody>
      </p:sp>
      <p:pic>
        <p:nvPicPr>
          <p:cNvPr id="15" name="Kuvan paikkamerkki 14">
            <a:extLst>
              <a:ext uri="{FF2B5EF4-FFF2-40B4-BE49-F238E27FC236}">
                <a16:creationId xmlns:a16="http://schemas.microsoft.com/office/drawing/2014/main" id="{B697C0C7-2F42-4B25-8F27-061AC6C42759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60186" y="0"/>
            <a:ext cx="10923814" cy="13716000"/>
          </a:xfrm>
        </p:spPr>
      </p:pic>
    </p:spTree>
    <p:extLst>
      <p:ext uri="{BB962C8B-B14F-4D97-AF65-F5344CB8AC3E}">
        <p14:creationId xmlns:p14="http://schemas.microsoft.com/office/powerpoint/2010/main" val="3394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ADA24-CEA4-4ADE-8E6F-0FEEC7C5B8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dirty="0">
                <a:latin typeface="Calibri"/>
                <a:cs typeface="Calibri"/>
                <a:sym typeface="Calibri"/>
              </a:rPr>
              <a:t>Uskottiin, että sielu koostuu </a:t>
            </a:r>
            <a:r>
              <a:rPr lang="fi-FI" b="1" dirty="0">
                <a:latin typeface="Calibri"/>
                <a:cs typeface="Calibri"/>
                <a:sym typeface="Calibri"/>
              </a:rPr>
              <a:t>henki-sielusta</a:t>
            </a:r>
            <a:r>
              <a:rPr lang="fi-FI" dirty="0">
                <a:latin typeface="Calibri"/>
                <a:cs typeface="Calibri"/>
                <a:sym typeface="Calibri"/>
              </a:rPr>
              <a:t> eli löylystä ja </a:t>
            </a:r>
            <a:r>
              <a:rPr lang="fi-FI" b="1" dirty="0">
                <a:latin typeface="Calibri"/>
                <a:cs typeface="Calibri"/>
                <a:sym typeface="Calibri"/>
              </a:rPr>
              <a:t>itse-sielusta</a:t>
            </a:r>
            <a:r>
              <a:rPr lang="fi-FI" dirty="0">
                <a:latin typeface="Calibri"/>
                <a:cs typeface="Calibri"/>
                <a:sym typeface="Calibri"/>
              </a:rPr>
              <a:t>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dirty="0">
                <a:latin typeface="Calibri"/>
                <a:cs typeface="Calibri"/>
                <a:sym typeface="Calibri"/>
              </a:rPr>
              <a:t>Henki-sielu kantoi vastuun elävän ruumiin elämästä. Se eli ihmisen ensimmäisestä hengenvedosta viimeiseen.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dirty="0">
                <a:latin typeface="Calibri"/>
                <a:cs typeface="Calibri"/>
                <a:sym typeface="Calibri"/>
              </a:rPr>
              <a:t>Itse-sielu pystyi irtautumaan ruumiista ja palaamaan siihen takaisin.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BACFF0-49D5-4F44-BA8E-4207BA305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161D68-C863-9148-BD49-672EAE75FA52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 dirty="0"/>
              <a:t>Lumo 4–6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65E64EE-92AE-4941-91D1-8624C22A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7900" dirty="0">
                <a:solidFill>
                  <a:schemeClr val="accent4"/>
                </a:solidFill>
              </a:rPr>
              <a:t>Pyyntikulttuurin maailmankuva</a:t>
            </a:r>
          </a:p>
        </p:txBody>
      </p:sp>
      <p:pic>
        <p:nvPicPr>
          <p:cNvPr id="15" name="Kuvan paikkamerkki 14">
            <a:extLst>
              <a:ext uri="{FF2B5EF4-FFF2-40B4-BE49-F238E27FC236}">
                <a16:creationId xmlns:a16="http://schemas.microsoft.com/office/drawing/2014/main" id="{B697C0C7-2F42-4B25-8F27-061AC6C42759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60186" y="0"/>
            <a:ext cx="10923814" cy="13716000"/>
          </a:xfrm>
        </p:spPr>
      </p:pic>
    </p:spTree>
    <p:extLst>
      <p:ext uri="{BB962C8B-B14F-4D97-AF65-F5344CB8AC3E}">
        <p14:creationId xmlns:p14="http://schemas.microsoft.com/office/powerpoint/2010/main" val="171707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n paikkamerkki 8" descr="Kuva, joka sisältää kohteen aita, lammas, ulko, ruoho&#10;&#10;Kuvaus luotu automaattisesti">
            <a:extLst>
              <a:ext uri="{FF2B5EF4-FFF2-40B4-BE49-F238E27FC236}">
                <a16:creationId xmlns:a16="http://schemas.microsoft.com/office/drawing/2014/main" id="{12E9F2DC-B906-4C49-BFD7-5AF2CF7F4330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 rotWithShape="1">
          <a:blip r:embed="rId2"/>
          <a:srcRect l="8664" r="10718" b="1"/>
          <a:stretch/>
        </p:blipFill>
        <p:spPr>
          <a:xfrm>
            <a:off x="1903444" y="3061052"/>
            <a:ext cx="10069463" cy="8337296"/>
          </a:xfrm>
          <a:noFill/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ADA24-CEA4-4ADE-8E6F-0FEEC7C5B8F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/>
              <a:t>Yhteisö oli riippuvainen sadosta, sääolosuhteista ja saaliista.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/>
              <a:t>Satoa pyrittiin turvaamaan riittien ja taikojen avulla.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/>
              <a:t>Juhlat liittyivät viljelyn vuodenkiertoon, esim. kekri.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/>
              <a:t>Maailmankuvan keskus oli oma kylä ja suku.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BACFF0-49D5-4F44-BA8E-4207BA305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161D68-C863-9148-BD49-672EAE75FA5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Lumo 4–6</a:t>
            </a:r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B6980C99-394B-4E9C-8686-B8A593B281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49413" y="730250"/>
            <a:ext cx="21463000" cy="1620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7900">
                <a:solidFill>
                  <a:schemeClr val="accent4"/>
                </a:solidFill>
              </a:rPr>
              <a:t>Peltoviljelijöiden maailmankuva</a:t>
            </a:r>
            <a:endParaRPr lang="fi-FI" sz="79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35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ADA24-CEA4-4ADE-8E6F-0FEEC7C5B8F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061052"/>
            <a:ext cx="10069463" cy="8337296"/>
          </a:xfrm>
        </p:spPr>
        <p:txBody>
          <a:bodyPr>
            <a:normAutofit fontScale="92500"/>
          </a:bodyPr>
          <a:lstStyle/>
          <a:p>
            <a:r>
              <a:rPr lang="fi-FI" sz="5600"/>
              <a:t>Tonttuihin eli kulttuurialueiden haltijoihin liittyviä uskomuksia: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sz="5600"/>
              <a:t>Haltijat asuivat pihapiirissä, tuvassa, saunassa, navetassa ja riihessä, jossa ne suojelivat asuinsijaansa.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sz="5600"/>
              <a:t>Ne valvoivat moraalia ja yhteisön sääntöjen noudattamista.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sz="5600"/>
              <a:t>Niitä tuli kohdella kunnioittavasti.</a:t>
            </a:r>
          </a:p>
        </p:txBody>
      </p:sp>
      <p:pic>
        <p:nvPicPr>
          <p:cNvPr id="9" name="Kuvan paikkamerkki 13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674B3F53-BF88-4B5A-8F02-363DAF4982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" r="20" b="1"/>
          <a:stretch/>
        </p:blipFill>
        <p:spPr>
          <a:xfrm>
            <a:off x="11974286" y="3061052"/>
            <a:ext cx="11713028" cy="8337296"/>
          </a:xfrm>
          <a:prstGeom prst="rect">
            <a:avLst/>
          </a:prstGeom>
          <a:noFill/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BACFF0-49D5-4F44-BA8E-4207BA305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161D68-C863-9148-BD49-672EAE75FA5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Lumo 4–6</a:t>
            </a:r>
            <a:endParaRPr lang="fi-FI"/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C0B66E0B-9320-426C-B1FD-DB5EDF98BB6A}"/>
              </a:ext>
            </a:extLst>
          </p:cNvPr>
          <p:cNvSpPr txBox="1">
            <a:spLocks/>
          </p:cNvSpPr>
          <p:nvPr/>
        </p:nvSpPr>
        <p:spPr>
          <a:xfrm>
            <a:off x="1676400" y="742045"/>
            <a:ext cx="21463000" cy="1620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7900">
                <a:solidFill>
                  <a:schemeClr val="accent4"/>
                </a:solidFill>
              </a:rPr>
              <a:t>Peltoviljelijöiden maailmankuva</a:t>
            </a:r>
            <a:endParaRPr lang="fi-FI" sz="79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65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052883-E50E-4246-A40D-050147333F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CD2F0D0-8F4F-4C1E-BF9B-EC70314015DD}">
  <ds:schemaRefs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a8d9c6b2-3655-4504-8205-749f4c2876db"/>
  </ds:schemaRefs>
</ds:datastoreItem>
</file>

<file path=customXml/itemProps3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2762</TotalTime>
  <Words>442</Words>
  <Application>Microsoft Office PowerPoint</Application>
  <PresentationFormat>Mukautettu</PresentationFormat>
  <Paragraphs>78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Office-teema</vt:lpstr>
      <vt:lpstr>6. Muinaisten suomalaisten uskonnot</vt:lpstr>
      <vt:lpstr>Mistä lähteistä kansanuskoa tutkitaan?</vt:lpstr>
      <vt:lpstr>Pyyntikulttuurin maailmankuva</vt:lpstr>
      <vt:lpstr>Pyyntikulttuurin maailmankuva</vt:lpstr>
      <vt:lpstr>Pyyntikulttuurin maailmankuva</vt:lpstr>
      <vt:lpstr>Pyyntikulttuurin maailmankuva</vt:lpstr>
      <vt:lpstr>Pyyntikulttuurin maailmankuva</vt:lpstr>
      <vt:lpstr>Peltoviljelijöiden maailmankuva</vt:lpstr>
      <vt:lpstr>PowerPoint-esitys</vt:lpstr>
      <vt:lpstr>Peltoviljelijöiden maailmankuva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Lumo 4–6 luku 1 Keskeiset asiat</dc:title>
  <dc:creator>Väänänen Anna</dc:creator>
  <cp:keywords>powerpoint; oppimisen palvelut; OOP-powerpointpohja; ppt-pohja</cp:keywords>
  <cp:lastModifiedBy>Jääskeläinen Johanna</cp:lastModifiedBy>
  <cp:revision>30</cp:revision>
  <cp:lastPrinted>2017-11-30T08:45:33Z</cp:lastPrinted>
  <dcterms:created xsi:type="dcterms:W3CDTF">2020-05-05T09:10:38Z</dcterms:created>
  <dcterms:modified xsi:type="dcterms:W3CDTF">2022-11-30T14:01:27Z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