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8" r:id="rId9"/>
    <p:sldId id="262" r:id="rId10"/>
    <p:sldId id="263" r:id="rId11"/>
    <p:sldId id="264" r:id="rId12"/>
    <p:sldId id="266" r:id="rId13"/>
    <p:sldId id="267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CEA1EF-ACA3-41CB-B9F9-6BB4D4105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D9FCFF0-39C6-40C7-B53C-AF1877294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F76C9E-EFB9-4459-9DF3-D41C52DBC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14C1-ADB2-4B8A-8B31-20E27211174E}" type="datetimeFigureOut">
              <a:rPr lang="fi-FI" smtClean="0"/>
              <a:t>24.2.2020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8F61AF2-82F1-4590-AAA2-F85ED672F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36445B8-4040-4680-94FC-4EDB2D6DD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797B0-116D-443D-A16C-49D4A8D9D4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30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FA8EEB-295C-42E3-B6AF-8D351CFAF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69B8A09-C1B7-48C7-9C32-CC0CB23D2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99010B-AD45-4CAE-8C8B-470DAECFD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14C1-ADB2-4B8A-8B31-20E27211174E}" type="datetimeFigureOut">
              <a:rPr lang="fi-FI" smtClean="0"/>
              <a:t>24.2.2020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8E3F613-C119-493F-8AB5-858A3585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8053644-C28C-48D2-A198-95F415483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797B0-116D-443D-A16C-49D4A8D9D4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256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14F4823-E027-42D1-887A-9D16956961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30F9E7C-6FC2-4C07-B752-CF096A16B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B95DBB1-AE41-4207-837E-D90482523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14C1-ADB2-4B8A-8B31-20E27211174E}" type="datetimeFigureOut">
              <a:rPr lang="fi-FI" smtClean="0"/>
              <a:t>24.2.2020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88AF41-D587-40FD-980F-E9771FB4C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D992807-27ED-4B77-BB3B-A968C02D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797B0-116D-443D-A16C-49D4A8D9D4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426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BF138D-33D3-4CEB-A184-021CE5650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0CA091-58DA-483A-9F9C-010282839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08D6DA0-73BC-4A86-A60B-6D1AE82E9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14C1-ADB2-4B8A-8B31-20E27211174E}" type="datetimeFigureOut">
              <a:rPr lang="fi-FI" smtClean="0"/>
              <a:t>24.2.2020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78486D-6C9D-4A32-86B9-34299F158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57092AF-9739-4CD9-9B3E-02CE0BF06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797B0-116D-443D-A16C-49D4A8D9D4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706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D2720F-0515-448A-BAF8-54FE854AE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64B5943-38FE-4162-B029-D7E75DF02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E418CAE-2CBA-411E-81C0-3BEFDA183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14C1-ADB2-4B8A-8B31-20E27211174E}" type="datetimeFigureOut">
              <a:rPr lang="fi-FI" smtClean="0"/>
              <a:t>24.2.2020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E1F6BEB-609A-466F-9EF1-703872FE6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A0386F2-FE54-4F0F-96E2-EE437EC50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797B0-116D-443D-A16C-49D4A8D9D4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686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13747D-DBA3-4437-9764-809CFA188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E03921-2E1E-4F36-BBED-5456591709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39ABB9F-1F9C-4DBC-B6EE-8DC5A21BC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B65DB7F-1066-489B-9FBF-886A3B00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14C1-ADB2-4B8A-8B31-20E27211174E}" type="datetimeFigureOut">
              <a:rPr lang="fi-FI" smtClean="0"/>
              <a:t>24.2.2020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1CB7071-76E4-42E8-A6C3-849AF3FAA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40B009-22BA-4D94-A016-7EA64D7CE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797B0-116D-443D-A16C-49D4A8D9D4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41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BC109B-C26B-4BF1-B253-91F273F68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210C830-2ABA-496E-A99B-14C622560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4E2447E-517C-49E6-A5FB-7D5F7F1F9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0E60F66-618E-427E-954E-0FB007CEB5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BFBAD18-18F9-4D77-A2DD-B3053FC92A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CE64132-4967-44BF-8AFA-7E171D8F9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14C1-ADB2-4B8A-8B31-20E27211174E}" type="datetimeFigureOut">
              <a:rPr lang="fi-FI" smtClean="0"/>
              <a:t>24.2.2020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81D96CB-DE0F-40F4-A693-6453F7589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4DA7BE8-1494-4351-BE2C-4058AA914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797B0-116D-443D-A16C-49D4A8D9D4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106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75554A-E0E3-475E-BB93-264DD5248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64DF52F-2157-460B-BF16-AB1380696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14C1-ADB2-4B8A-8B31-20E27211174E}" type="datetimeFigureOut">
              <a:rPr lang="fi-FI" smtClean="0"/>
              <a:t>24.2.2020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A340057-3E7B-4089-835A-CABA50F6A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E21BC7F-BDCB-4277-AA05-725C93BFF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797B0-116D-443D-A16C-49D4A8D9D4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062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B683CD0-3322-47BE-A61F-B17B46A0D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14C1-ADB2-4B8A-8B31-20E27211174E}" type="datetimeFigureOut">
              <a:rPr lang="fi-FI" smtClean="0"/>
              <a:t>24.2.2020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5ACC541-71B4-4F45-A035-24F6FC3F4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ABA1A8E-B495-4658-9BB4-755FF420A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797B0-116D-443D-A16C-49D4A8D9D4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23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4CB1C4-B793-48E0-8141-291327C70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EB6467-E6BF-43A4-9392-9423374F7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9294BFD-4FC7-4913-82EF-077C7A9E2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54960BC-E8DB-4B25-B9C8-984D38A45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14C1-ADB2-4B8A-8B31-20E27211174E}" type="datetimeFigureOut">
              <a:rPr lang="fi-FI" smtClean="0"/>
              <a:t>24.2.2020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2440B9F-560D-412A-B324-B3CEF55BC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6FB2809-A5FB-425C-A56B-83424CEB6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797B0-116D-443D-A16C-49D4A8D9D4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811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9A1645-79F9-4512-BBB5-2A2EBA5F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CC70AA7-2DB9-45AC-84AC-3AE69D751B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E44D81E-821B-4AB2-842D-B83A643B9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F7FAEFB-599D-4043-9BAA-8E151DF2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14C1-ADB2-4B8A-8B31-20E27211174E}" type="datetimeFigureOut">
              <a:rPr lang="fi-FI" smtClean="0"/>
              <a:t>24.2.2020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5C33164-2FA8-4DFF-BB05-A647D87D7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DE77906-FDD8-4496-AAC7-8B41070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797B0-116D-443D-A16C-49D4A8D9D4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509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6C87CA4-36AF-4531-986B-B4968DD0F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222630-76A9-4D94-8D75-E67E6A157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E00055-DE5B-4E82-9004-F9E73D991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14C1-ADB2-4B8A-8B31-20E27211174E}" type="datetimeFigureOut">
              <a:rPr lang="fi-FI" smtClean="0"/>
              <a:t>24.2.2020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AA9A04-00BD-47D3-9DE1-5E2400AD24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AF4D9A4-292D-4A9F-BBE8-0B03AEEF1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797B0-116D-443D-A16C-49D4A8D9D4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980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kirkkokasikirja.fi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yle.fi/uutiset/3-999717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fi.wikipedia.org/wiki/Talvisodan_henk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hteisvastuu.fi/yhteisvastu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7A3139-946B-4BE8-A08E-D962B4D09B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Itsenäisen Suomen aika – moniarvoinen Suomi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B16EF15-5F61-4180-B9CF-C9CD40D75F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9832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34FB005-A9FA-4EA7-82FB-F79137731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fi-FI" sz="2000"/>
              <a:t>Kansankirkot kehittyivät itsenäisemmäksi</a:t>
            </a:r>
            <a:br>
              <a:rPr lang="fi-FI" sz="2000"/>
            </a:br>
            <a:endParaRPr lang="fi-FI" sz="20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005ABC-B498-4E71-BC3A-17594CA22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r>
              <a:rPr lang="fi-FI" sz="1400"/>
              <a:t>Sodan kokemus jarrutti </a:t>
            </a:r>
            <a:r>
              <a:rPr lang="fi-FI" sz="1400" b="1" i="1"/>
              <a:t>sekularisaatio</a:t>
            </a:r>
            <a:r>
              <a:rPr lang="fi-FI" sz="1400"/>
              <a:t>kehitystä suomalaisessa yhteiskunnassa. </a:t>
            </a:r>
          </a:p>
          <a:p>
            <a:r>
              <a:rPr lang="fi-FI" sz="1400"/>
              <a:t>Sotavuosina luterilaiseen kirkkoon liittyi enemmän ihmisiä kuin siitä erosi, mutta erot yleistyivät jälleen 1940- ja 1950-luvuilla. </a:t>
            </a:r>
          </a:p>
          <a:p>
            <a:r>
              <a:rPr lang="fi-FI" sz="1400"/>
              <a:t>Suuret ikäluokat aikuistuivat, ja vapautta ja solidaarisuutta vaadittiin niin kulttuurin, moraalin kuin sosiaalipolitiikankin alalla. Kirkko tulkittiin vanhanaikaiseksi ja epädemokraattiseksi, ja sen ajateltiin puolustavan vanhentuneita moraalikäsityksiä.</a:t>
            </a:r>
          </a:p>
          <a:p>
            <a:r>
              <a:rPr lang="fi-FI" sz="1400"/>
              <a:t>Koko 1900-luvun ajan Suomessa oli esiintynyt lukuisia yksittäisiä herätysten aaltoja.</a:t>
            </a:r>
          </a:p>
          <a:p>
            <a:r>
              <a:rPr lang="fi-FI" sz="1400"/>
              <a:t>Herätyksiä kutsutaan nimityksellä </a:t>
            </a:r>
            <a:r>
              <a:rPr lang="fi-FI" sz="1400" b="1"/>
              <a:t>"viides herätysliike"</a:t>
            </a:r>
            <a:r>
              <a:rPr lang="fi-FI" sz="1400"/>
              <a:t> tai </a:t>
            </a:r>
            <a:r>
              <a:rPr lang="fi-FI" sz="1400" b="1"/>
              <a:t>"viidesläisyys"</a:t>
            </a:r>
            <a:r>
              <a:rPr lang="fi-FI" sz="1400"/>
              <a:t> erotukseksi varhaisemmista liikkeistä.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7CAD729-8F8D-4FCE-9C9A-05321580E7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3318"/>
          <a:stretch/>
        </p:blipFill>
        <p:spPr>
          <a:xfrm>
            <a:off x="6788383" y="613147"/>
            <a:ext cx="4565417" cy="559344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949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C795F8BD-43A5-4D18-B232-0ABA23CF4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827E673-5526-42B2-AA42-3E03F3DA1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Kirkollisia uudistuksia toteutettiin 1900-luvun jälkipuoliskolla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2FBD69AA-9786-4AFE-AF23-A8813B23FBEF}"/>
              </a:ext>
            </a:extLst>
          </p:cNvPr>
          <p:cNvSpPr/>
          <p:nvPr/>
        </p:nvSpPr>
        <p:spPr>
          <a:xfrm>
            <a:off x="0" y="1782981"/>
            <a:ext cx="8048625" cy="4836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Luterilaisen</a:t>
            </a:r>
            <a:r>
              <a:rPr lang="en-US" sz="1700" dirty="0"/>
              <a:t> </a:t>
            </a:r>
            <a:r>
              <a:rPr lang="en-US" sz="1700" dirty="0" err="1"/>
              <a:t>kirkon</a:t>
            </a:r>
            <a:r>
              <a:rPr lang="en-US" sz="1700" dirty="0"/>
              <a:t> </a:t>
            </a:r>
            <a:r>
              <a:rPr lang="en-US" sz="1700" dirty="0" err="1"/>
              <a:t>radikaali</a:t>
            </a:r>
            <a:r>
              <a:rPr lang="en-US" sz="1700" dirty="0"/>
              <a:t> </a:t>
            </a:r>
            <a:r>
              <a:rPr lang="en-US" sz="1700" dirty="0" err="1"/>
              <a:t>siipi</a:t>
            </a:r>
            <a:r>
              <a:rPr lang="en-US" sz="1700" dirty="0"/>
              <a:t> </a:t>
            </a:r>
            <a:r>
              <a:rPr lang="en-US" sz="1700" dirty="0" err="1"/>
              <a:t>tunnisti</a:t>
            </a:r>
            <a:r>
              <a:rPr lang="en-US" sz="1700" dirty="0"/>
              <a:t> </a:t>
            </a:r>
            <a:r>
              <a:rPr lang="en-US" sz="1700" dirty="0" err="1"/>
              <a:t>kirkon</a:t>
            </a:r>
            <a:r>
              <a:rPr lang="en-US" sz="1700" dirty="0"/>
              <a:t> </a:t>
            </a:r>
            <a:r>
              <a:rPr lang="en-US" sz="1700" dirty="0" err="1"/>
              <a:t>vanhakantaisuuden</a:t>
            </a:r>
            <a:r>
              <a:rPr lang="en-US" sz="1700" dirty="0"/>
              <a:t> ja </a:t>
            </a:r>
            <a:r>
              <a:rPr lang="en-US" sz="1700" dirty="0" err="1"/>
              <a:t>vaati</a:t>
            </a:r>
            <a:r>
              <a:rPr lang="en-US" sz="1700" dirty="0"/>
              <a:t> </a:t>
            </a:r>
            <a:r>
              <a:rPr lang="en-US" sz="1700" dirty="0" err="1"/>
              <a:t>sen</a:t>
            </a:r>
            <a:r>
              <a:rPr lang="en-US" sz="1700" dirty="0"/>
              <a:t> </a:t>
            </a:r>
            <a:r>
              <a:rPr lang="en-US" sz="1700" dirty="0" err="1"/>
              <a:t>uudistamista</a:t>
            </a:r>
            <a:r>
              <a:rPr lang="en-US" sz="17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  </a:t>
            </a:r>
            <a:r>
              <a:rPr lang="en-US" sz="1700" dirty="0" err="1"/>
              <a:t>Jännite</a:t>
            </a:r>
            <a:r>
              <a:rPr lang="en-US" sz="1700" dirty="0"/>
              <a:t> </a:t>
            </a:r>
            <a:r>
              <a:rPr lang="en-US" sz="1700" dirty="0" err="1"/>
              <a:t>lisääntyi</a:t>
            </a:r>
            <a:r>
              <a:rPr lang="en-US" sz="1700" dirty="0"/>
              <a:t> </a:t>
            </a:r>
            <a:r>
              <a:rPr lang="en-US" sz="1700" dirty="0" err="1"/>
              <a:t>kirkossa</a:t>
            </a:r>
            <a:r>
              <a:rPr lang="en-US" sz="1700" dirty="0"/>
              <a:t> </a:t>
            </a:r>
            <a:r>
              <a:rPr lang="en-US" sz="1700" dirty="0" err="1"/>
              <a:t>sisältäpäin</a:t>
            </a:r>
            <a:r>
              <a:rPr lang="en-US" sz="1700" dirty="0"/>
              <a:t>: </a:t>
            </a:r>
            <a:r>
              <a:rPr lang="en-US" sz="1700" dirty="0" err="1"/>
              <a:t>uuspietistinen</a:t>
            </a:r>
            <a:r>
              <a:rPr lang="en-US" sz="1700" dirty="0"/>
              <a:t> </a:t>
            </a:r>
            <a:r>
              <a:rPr lang="en-US" sz="1700" dirty="0" err="1"/>
              <a:t>herätyskristillisyys</a:t>
            </a:r>
            <a:r>
              <a:rPr lang="en-US" sz="1700" dirty="0"/>
              <a:t> </a:t>
            </a:r>
            <a:r>
              <a:rPr lang="en-US" sz="1700" dirty="0" err="1"/>
              <a:t>kritisoi</a:t>
            </a:r>
            <a:r>
              <a:rPr lang="en-US" sz="1700" dirty="0"/>
              <a:t> </a:t>
            </a:r>
            <a:r>
              <a:rPr lang="en-US" sz="1700" dirty="0" err="1"/>
              <a:t>niin</a:t>
            </a:r>
            <a:r>
              <a:rPr lang="en-US" sz="1700" dirty="0"/>
              <a:t> </a:t>
            </a:r>
            <a:r>
              <a:rPr lang="en-US" sz="1700" dirty="0" err="1"/>
              <a:t>kirkkoa</a:t>
            </a:r>
            <a:r>
              <a:rPr lang="en-US" sz="1700" dirty="0"/>
              <a:t> </a:t>
            </a:r>
            <a:r>
              <a:rPr lang="en-US" sz="1700" dirty="0" err="1"/>
              <a:t>kuin</a:t>
            </a:r>
            <a:r>
              <a:rPr lang="en-US" sz="1700" dirty="0"/>
              <a:t> </a:t>
            </a:r>
            <a:r>
              <a:rPr lang="en-US" sz="1700" dirty="0" err="1"/>
              <a:t>yhteiskuntaakin</a:t>
            </a:r>
            <a:r>
              <a:rPr lang="en-US" sz="1700" dirty="0"/>
              <a:t> </a:t>
            </a:r>
            <a:r>
              <a:rPr lang="en-US" sz="1700" dirty="0" err="1"/>
              <a:t>maallistumisesta</a:t>
            </a:r>
            <a:r>
              <a:rPr lang="en-US" sz="1700" dirty="0"/>
              <a:t> ja </a:t>
            </a:r>
            <a:r>
              <a:rPr lang="en-US" sz="1700" dirty="0" err="1"/>
              <a:t>perinteisistä</a:t>
            </a:r>
            <a:r>
              <a:rPr lang="en-US" sz="1700" dirty="0"/>
              <a:t> </a:t>
            </a:r>
            <a:r>
              <a:rPr lang="en-US" sz="1700" dirty="0" err="1"/>
              <a:t>arvoista</a:t>
            </a:r>
            <a:r>
              <a:rPr lang="en-US" sz="1700" dirty="0"/>
              <a:t> </a:t>
            </a:r>
            <a:r>
              <a:rPr lang="en-US" sz="1700" dirty="0" err="1"/>
              <a:t>luopumisesta</a:t>
            </a:r>
            <a:r>
              <a:rPr lang="en-US" sz="17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1968 </a:t>
            </a:r>
            <a:r>
              <a:rPr lang="en-US" sz="1700" dirty="0" err="1"/>
              <a:t>uusi</a:t>
            </a:r>
            <a:r>
              <a:rPr lang="en-US" sz="1700" dirty="0"/>
              <a:t> </a:t>
            </a:r>
            <a:r>
              <a:rPr lang="en-US" sz="17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kirkkokäsikirja</a:t>
            </a:r>
            <a:r>
              <a:rPr lang="en-US" sz="17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US" sz="1700" dirty="0" err="1"/>
              <a:t>valmistui</a:t>
            </a:r>
            <a:r>
              <a:rPr lang="en-US" sz="1700" dirty="0"/>
              <a:t> ja </a:t>
            </a:r>
            <a:r>
              <a:rPr lang="en-US" sz="1700" dirty="0" err="1"/>
              <a:t>jumalanpalvelusta</a:t>
            </a:r>
            <a:r>
              <a:rPr lang="en-US" sz="1700" dirty="0"/>
              <a:t> </a:t>
            </a:r>
            <a:r>
              <a:rPr lang="en-US" sz="1700" dirty="0" err="1"/>
              <a:t>uudistettiin</a:t>
            </a:r>
            <a:r>
              <a:rPr lang="en-US" sz="1700" dirty="0"/>
              <a:t>: </a:t>
            </a:r>
            <a:r>
              <a:rPr lang="en-US" sz="1700" dirty="0" err="1"/>
              <a:t>saarnat</a:t>
            </a:r>
            <a:r>
              <a:rPr lang="en-US" sz="1700" dirty="0"/>
              <a:t> </a:t>
            </a:r>
            <a:r>
              <a:rPr lang="en-US" sz="1700" dirty="0" err="1"/>
              <a:t>lyhenivät</a:t>
            </a:r>
            <a:r>
              <a:rPr lang="en-US" sz="1700" dirty="0"/>
              <a:t>, </a:t>
            </a:r>
            <a:r>
              <a:rPr lang="en-US" sz="1700" dirty="0" err="1"/>
              <a:t>mustan</a:t>
            </a:r>
            <a:r>
              <a:rPr lang="en-US" sz="1700" dirty="0"/>
              <a:t> </a:t>
            </a:r>
            <a:r>
              <a:rPr lang="en-US" sz="1700" dirty="0" err="1"/>
              <a:t>papinpuvun</a:t>
            </a:r>
            <a:r>
              <a:rPr lang="en-US" sz="1700" dirty="0"/>
              <a:t> </a:t>
            </a:r>
            <a:r>
              <a:rPr lang="en-US" sz="1700" dirty="0" err="1"/>
              <a:t>tilalle</a:t>
            </a:r>
            <a:r>
              <a:rPr lang="en-US" sz="1700" dirty="0"/>
              <a:t> </a:t>
            </a:r>
            <a:r>
              <a:rPr lang="en-US" sz="1700" dirty="0" err="1"/>
              <a:t>tuli</a:t>
            </a:r>
            <a:r>
              <a:rPr lang="en-US" sz="1700" dirty="0"/>
              <a:t> </a:t>
            </a:r>
            <a:r>
              <a:rPr lang="en-US" sz="1700" dirty="0" err="1"/>
              <a:t>värikäs</a:t>
            </a:r>
            <a:r>
              <a:rPr lang="en-US" sz="1700" dirty="0"/>
              <a:t> </a:t>
            </a:r>
            <a:r>
              <a:rPr lang="en-US" sz="1700" dirty="0" err="1"/>
              <a:t>liturginen</a:t>
            </a:r>
            <a:r>
              <a:rPr lang="en-US" sz="1700" dirty="0"/>
              <a:t> </a:t>
            </a:r>
            <a:r>
              <a:rPr lang="en-US" sz="1700" dirty="0" err="1"/>
              <a:t>vaatetus</a:t>
            </a:r>
            <a:r>
              <a:rPr lang="en-US" sz="1700" dirty="0"/>
              <a:t>, </a:t>
            </a:r>
            <a:r>
              <a:rPr lang="en-US" sz="1700" dirty="0" err="1"/>
              <a:t>kirkkomusiikin</a:t>
            </a:r>
            <a:r>
              <a:rPr lang="en-US" sz="1700" dirty="0"/>
              <a:t> </a:t>
            </a:r>
            <a:r>
              <a:rPr lang="en-US" sz="1700" dirty="0" err="1"/>
              <a:t>taso</a:t>
            </a:r>
            <a:r>
              <a:rPr lang="en-US" sz="1700" dirty="0"/>
              <a:t> </a:t>
            </a:r>
            <a:r>
              <a:rPr lang="en-US" sz="1700" dirty="0" err="1"/>
              <a:t>nousi</a:t>
            </a:r>
            <a:r>
              <a:rPr lang="en-US" sz="1700" dirty="0"/>
              <a:t> ja </a:t>
            </a:r>
            <a:r>
              <a:rPr lang="en-US" sz="1700" dirty="0" err="1"/>
              <a:t>ehtoollista</a:t>
            </a:r>
            <a:r>
              <a:rPr lang="en-US" sz="1700" dirty="0"/>
              <a:t> </a:t>
            </a:r>
            <a:r>
              <a:rPr lang="en-US" sz="1700" dirty="0" err="1"/>
              <a:t>oli</a:t>
            </a:r>
            <a:r>
              <a:rPr lang="en-US" sz="1700" dirty="0"/>
              <a:t> </a:t>
            </a:r>
            <a:r>
              <a:rPr lang="en-US" sz="1700" dirty="0" err="1"/>
              <a:t>mahdollisuus</a:t>
            </a:r>
            <a:r>
              <a:rPr lang="en-US" sz="1700" dirty="0"/>
              <a:t> </a:t>
            </a:r>
            <a:r>
              <a:rPr lang="en-US" sz="1700" dirty="0" err="1"/>
              <a:t>viettää</a:t>
            </a:r>
            <a:r>
              <a:rPr lang="en-US" sz="1700" dirty="0"/>
              <a:t> </a:t>
            </a:r>
            <a:r>
              <a:rPr lang="en-US" sz="1700" dirty="0" err="1"/>
              <a:t>viikoittain</a:t>
            </a:r>
            <a:r>
              <a:rPr lang="en-US" sz="17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1973 </a:t>
            </a:r>
            <a:r>
              <a:rPr lang="en-US" sz="1700" dirty="0" err="1"/>
              <a:t>toteutui</a:t>
            </a:r>
            <a:r>
              <a:rPr lang="en-US" sz="1700" dirty="0"/>
              <a:t> </a:t>
            </a:r>
            <a:r>
              <a:rPr lang="en-US" sz="1700" dirty="0" err="1"/>
              <a:t>lasten</a:t>
            </a:r>
            <a:r>
              <a:rPr lang="en-US" sz="1700" dirty="0"/>
              <a:t> </a:t>
            </a:r>
            <a:r>
              <a:rPr lang="en-US" sz="1700" dirty="0" err="1"/>
              <a:t>pääsy</a:t>
            </a:r>
            <a:r>
              <a:rPr lang="en-US" sz="1700" dirty="0"/>
              <a:t> </a:t>
            </a:r>
            <a:r>
              <a:rPr lang="en-US" sz="1700" dirty="0" err="1"/>
              <a:t>ehtoolliselle</a:t>
            </a:r>
            <a:r>
              <a:rPr lang="en-US" sz="1700" dirty="0"/>
              <a:t> </a:t>
            </a:r>
            <a:r>
              <a:rPr lang="en-US" sz="1700" dirty="0" err="1"/>
              <a:t>vanhempien</a:t>
            </a:r>
            <a:r>
              <a:rPr lang="en-US" sz="1700" dirty="0"/>
              <a:t> </a:t>
            </a:r>
            <a:r>
              <a:rPr lang="en-US" sz="1700" dirty="0" err="1"/>
              <a:t>seurassa</a:t>
            </a:r>
            <a:r>
              <a:rPr lang="en-US" sz="17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1986 </a:t>
            </a:r>
            <a:r>
              <a:rPr lang="en-US" sz="1700" dirty="0" err="1"/>
              <a:t>otettiin</a:t>
            </a:r>
            <a:r>
              <a:rPr lang="en-US" sz="1700" dirty="0"/>
              <a:t> </a:t>
            </a:r>
            <a:r>
              <a:rPr lang="en-US" sz="1700" dirty="0" err="1"/>
              <a:t>käyttöön</a:t>
            </a:r>
            <a:r>
              <a:rPr lang="en-US" sz="1700" dirty="0"/>
              <a:t> </a:t>
            </a:r>
            <a:r>
              <a:rPr lang="en-US" sz="1700" dirty="0" err="1"/>
              <a:t>uusi</a:t>
            </a:r>
            <a:r>
              <a:rPr lang="en-US" sz="1700" dirty="0"/>
              <a:t> </a:t>
            </a:r>
            <a:r>
              <a:rPr lang="en-US" sz="1700" dirty="0" err="1"/>
              <a:t>virsikirja</a:t>
            </a:r>
            <a:r>
              <a:rPr lang="en-US" sz="17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 1988 </a:t>
            </a:r>
            <a:r>
              <a:rPr lang="en-US" sz="1700" dirty="0" err="1"/>
              <a:t>ensimmäiset</a:t>
            </a:r>
            <a:r>
              <a:rPr lang="en-US" sz="1700" dirty="0"/>
              <a:t> </a:t>
            </a:r>
            <a:r>
              <a:rPr lang="en-US" sz="1700" dirty="0" err="1"/>
              <a:t>naiset</a:t>
            </a:r>
            <a:r>
              <a:rPr lang="en-US" sz="1700" dirty="0"/>
              <a:t> </a:t>
            </a:r>
            <a:r>
              <a:rPr lang="en-US" sz="1700" dirty="0" err="1"/>
              <a:t>vihittiin</a:t>
            </a:r>
            <a:r>
              <a:rPr lang="en-US" sz="1700" dirty="0"/>
              <a:t> </a:t>
            </a:r>
            <a:r>
              <a:rPr lang="en-US" sz="1700" dirty="0" err="1"/>
              <a:t>pappisvirkaan</a:t>
            </a:r>
            <a:r>
              <a:rPr lang="en-US" sz="17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 1992 </a:t>
            </a:r>
            <a:r>
              <a:rPr lang="en-US" sz="1700" dirty="0" err="1"/>
              <a:t>uusi</a:t>
            </a:r>
            <a:r>
              <a:rPr lang="en-US" sz="1700" dirty="0"/>
              <a:t> </a:t>
            </a:r>
            <a:r>
              <a:rPr lang="en-US" sz="1700" dirty="0" err="1"/>
              <a:t>raamatunkäännös</a:t>
            </a:r>
            <a:r>
              <a:rPr lang="en-US" sz="1700" dirty="0"/>
              <a:t> </a:t>
            </a:r>
            <a:r>
              <a:rPr lang="en-US" sz="1700" dirty="0" err="1"/>
              <a:t>julkaistiin</a:t>
            </a:r>
            <a:r>
              <a:rPr lang="en-US" sz="1700" dirty="0"/>
              <a:t>.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 1994 </a:t>
            </a:r>
            <a:r>
              <a:rPr lang="en-US" sz="1700" dirty="0" err="1"/>
              <a:t>kirkkolain</a:t>
            </a:r>
            <a:r>
              <a:rPr lang="en-US" sz="1700" dirty="0"/>
              <a:t> </a:t>
            </a:r>
            <a:r>
              <a:rPr lang="en-US" sz="1700" dirty="0" err="1"/>
              <a:t>kokonaisuudistus</a:t>
            </a:r>
            <a:r>
              <a:rPr lang="en-US" sz="1700" dirty="0"/>
              <a:t> </a:t>
            </a:r>
            <a:r>
              <a:rPr lang="en-US" sz="1700" dirty="0" err="1"/>
              <a:t>toteutui</a:t>
            </a:r>
            <a:r>
              <a:rPr lang="en-US" sz="17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 1999 </a:t>
            </a:r>
            <a:r>
              <a:rPr lang="en-US" sz="1700" dirty="0" err="1"/>
              <a:t>uudistettu</a:t>
            </a:r>
            <a:r>
              <a:rPr lang="en-US" sz="1700" dirty="0"/>
              <a:t> </a:t>
            </a:r>
            <a:r>
              <a:rPr lang="en-US" sz="1700" dirty="0" err="1"/>
              <a:t>katekismus</a:t>
            </a:r>
            <a:r>
              <a:rPr lang="en-US" sz="1700" dirty="0"/>
              <a:t> </a:t>
            </a:r>
            <a:r>
              <a:rPr lang="en-US" sz="1700" dirty="0" err="1"/>
              <a:t>julkaistiin</a:t>
            </a:r>
            <a:r>
              <a:rPr lang="en-US" sz="1700" dirty="0"/>
              <a:t> ja </a:t>
            </a:r>
            <a:r>
              <a:rPr lang="en-US" sz="1700" dirty="0" err="1"/>
              <a:t>jaettiin</a:t>
            </a:r>
            <a:r>
              <a:rPr lang="en-US" sz="1700" dirty="0"/>
              <a:t> </a:t>
            </a:r>
            <a:r>
              <a:rPr lang="en-US" sz="1700" dirty="0" err="1"/>
              <a:t>suomalaisiin</a:t>
            </a:r>
            <a:r>
              <a:rPr lang="en-US" sz="1700" dirty="0"/>
              <a:t> </a:t>
            </a:r>
            <a:r>
              <a:rPr lang="en-US" sz="1700" dirty="0" err="1"/>
              <a:t>koteihin</a:t>
            </a:r>
            <a:r>
              <a:rPr lang="en-US" sz="17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38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34E430C-1EFD-420E-9FE8-72BD0B28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fi-FI" sz="4100" b="1"/>
              <a:t>Arkkipiispat antaneet kasvot kirkon muutoksille</a:t>
            </a:r>
            <a:br>
              <a:rPr lang="fi-FI" sz="4100" b="1"/>
            </a:br>
            <a:endParaRPr lang="fi-FI" sz="4100" b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CF7736-4460-425F-9511-49048FF81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fi-FI" sz="1700"/>
              <a:t>John Vikström (s. 1931) hoiti arkkipiispan virkaa vuodesta 1982 vuoteen 1998 saakka. </a:t>
            </a:r>
          </a:p>
          <a:p>
            <a:r>
              <a:rPr lang="fi-FI" sz="1700">
                <a:latin typeface="Noto Serif"/>
              </a:rPr>
              <a:t>Vikström piti tärkeimpänä ekumeenisena painopisteenä yhteistyötä katolisen kirkon kanssa.</a:t>
            </a:r>
            <a:r>
              <a:rPr lang="fi-FI" sz="1700"/>
              <a:t> </a:t>
            </a:r>
          </a:p>
          <a:p>
            <a:r>
              <a:rPr lang="fi-FI" sz="1700"/>
              <a:t> Johannes Paavali II – vieraili Suomessa 1989. </a:t>
            </a:r>
          </a:p>
          <a:p>
            <a:r>
              <a:rPr lang="fi-FI" sz="1700" b="1"/>
              <a:t>Porvoon julistus </a:t>
            </a:r>
            <a:r>
              <a:rPr lang="fi-FI" sz="1700"/>
              <a:t>on Pohjoismaiden ja Baltian luterilaisten kirkkojen sekä Britannian ja Irlannin anglikaanisten kirkkojen vuonna 1992 valmistunut yhteinen teologinen asiakirja, jolla solmittiin ehtoollisyhteys ja läheiset kirkolliset yhteydet julkilausuman allekirjoittaneitten kirkkojen välille. 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3AEF5A3-5330-482E-BEA8-08D6F0BEA2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3846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50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AC1EBD-EC19-4389-852E-417471CDF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fi-FI" sz="3700" b="1"/>
              <a:t>Arkkipiispat antaneet kasvot kirkon muutoksille</a:t>
            </a:r>
            <a:br>
              <a:rPr lang="fi-FI" sz="3700"/>
            </a:br>
            <a:endParaRPr lang="fi-FI" sz="3700"/>
          </a:p>
        </p:txBody>
      </p:sp>
      <p:cxnSp>
        <p:nvCxnSpPr>
          <p:cNvPr id="32" name="Straight Arrow Connector 2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D3016B-3075-45A5-B63B-FFFAF9DDA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fi-FI" sz="1800"/>
              <a:t>Jukka Paarma (arkkipiispana 1998–2010) ja Kari Mäkinen (2010–2018) ovat ilmaisseet kannanotoissaan huolensa monista yhteiskunnallisista kehityssuunnista ja ongelmista</a:t>
            </a:r>
          </a:p>
          <a:p>
            <a:r>
              <a:rPr lang="fi-FI" sz="1800"/>
              <a:t>Jukka Paarman kaudella toteutui muun muassa 16-vuotiaiden äänioikeus seurakuntavaaleissa vuonna 2010.</a:t>
            </a:r>
          </a:p>
          <a:p>
            <a:r>
              <a:rPr lang="fi-FI" sz="1800"/>
              <a:t> Kari Mäkisen kautta leimasi kiivas keskustelu samaa sukupuolta olevien parien oikeudesta kirkolliseen avioliittoon vihkimiseen ja siihen liittyneet kirkosta eroamisen aallot.</a:t>
            </a:r>
          </a:p>
          <a:p>
            <a:r>
              <a:rPr lang="fi-FI" sz="1800">
                <a:latin typeface="Noto Serif"/>
              </a:rPr>
              <a:t>arkkipiispana aloitti Tapio Luoma kesäkuussa 2018.</a:t>
            </a:r>
            <a:endParaRPr lang="fi-FI" sz="180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0666197-2902-43E3-BBD5-C3488371AF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77" r="29276" b="-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4645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6AA6DDB-6EC9-461E-93CC-889AE8D00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FFFFFF"/>
                </a:solidFill>
              </a:rPr>
              <a:t>Uskonnollisesti puolueeton valtio ja lainsäädäntö</a:t>
            </a:r>
            <a:br>
              <a:rPr lang="fi-FI" sz="4000">
                <a:solidFill>
                  <a:srgbClr val="FFFFFF"/>
                </a:solidFill>
              </a:rPr>
            </a:br>
            <a:endParaRPr lang="fi-FI" sz="4000">
              <a:solidFill>
                <a:srgbClr val="FFFFFF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59D33D-B9D0-4C33-B286-4DA659F43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fi-FI" sz="1500"/>
              <a:t>Itsenäisen Suomen </a:t>
            </a:r>
            <a:r>
              <a:rPr lang="fi-FI" sz="1500" b="1" i="1"/>
              <a:t>hallitusmuoto </a:t>
            </a:r>
            <a:r>
              <a:rPr lang="fi-FI" sz="1500"/>
              <a:t>vuodelta 1919 rakentui valtion tunnustuksellisen puolueettomuuden varaan. </a:t>
            </a:r>
          </a:p>
          <a:p>
            <a:r>
              <a:rPr lang="fi-FI" sz="1500"/>
              <a:t>Hallitusmuoto takasi kansalaisille vapauden uskonnon harjoittamiseen ja teki heidät yhdenvertaisiksi uskontokunnan suhteen. </a:t>
            </a:r>
          </a:p>
          <a:p>
            <a:r>
              <a:rPr lang="fi-FI" sz="1500"/>
              <a:t>Kirkko sai</a:t>
            </a:r>
            <a:r>
              <a:rPr lang="fi-FI" sz="1500" b="1" i="1"/>
              <a:t> julkisoikeudellisen aseman</a:t>
            </a:r>
            <a:r>
              <a:rPr lang="fi-FI" sz="1500"/>
              <a:t> ja tasavallan presidentillä säilyi oikeus nimittää piispat. Samoin vuonna 1918 annettiin asetus Suomen kreikkalaiskatolisesta kirkkokunnasta. </a:t>
            </a:r>
          </a:p>
          <a:p>
            <a:r>
              <a:rPr lang="fi-FI" sz="1500"/>
              <a:t>hallinnolliset yhteydet valtion ja kirkon välillä ovat väistyneet 2000-luvulle tultaessa ja hallitusmuodon on korvannut perustuslaki vuodelta 1999.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7F33B87-5A9F-4CF7-AE56-F75C2B2C3A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" r="9598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11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F3DEE9E5-19F5-4128-BFAD-CDE7CB2A72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74" r="1397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2040380-41C3-4E1A-B83A-C85AEDE6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fi-FI" sz="2800"/>
              <a:t>Uskonnonvapauslailla turvattiin uskonnollisuus ja uskonnottomuus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1E17AB-8EB8-4E7B-B5FE-E56AFCF3F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fi-FI" sz="1700"/>
              <a:t>Vuonna 1922 säädetty ja vuoden 1923 alussa voimaan astunut uskonnonvapauslaki koski kaikkia kansalaisia </a:t>
            </a:r>
          </a:p>
          <a:p>
            <a:r>
              <a:rPr lang="fi-FI" sz="1700"/>
              <a:t>Siviilirekisteri oli perustettu Suomeen jo vuonna 1919. Siihen merkittiin henkilöt, jotka eivät kuuluneet luterilaiseen tai muuhun maassa laillistettuun uskonnolliseen yhdyskuntaan. </a:t>
            </a:r>
          </a:p>
          <a:p>
            <a:r>
              <a:rPr lang="fi-FI" sz="1700"/>
              <a:t>Siviiliavioliitto tuli samoin mahdolliseksi vuonna 1918.</a:t>
            </a:r>
          </a:p>
          <a:p>
            <a:endParaRPr lang="fi-FI" sz="1700"/>
          </a:p>
          <a:p>
            <a:endParaRPr lang="fi-FI" sz="1700"/>
          </a:p>
        </p:txBody>
      </p:sp>
    </p:spTree>
    <p:extLst>
      <p:ext uri="{BB962C8B-B14F-4D97-AF65-F5344CB8AC3E}">
        <p14:creationId xmlns:p14="http://schemas.microsoft.com/office/powerpoint/2010/main" val="87213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9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A0195E7-A9BD-4F29-97FF-FBEC816F7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64" r="20364" b="-1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9" name="Freeform: Shape 21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23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D868EB4-E4AA-4B58-85F0-6D621346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fi-FI" sz="2600" dirty="0"/>
              <a:t>Kansakunta jakautui sisällissodassa</a:t>
            </a:r>
            <a:br>
              <a:rPr lang="fi-FI" sz="2600" dirty="0"/>
            </a:br>
            <a:endParaRPr lang="fi-FI" sz="26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5BD67C-0846-4FD0-8DEE-E7F967C2B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r>
              <a:rPr lang="fi-FI" sz="1400" dirty="0">
                <a:latin typeface="Noto Serif"/>
              </a:rPr>
              <a:t>Sisällissodan syttyminen tammikuussa 1918 merkitsi sitä, että sota jakoi kansan ja kirkon jäsenet ja oikeastaan koko yhteiskunnan katkerasti kahtia.</a:t>
            </a:r>
          </a:p>
          <a:p>
            <a:r>
              <a:rPr lang="fi-FI" sz="1400" dirty="0"/>
              <a:t> Monet papit yrittivät pysyä puolueettomina</a:t>
            </a:r>
          </a:p>
          <a:p>
            <a:r>
              <a:rPr lang="fi-FI" sz="1400" dirty="0"/>
              <a:t>Virallisen kirkon asenne oli selvä: se tuomitsi vallankumouksen jyrkästi sekä laittomana että kristinuskon vastaisena. Sisällissota ymmärrettiin kirkon piirissä</a:t>
            </a:r>
            <a:r>
              <a:rPr lang="fi-FI" sz="1400" b="1" i="1" dirty="0"/>
              <a:t> punaisten</a:t>
            </a:r>
            <a:r>
              <a:rPr lang="fi-FI" sz="1400" dirty="0"/>
              <a:t> asettumiseksi laillista esivaltaa ja samalla Jumalaa vastaan. </a:t>
            </a:r>
            <a:r>
              <a:rPr lang="fi-FI" sz="1400" b="1" i="1" dirty="0"/>
              <a:t>Valkoiset</a:t>
            </a:r>
            <a:r>
              <a:rPr lang="fi-FI" sz="1400" dirty="0"/>
              <a:t> katsoivat puolustavansa niitä oikeutetusti.</a:t>
            </a:r>
          </a:p>
        </p:txBody>
      </p:sp>
    </p:spTree>
    <p:extLst>
      <p:ext uri="{BB962C8B-B14F-4D97-AF65-F5344CB8AC3E}">
        <p14:creationId xmlns:p14="http://schemas.microsoft.com/office/powerpoint/2010/main" val="3615765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9A38EBA-6E97-44A4-B4B8-D9FB5D33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B178533-171A-45A2-AE41-BF13775B9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502858" cy="1087819"/>
          </a:xfrm>
        </p:spPr>
        <p:txBody>
          <a:bodyPr anchor="b">
            <a:normAutofit/>
          </a:bodyPr>
          <a:lstStyle/>
          <a:p>
            <a:r>
              <a:rPr lang="fi-FI" sz="2400"/>
              <a:t>Kansakunta jakautui sisällissodassa</a:t>
            </a:r>
            <a:br>
              <a:rPr lang="fi-FI" sz="2400"/>
            </a:br>
            <a:endParaRPr lang="fi-FI" sz="240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480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B708FA-540F-4345-8F9D-D44D64D6A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502858" cy="349286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fi-FI" sz="1800" dirty="0"/>
            </a:br>
            <a:r>
              <a:rPr lang="fi-FI" sz="1800" dirty="0"/>
              <a:t>Osa työväestöstä vieraantui kirkosta vaiheittain sisällissodan jälkeen, kun taas osa porvaristosta oli vieraantunut kirkosta jo 1800-luvun lopusta alkaen. Suurelle osalle kirkon jäsenistä kirkko kuitenkin pysyi siirtymäriittien, kasteen, konfirmaation, avioliittoon vihkimisen ja hautaan siunaamisen järjestäjänä.</a:t>
            </a:r>
          </a:p>
          <a:p>
            <a:pPr marL="0" indent="0">
              <a:buNone/>
            </a:pPr>
            <a:r>
              <a:rPr lang="fi-FI" sz="1800" dirty="0">
                <a:hlinkClick r:id="rId2"/>
              </a:rPr>
              <a:t>Sodan nimi</a:t>
            </a:r>
            <a:endParaRPr lang="fi-FI" sz="1800" dirty="0"/>
          </a:p>
        </p:txBody>
      </p:sp>
      <p:pic>
        <p:nvPicPr>
          <p:cNvPr id="2050" name="Picture 2" descr="Teloitettuja ja kaatuneita Näsilinnan itäpäädyssä.">
            <a:extLst>
              <a:ext uri="{FF2B5EF4-FFF2-40B4-BE49-F238E27FC236}">
                <a16:creationId xmlns:a16="http://schemas.microsoft.com/office/drawing/2014/main" id="{86002F51-3A5B-4B3B-8971-8C09255341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r="25783" b="-1"/>
          <a:stretch/>
        </p:blipFill>
        <p:spPr bwMode="auto">
          <a:xfrm>
            <a:off x="5385816" y="-2"/>
            <a:ext cx="680618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965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FC7B867C-4AE3-4976-87AA-CF978E32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FFFFFF"/>
                </a:solidFill>
              </a:rPr>
              <a:t>Nuori valtio loi kansallisia rituaaleja ja kansalaisuskontoa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2FF9E4-4B9D-4442-9651-5B0BDC3B2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fi-FI" sz="1300"/>
              <a:t>Itsenäisyyden alun kirkollista elämää on joskus kutsuttu "suomalaisen kristillisyyden" ajaksi. </a:t>
            </a:r>
          </a:p>
          <a:p>
            <a:r>
              <a:rPr lang="fi-FI" sz="1300"/>
              <a:t>Silloin luotiin valtiollisia rituaaleja:</a:t>
            </a:r>
          </a:p>
          <a:p>
            <a:pPr lvl="1"/>
            <a:r>
              <a:rPr lang="fi-FI" sz="1300"/>
              <a:t>Eduskunta kokoontui jumalanpalvelukseen valtiopäivien alkaessa ja päättyessä</a:t>
            </a:r>
          </a:p>
          <a:p>
            <a:pPr lvl="1"/>
            <a:r>
              <a:rPr lang="fi-FI" sz="1300"/>
              <a:t>Valtioneuvosto päätti vuonna 1919 itsenäisyyspäivän vietosta joulukuun 6. päivänä ja määräsi, että tuona päivänä oli kirkoissa vietettävä jumalanpalvelus. </a:t>
            </a:r>
          </a:p>
          <a:p>
            <a:pPr lvl="1"/>
            <a:r>
              <a:rPr lang="fi-FI" sz="1300"/>
              <a:t> Isänmaanrakkaus oli keskeisessä roolissa kirkon julistuksessa, ja virsissä ja lauluissa pyydettiin varjelusta ja johdatusta omalle maalle.</a:t>
            </a:r>
          </a:p>
          <a:p>
            <a:pPr lvl="1"/>
            <a:r>
              <a:rPr lang="fi-FI" sz="1300"/>
              <a:t>Isänmaallisuudesta alkoi muodostua </a:t>
            </a:r>
            <a:r>
              <a:rPr lang="fi-FI" sz="1300" b="1" i="1"/>
              <a:t>kansalaisuskonto</a:t>
            </a:r>
            <a:endParaRPr lang="fi-FI" sz="130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D34531F-3008-4171-B57F-418AF4EE94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29" r="2" b="2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4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496318-81D8-472A-A51E-DE98FD7DC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fi-FI" sz="3700"/>
              <a:t>Talvisota ja jatkosota yhdistivät kansan ja kirkon</a:t>
            </a:r>
            <a:br>
              <a:rPr lang="fi-FI" sz="3700"/>
            </a:br>
            <a:endParaRPr lang="fi-FI" sz="370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264E53-3DD5-4B28-9D39-B35A53A7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fi-FI" sz="1500"/>
              <a:t>Suomi joutui sotaan Neuvostoliiton kanssa syksyllä 1939.</a:t>
            </a:r>
          </a:p>
          <a:p>
            <a:r>
              <a:rPr lang="fi-FI" sz="1500"/>
              <a:t>Talvisotaa luonnehdittiin käytävän "kodin, uskonnon ja isänmaan" puolesta vihollista vastaan. Kirkon julistuksessa saatettiin korostaa Jumalalta saatua tehtävää pysäyttää ateismin ja kommunismin leviäminen.</a:t>
            </a:r>
          </a:p>
          <a:p>
            <a:r>
              <a:rPr lang="fi-FI" sz="1500"/>
              <a:t>Kirkolla oli keskeinen tehtävä </a:t>
            </a:r>
            <a:r>
              <a:rPr lang="fi-FI" sz="1500" b="1" i="1"/>
              <a:t>sielunhoitajana</a:t>
            </a:r>
            <a:r>
              <a:rPr lang="fi-FI" sz="1500"/>
              <a:t> niin kotirintamalla tappioiden ja menetysten keskellä kuin sotarintamalla vaaran uhatessakin</a:t>
            </a:r>
          </a:p>
          <a:p>
            <a:r>
              <a:rPr lang="fi-FI" sz="1500"/>
              <a:t>Pappien sota-ajan tärkein velvollisuus oli huolehtia rintamalla kaatuneiden toimittamisesta kotiseurakuntiinsa haudattaviksi ja kirjoittaa heidän omaisilleen kuolinviesti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CE901FC-ED30-4F91-B7B1-CF9AEE8649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47" r="20106" b="-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33561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17707A8-8993-4C7A-9371-818FBAF02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fi-FI" sz="3300"/>
              <a:t>Talvisota ja jatkosota yhdistivät kansan ja kirkon</a:t>
            </a:r>
            <a:br>
              <a:rPr lang="fi-FI" sz="3300"/>
            </a:br>
            <a:endParaRPr lang="fi-FI" sz="33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15E78D-4181-4861-B922-23F55ECF1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>
            <a:normAutofit/>
          </a:bodyPr>
          <a:lstStyle/>
          <a:p>
            <a:r>
              <a:rPr lang="fi-FI" sz="1700"/>
              <a:t>Talvisota päättyi alueluovutuksiin ja siirtolaisten asuttamiseen. </a:t>
            </a:r>
          </a:p>
          <a:p>
            <a:r>
              <a:rPr lang="fi-FI" sz="1700"/>
              <a:t>Kirkossa kuitenkin ajateltiin, että eräänlainen voitto oli saavutettu, kun kansa oli eheytynyt ja sen uskonnollisuus lisääntynyt. Tätä yhteenkuuluvuutta on kutsuttu jälkikäteen </a:t>
            </a:r>
            <a:r>
              <a:rPr lang="fi-FI" sz="1700">
                <a:hlinkClick r:id="rId2"/>
              </a:rPr>
              <a:t>"talvisodan hengeksi"</a:t>
            </a:r>
            <a:r>
              <a:rPr lang="fi-FI" sz="1700"/>
              <a:t>.</a:t>
            </a:r>
          </a:p>
          <a:p>
            <a:r>
              <a:rPr lang="fi-FI" sz="1700"/>
              <a:t>Jatkosodan alkaessa vuonna 1941 kirkollinen lehdistö tuki yleistä mielipidettä, että sota oli oikeutettu</a:t>
            </a:r>
            <a:r>
              <a:rPr lang="fi-FI" sz="1700" b="1" i="1"/>
              <a:t> Moskovan rauhan</a:t>
            </a:r>
            <a:r>
              <a:rPr lang="fi-FI" sz="1700"/>
              <a:t> vääryyksien korjaamiseksi ja kommunismin uhkan torjumiseksi.</a:t>
            </a:r>
          </a:p>
          <a:p>
            <a:endParaRPr lang="fi-FI" sz="170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E53A5A4-A809-4441-8561-645968FC98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89" r="-2" b="6832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8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9C63822-DE62-4A9B-9ADC-8AFBDDAB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fi-FI" sz="2400"/>
              <a:t>Jälleenrakennusajan yhteisvastuuta ja kirkon uusia työmuotoja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8851FB-177F-4105-AFBD-4FFAA0A4E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r>
              <a:rPr lang="fi-FI" sz="1700"/>
              <a:t>Suomi toipui hiljalleen sodan koettelemuksista. Sodan jälkeen käynnistettiin kiivas jälleenrakennustyö.</a:t>
            </a:r>
          </a:p>
          <a:p>
            <a:r>
              <a:rPr lang="fi-FI" sz="1700"/>
              <a:t>Kirkolliskokous teki vuonna 1943 päätöksen, että jokaiseen seurakuntaan piti perustaa </a:t>
            </a:r>
            <a:r>
              <a:rPr lang="fi-FI" sz="1700" b="1" i="1"/>
              <a:t>diakonia</a:t>
            </a:r>
            <a:r>
              <a:rPr lang="fi-FI" sz="1700"/>
              <a:t>työntekijän virka. </a:t>
            </a:r>
          </a:p>
          <a:p>
            <a:r>
              <a:rPr lang="fi-FI" sz="1700"/>
              <a:t>Lisäksi kehitettiin </a:t>
            </a:r>
            <a:r>
              <a:rPr lang="fi-FI" sz="1700" b="1" i="1"/>
              <a:t>nuoriso- ja rippikoulutyötä</a:t>
            </a:r>
            <a:r>
              <a:rPr lang="fi-FI" sz="1700"/>
              <a:t>. </a:t>
            </a:r>
          </a:p>
          <a:p>
            <a:r>
              <a:rPr lang="fi-FI" sz="1700"/>
              <a:t>Vuonna 1944 perustettu</a:t>
            </a:r>
            <a:r>
              <a:rPr lang="fi-FI" sz="1700" b="1" i="1"/>
              <a:t> perheneuvonta </a:t>
            </a:r>
            <a:r>
              <a:rPr lang="fi-FI" sz="1700"/>
              <a:t>tuki rintamalta palanneita miehiä ja heidän vaimojaan.</a:t>
            </a:r>
          </a:p>
          <a:p>
            <a:r>
              <a:rPr lang="fi-FI" sz="1700"/>
              <a:t>Vuonna 1950 sai alkunsa kirkon vuosittain järjestämä </a:t>
            </a:r>
            <a:r>
              <a:rPr lang="fi-FI" sz="1700" u="sng">
                <a:hlinkClick r:id="rId2"/>
              </a:rPr>
              <a:t>Yhteisvastuukeräys</a:t>
            </a:r>
            <a:r>
              <a:rPr lang="fi-FI" sz="1700"/>
              <a:t>. 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F2BC300-3096-46D1-BFDD-7BBE4425AC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378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4029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Laajakuva</PresentationFormat>
  <Paragraphs>65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Noto Serif</vt:lpstr>
      <vt:lpstr>Office-teema</vt:lpstr>
      <vt:lpstr>Itsenäisen Suomen aika – moniarvoinen Suomi</vt:lpstr>
      <vt:lpstr>Uskonnollisesti puolueeton valtio ja lainsäädäntö </vt:lpstr>
      <vt:lpstr>Uskonnonvapauslailla turvattiin uskonnollisuus ja uskonnottomuus</vt:lpstr>
      <vt:lpstr>Kansakunta jakautui sisällissodassa </vt:lpstr>
      <vt:lpstr>Kansakunta jakautui sisällissodassa </vt:lpstr>
      <vt:lpstr>Nuori valtio loi kansallisia rituaaleja ja kansalaisuskontoa</vt:lpstr>
      <vt:lpstr>Talvisota ja jatkosota yhdistivät kansan ja kirkon </vt:lpstr>
      <vt:lpstr>Talvisota ja jatkosota yhdistivät kansan ja kirkon </vt:lpstr>
      <vt:lpstr>Jälleenrakennusajan yhteisvastuuta ja kirkon uusia työmuotoja</vt:lpstr>
      <vt:lpstr>Kansankirkot kehittyivät itsenäisemmäksi </vt:lpstr>
      <vt:lpstr>Kirkollisia uudistuksia toteutettiin 1900-luvun jälkipuoliskolla</vt:lpstr>
      <vt:lpstr>Arkkipiispat antaneet kasvot kirkon muutoksille </vt:lpstr>
      <vt:lpstr>Arkkipiispat antaneet kasvot kirkon muutoksille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Itsenäisen Suomen aika – moniarvoinen Suomi</dc:title>
  <dc:creator>Elsa Kuittinen</dc:creator>
  <cp:lastModifiedBy>Elsa Kuittinen</cp:lastModifiedBy>
  <cp:revision>1</cp:revision>
  <dcterms:created xsi:type="dcterms:W3CDTF">2020-02-24T15:10:20Z</dcterms:created>
  <dcterms:modified xsi:type="dcterms:W3CDTF">2020-02-24T15:10:41Z</dcterms:modified>
</cp:coreProperties>
</file>