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138" y="213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31.3.2022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5. Uskonnon- ja omantunnonvapaus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Uskonnonvapaus on ihmisoikeus ja perusoikeus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Uskonnon- ja omantunnonvapaus on kansainvälisesti tunnustettu </a:t>
            </a:r>
            <a:r>
              <a:rPr lang="fi-FI" sz="6600" b="1" dirty="0">
                <a:latin typeface="Calibri"/>
                <a:cs typeface="Calibri"/>
                <a:sym typeface="Calibri"/>
              </a:rPr>
              <a:t>ihmisoikeus</a:t>
            </a:r>
            <a:r>
              <a:rPr lang="fi-FI" sz="6600" dirty="0">
                <a:latin typeface="Calibri"/>
                <a:cs typeface="Calibri"/>
                <a:sym typeface="Calibri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Suomen perustuslaissa se on yksi </a:t>
            </a:r>
            <a:r>
              <a:rPr lang="fi-FI" sz="6600" b="1" dirty="0">
                <a:latin typeface="Calibri"/>
                <a:cs typeface="Calibri"/>
                <a:sym typeface="Calibri"/>
              </a:rPr>
              <a:t>perusoikeuksista.</a:t>
            </a:r>
            <a:endParaRPr lang="fi-FI" sz="6600" dirty="0">
              <a:latin typeface="Calibri"/>
              <a:cs typeface="Calibri"/>
              <a:sym typeface="Calibri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Suomessa jokaisella on oikeus tunnustaa ja harjoittaa uskontoa, ilmaista vakaumuksensa ja kuulua tai olla kuulumatta uskonnolliseen yhdyskuntaan.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Kukaan ei ole velvollinen osallistumaan omantuntonsa vastaisesti uskonnon harjoittamiseen.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3011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4800" b="1" dirty="0">
                <a:latin typeface="Calibri"/>
                <a:cs typeface="Calibri"/>
                <a:sym typeface="Calibri"/>
              </a:rPr>
              <a:t>Rekisteröity uskonnollinen yhdyskunta</a:t>
            </a:r>
            <a:r>
              <a:rPr lang="fi-FI" sz="4800" dirty="0">
                <a:latin typeface="Calibri"/>
                <a:cs typeface="Calibri"/>
                <a:sym typeface="Calibri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20 täysi-ikäistä Suomen kansalaista voi perustaa oman uskonnollisen yhdyskunnan.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Yhdyskunnan toimintaan voi saada avustusta.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Yhdyskunta voi hakea oikeutta avioliittoon vihkimiseen.</a:t>
            </a:r>
          </a:p>
        </p:txBody>
      </p:sp>
      <p:pic>
        <p:nvPicPr>
          <p:cNvPr id="11" name="Kuvan paikkamerkki 10" descr="Kuva, joka sisältää kohteen henkilö, ruoho, ulko, henkilöt&#10;&#10;Kuvaus luotu automaattisesti">
            <a:extLst>
              <a:ext uri="{FF2B5EF4-FFF2-40B4-BE49-F238E27FC236}">
                <a16:creationId xmlns:a16="http://schemas.microsoft.com/office/drawing/2014/main" id="{F42EB755-1ACF-4B5B-83F0-0FBEB766106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13092" r="28538"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Uskonnonvapauslaki</a:t>
            </a:r>
          </a:p>
        </p:txBody>
      </p:sp>
    </p:spTree>
    <p:extLst>
      <p:ext uri="{BB962C8B-B14F-4D97-AF65-F5344CB8AC3E}">
        <p14:creationId xmlns:p14="http://schemas.microsoft.com/office/powerpoint/2010/main" val="299993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Lapsen uskonnollisesta asemasta päättävät huoltajat: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000" dirty="0">
                <a:latin typeface="Calibri"/>
                <a:cs typeface="Calibri"/>
                <a:sym typeface="Calibri"/>
              </a:rPr>
              <a:t>Lasta ei liitetä uskonnolliseen yhdyskuntaan, elleivät huoltajat ilmoita häntä 1. Ikävuoden aikana.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000" dirty="0">
                <a:latin typeface="Calibri"/>
                <a:cs typeface="Calibri"/>
                <a:sym typeface="Calibri"/>
              </a:rPr>
              <a:t>12-vuotiaan uskonnollisen aseman muutos edellyttää lapsen omaa suostumusta.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000" dirty="0">
                <a:latin typeface="Calibri"/>
                <a:cs typeface="Calibri"/>
                <a:sym typeface="Calibri"/>
              </a:rPr>
              <a:t>15 vuotta täyttänyt voi itse liittyä tai erota huoltajien suostumuksella.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000" dirty="0">
                <a:latin typeface="Calibri"/>
                <a:cs typeface="Calibri"/>
                <a:sym typeface="Calibri"/>
              </a:rPr>
              <a:t>18 vuotta täyttänyt saa päättää uskonnollisesta asemastaan itsenäisesti.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Kaikilla on oikeus uskonnonopetukseen.</a:t>
            </a:r>
          </a:p>
        </p:txBody>
      </p:sp>
      <p:pic>
        <p:nvPicPr>
          <p:cNvPr id="11" name="Kuvan paikkamerkki 10" descr="Kuva, joka sisältää kohteen henkilö, ruoho, ulko, henkilöt&#10;&#10;Kuvaus luotu automaattisesti">
            <a:extLst>
              <a:ext uri="{FF2B5EF4-FFF2-40B4-BE49-F238E27FC236}">
                <a16:creationId xmlns:a16="http://schemas.microsoft.com/office/drawing/2014/main" id="{F42EB755-1ACF-4B5B-83F0-0FBEB766106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13092" r="28538"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Uskonnonvapauslaki</a:t>
            </a:r>
          </a:p>
        </p:txBody>
      </p:sp>
    </p:spTree>
    <p:extLst>
      <p:ext uri="{BB962C8B-B14F-4D97-AF65-F5344CB8AC3E}">
        <p14:creationId xmlns:p14="http://schemas.microsoft.com/office/powerpoint/2010/main" val="382298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Uskonrauha, sananvapaus ja vähemmistöjen oikeudet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192000" y="2689352"/>
            <a:ext cx="10069463" cy="8337296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Uskonnon ja omantunnon vapauden toteutumiseen liittyvät sananvapaus ja yhdenvertaisuus.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Rikoslaissa on määritelty </a:t>
            </a:r>
            <a:r>
              <a:rPr lang="fi-FI" sz="4800" b="1" dirty="0">
                <a:latin typeface="Calibri"/>
                <a:cs typeface="Calibri"/>
                <a:sym typeface="Calibri"/>
              </a:rPr>
              <a:t>uskonrauha.</a:t>
            </a:r>
            <a:endParaRPr lang="fi-FI" sz="4800" dirty="0">
              <a:latin typeface="Calibri"/>
              <a:cs typeface="Calibri"/>
              <a:sym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Lain sallimia uskonnollisia rituaaleja ei saa keskeyttää tai häiritä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Myös julkinen jumalanpilkka ja uskonnollisen yhdyskunnan pyhänä pitämien asioiden pilkkaaminen ovat rangaistavia tekoja.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3A3668B5-2DA2-446A-83B9-4A64CAAFAC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5148" y="3316351"/>
            <a:ext cx="10598451" cy="7083298"/>
          </a:xfrm>
        </p:spPr>
      </p:pic>
    </p:spTree>
    <p:extLst>
      <p:ext uri="{BB962C8B-B14F-4D97-AF65-F5344CB8AC3E}">
        <p14:creationId xmlns:p14="http://schemas.microsoft.com/office/powerpoint/2010/main" val="170995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Uskonrauha, sananvapaus ja vähemmistöjen oikeudet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192000" y="2689352"/>
            <a:ext cx="10069463" cy="8337296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Tietyillä uskonnollisilla vähemmistöryhmillä on myös lainsäädännöllä turvattuja erityisoikeuksia.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Esimerkiksi muslimeilla ja juutalaisilla on oikeus uskonnollisen teurastukseen (</a:t>
            </a:r>
            <a:r>
              <a:rPr lang="fi-FI" sz="4800" dirty="0" err="1">
                <a:latin typeface="Calibri"/>
                <a:cs typeface="Calibri"/>
                <a:sym typeface="Calibri"/>
              </a:rPr>
              <a:t>halal</a:t>
            </a:r>
            <a:r>
              <a:rPr lang="fi-FI" sz="4800" dirty="0">
                <a:latin typeface="Calibri"/>
                <a:cs typeface="Calibri"/>
                <a:sym typeface="Calibri"/>
              </a:rPr>
              <a:t> ja kosher).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3A3668B5-2DA2-446A-83B9-4A64CAAFAC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5148" y="3316351"/>
            <a:ext cx="10598451" cy="7083298"/>
          </a:xfrm>
        </p:spPr>
      </p:pic>
    </p:spTree>
    <p:extLst>
      <p:ext uri="{BB962C8B-B14F-4D97-AF65-F5344CB8AC3E}">
        <p14:creationId xmlns:p14="http://schemas.microsoft.com/office/powerpoint/2010/main" val="136461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Words>227</Words>
  <Application>Microsoft Office PowerPoint</Application>
  <PresentationFormat>Mukautettu</PresentationFormat>
  <Paragraphs>38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5. Uskonnon- ja omantunnonvapaus</vt:lpstr>
      <vt:lpstr>Uskonnonvapaus on ihmisoikeus ja perusoikeus</vt:lpstr>
      <vt:lpstr>Uskonnonvapauslaki</vt:lpstr>
      <vt:lpstr>Uskonnonvapauslaki</vt:lpstr>
      <vt:lpstr>Uskonrauha, sananvapaus ja vähemmistöjen oikeudet </vt:lpstr>
      <vt:lpstr>Uskonrauha, sananvapaus ja vähemmistöjen oikeudet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Väänänen Anna</dc:creator>
  <cp:keywords>powerpoint; oppimisen palvelut; OOP-powerpointpohja; ppt-pohja</cp:keywords>
  <cp:lastModifiedBy>Mika Kortelainen</cp:lastModifiedBy>
  <cp:revision>26</cp:revision>
  <cp:lastPrinted>2017-11-30T08:45:33Z</cp:lastPrinted>
  <dcterms:created xsi:type="dcterms:W3CDTF">2020-05-05T09:10:38Z</dcterms:created>
  <dcterms:modified xsi:type="dcterms:W3CDTF">2022-03-31T15:13:47Z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