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2" r:id="rId7"/>
    <p:sldId id="258" r:id="rId8"/>
    <p:sldId id="260" r:id="rId9"/>
    <p:sldId id="263" r:id="rId10"/>
    <p:sldId id="264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7"/>
            <p14:sldId id="262"/>
            <p14:sldId id="258"/>
            <p14:sldId id="260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23" d="100"/>
          <a:sy n="23" d="100"/>
        </p:scale>
        <p:origin x="90" y="76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Uskonnottomuus Suomessa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Uskonnottomuus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Uskonnoton</a:t>
            </a:r>
            <a:r>
              <a:rPr lang="fi-FI" dirty="0">
                <a:latin typeface="Calibri"/>
                <a:cs typeface="Calibri"/>
                <a:sym typeface="Calibri"/>
              </a:rPr>
              <a:t> voi olla ateisti, agnostikko tai henkilö, jonka elämässä uskonnolla ei ole roolia tai joka ei kuulu uskonnolliseen yhdyskuntaan.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Uskontokriittisyys ei aina kuulu uskonnottomuuteen.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Uskonnottomia yhdistää </a:t>
            </a:r>
            <a:r>
              <a:rPr lang="fi-FI" b="1" dirty="0">
                <a:latin typeface="Calibri"/>
                <a:cs typeface="Calibri"/>
                <a:sym typeface="Calibri"/>
              </a:rPr>
              <a:t>naturalismi</a:t>
            </a:r>
            <a:r>
              <a:rPr lang="fi-FI" dirty="0">
                <a:latin typeface="Calibri"/>
                <a:cs typeface="Calibri"/>
                <a:sym typeface="Calibri"/>
              </a:rPr>
              <a:t> eli ajatus siitä, että olemassa ovat vain ne asiat, joita tiede voi tutkia.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Uskonnottomuuden 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Ateisti</a:t>
            </a:r>
            <a:r>
              <a:rPr lang="fi-FI" dirty="0">
                <a:latin typeface="Calibri"/>
                <a:cs typeface="Calibri"/>
                <a:sym typeface="Calibri"/>
              </a:rPr>
              <a:t> ei usko jumalaan tai jumaliin.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Agnostikko</a:t>
            </a:r>
            <a:r>
              <a:rPr lang="fi-FI" dirty="0">
                <a:latin typeface="Calibri"/>
                <a:cs typeface="Calibri"/>
                <a:sym typeface="Calibri"/>
              </a:rPr>
              <a:t> ajattelee, ettei yliluonnollisesta voi saada tietoa.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Skeptikko</a:t>
            </a:r>
            <a:r>
              <a:rPr lang="fi-FI" dirty="0">
                <a:latin typeface="Calibri"/>
                <a:cs typeface="Calibri"/>
                <a:sym typeface="Calibri"/>
              </a:rPr>
              <a:t> pitää tärkeänä asioiden tieteellistä todistamista. Hän uskoo, että uskonnolliset kokemukset voidaan selittää täysin luonnollisesti.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Humanisti</a:t>
            </a:r>
            <a:r>
              <a:rPr lang="fi-FI" dirty="0">
                <a:latin typeface="Calibri"/>
                <a:cs typeface="Calibri"/>
                <a:sym typeface="Calibri"/>
              </a:rPr>
              <a:t> korostaa ihmisen arvoa ja sen perusteella kaikille ihmisille kuuluvia oikeuksia; humanismi voi olla esimerkiksi kristillistä tai sekulaaria.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2201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2661616" cy="8399891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Uusateismin</a:t>
            </a:r>
            <a:r>
              <a:rPr lang="fi-FI" sz="4800" dirty="0">
                <a:latin typeface="Calibri"/>
                <a:cs typeface="Calibri"/>
                <a:sym typeface="Calibri"/>
              </a:rPr>
              <a:t> taustalla on naturalistinen käsitys todellisuudesta.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Uskontojen käsitykset jumalien tai sielun olemassaolosta ovat virheellisiä ja järjettömiä.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Uskontojen moraalikäsitykset ovat nykyaikaan sopimattomia, sotien lähteitä ja alistamisen välineitä.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Tavoitteena on vähentää uskonnon vaikutusta yhteiskunnassa ja levittää ateistista maailmankatsomusta.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Jyrkkä uskontokritiikki ja vastakkainasettelu ovat saaneet monet ateistit kääntymään uusateismia vastaan.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92" y="730251"/>
            <a:ext cx="10997318" cy="213018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Uusateismi</a:t>
            </a:r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F217DD49-B295-46D8-855B-08D04DF37FB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/>
          <a:stretch/>
        </p:blipFill>
        <p:spPr>
          <a:xfrm>
            <a:off x="14643724" y="3822364"/>
            <a:ext cx="9141186" cy="6071271"/>
          </a:xfrm>
        </p:spPr>
      </p:pic>
    </p:spTree>
    <p:extLst>
      <p:ext uri="{BB962C8B-B14F-4D97-AF65-F5344CB8AC3E}">
        <p14:creationId xmlns:p14="http://schemas.microsoft.com/office/powerpoint/2010/main" val="24366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Uusateismi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Osa ateisteista on alkanut kehittää uskontomyönteisempää ateismia, jossa nähdään myös uskontojen myönteiset vaikutukset.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b="1" dirty="0">
                <a:latin typeface="Calibri"/>
                <a:cs typeface="Calibri"/>
                <a:sym typeface="Calibri"/>
              </a:rPr>
              <a:t>Ateistinen henkisyys: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Ihminen voi olla yhtä aikaa ateistinen ja henkinen.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Keskiössä ovat naturalistinen maailmankuva ja luonnon suuruutta korostava panteismi.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Merkityksellisen elämän rakentamiseen haetaan aineksia esimerkiksi buddhalaisuudesta.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Uskonnon toiminnallista puolta voidaan arvostaa. Harjoitetaan mm. joogaa tai meditaatiota.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8058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Uskonnottomien toiminta ja uskontokritiikki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2071131" cy="8337296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Vuoden 1923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uskonnonvapauslaki</a:t>
            </a:r>
            <a:r>
              <a:rPr lang="fi-FI" sz="5400" dirty="0">
                <a:latin typeface="Calibri"/>
                <a:cs typeface="Calibri"/>
                <a:sym typeface="Calibri"/>
              </a:rPr>
              <a:t>: kaikilla on oikeus erota kirkosta ja jättäytyä uskonnollisten yhdyskuntien ulkopuolelle.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Suomalaisista 24 % identifioituu uskonnottomiksi, 16 % ateisteiksi.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Vapaa-ajattelijain liitto ja Suomen Humanistiliitto ajavat uskonnottomien etuja.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Liitot edistävät myös uskontokritiikkiä ja tieteeseen perustuvan uskonnottoman maailmankatsomuksen leviämistä.</a:t>
            </a:r>
            <a:endParaRPr lang="fi-FI" sz="4800" dirty="0">
              <a:latin typeface="Calibri"/>
              <a:cs typeface="Calibri"/>
              <a:sym typeface="Calibri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DE89F8C-5F27-456B-94C1-6C58F37BE9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120951" y="3154374"/>
            <a:ext cx="8992110" cy="7407251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049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sisä, seinä, henkilö, seisominen&#10;&#10;Kuvaus luotu automaattisesti">
            <a:extLst>
              <a:ext uri="{FF2B5EF4-FFF2-40B4-BE49-F238E27FC236}">
                <a16:creationId xmlns:a16="http://schemas.microsoft.com/office/drawing/2014/main" id="{93CC14A2-8C83-459B-96C0-2FBC38AD37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3229" r="13677"/>
          <a:stretch/>
        </p:blipFill>
        <p:spPr>
          <a:xfrm>
            <a:off x="0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Uskonnoton tapakulttuuri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fi-FI" sz="5400" dirty="0">
                <a:latin typeface="Calibri"/>
                <a:cs typeface="Calibri"/>
                <a:sym typeface="Calibri"/>
              </a:rPr>
              <a:t>Miten perinteisiä tärkeitä juhlia vietetään ilman uskonnollista ulottuvuutta?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nimiäiset ja siviilikummit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aikuistumisjuhlaan päättyvä Prometheus-leiri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siviilivihkiminen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uskonnottomat hautajaiset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79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311</Words>
  <Application>Microsoft Office PowerPoint</Application>
  <PresentationFormat>Mukautettu</PresentationFormat>
  <Paragraphs>48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3. Uskonnottomuus Suomessa</vt:lpstr>
      <vt:lpstr>Uskonnottomuus</vt:lpstr>
      <vt:lpstr>Uskonnottomuuden käsitteet</vt:lpstr>
      <vt:lpstr>Uusateismi</vt:lpstr>
      <vt:lpstr>Uusateismi</vt:lpstr>
      <vt:lpstr>Uskonnottomien toiminta ja uskontokritiikki Suomessa</vt:lpstr>
      <vt:lpstr>Uskonnoton tapakulttuuri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Mika Kortelainen</cp:lastModifiedBy>
  <cp:revision>24</cp:revision>
  <cp:lastPrinted>2017-11-30T08:45:33Z</cp:lastPrinted>
  <dcterms:created xsi:type="dcterms:W3CDTF">2020-05-05T09:10:38Z</dcterms:created>
  <dcterms:modified xsi:type="dcterms:W3CDTF">2022-03-31T14:32:09Z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