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70" d="100"/>
          <a:sy n="70" d="100"/>
        </p:scale>
        <p:origin x="102" y="57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22.3.2022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22.3.2022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Suomalainen uskonnollisuus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Uskonnollisuus muutoksessa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Suomessa uskonnollisuuden muutokseen on kuulunut yli sadan vuoden ajan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sekularisaatio</a:t>
            </a:r>
            <a:r>
              <a:rPr lang="fi-FI" sz="5400" dirty="0">
                <a:latin typeface="Calibri"/>
                <a:cs typeface="Calibri"/>
                <a:sym typeface="Calibri"/>
              </a:rPr>
              <a:t> eli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maallistuminen</a:t>
            </a:r>
            <a:r>
              <a:rPr lang="fi-FI" sz="5400" dirty="0">
                <a:latin typeface="Calibri"/>
                <a:cs typeface="Calibri"/>
                <a:sym typeface="Calibri"/>
              </a:rPr>
              <a:t>, jolla tarkoitetaan uskonnon merkityksen vähenemistä.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Noin 40 % suomalaisista uskoo Jumalaan joko kirkon opettamalla tavalla tai jollain eri tavalla. Noin neljännes suomalaisista ei usko Jumalaan.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Kirkon jäsenmäärä on vähentynyt, ja uskonto koetaan yksityisasiaksi.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Kirkolliset toimitukset ovat pitkään olleet suosittuja. Ne ovat yksi syy kuulua kirkkoon.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Alueelliset erot ovat suuria.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Uskontoa harjoitetaan aktiivisemmin yksityisesti kuin uskonnollisissa yhteisöissä.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Vajaa viidennes suomalaisista rukoilee päivittäin.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Suomalaiselle uskonnollisuudelle on ominaista myös uskonnollisuus instituutioiden ulkopuolella.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b="1" dirty="0">
                <a:latin typeface="Calibri"/>
                <a:cs typeface="Calibri"/>
                <a:sym typeface="Calibri"/>
              </a:rPr>
              <a:t>Uushenkisyys</a:t>
            </a:r>
            <a:r>
              <a:rPr lang="fi-FI" sz="6600" dirty="0">
                <a:latin typeface="Calibri"/>
                <a:cs typeface="Calibri"/>
                <a:sym typeface="Calibri"/>
              </a:rPr>
              <a:t> korostaa yksilöllistä maailmankatsomusta ja ammentaa monista eri perinteistä.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Uskonnollisuus muutoksessa</a:t>
            </a:r>
          </a:p>
        </p:txBody>
      </p:sp>
      <p:pic>
        <p:nvPicPr>
          <p:cNvPr id="12" name="Kuvan paikkamerkki 11" descr="Kuva, joka sisältää kohteen ruoho, ulko, puu, ulkokäyttöön tarkoitettu esine&#10;&#10;Kuvaus luotu automaattisesti">
            <a:extLst>
              <a:ext uri="{FF2B5EF4-FFF2-40B4-BE49-F238E27FC236}">
                <a16:creationId xmlns:a16="http://schemas.microsoft.com/office/drawing/2014/main" id="{F217DD49-B295-46D8-855B-08D04DF37FB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30024" r="18242"/>
          <a:stretch/>
        </p:blipFill>
        <p:spPr>
          <a:xfrm>
            <a:off x="13460186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243663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Millaista on nykypäivän luterilaisuus?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Evankelis-luterilaiseen kirkkoon kuuluu noin </a:t>
            </a:r>
            <a:br>
              <a:rPr lang="fi-FI" sz="4400" dirty="0">
                <a:latin typeface="Calibri"/>
                <a:cs typeface="Calibri"/>
                <a:sym typeface="Calibri"/>
              </a:rPr>
            </a:br>
            <a:r>
              <a:rPr lang="fi-FI" sz="4400" dirty="0">
                <a:latin typeface="Calibri"/>
                <a:cs typeface="Calibri"/>
                <a:sym typeface="Calibri"/>
              </a:rPr>
              <a:t>65 % suomalaisista. Kirkkoon kuuluminen on yleisempää vanhemmilla sukupolvilla.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Uskonnollisuuden muutokset ovat haastaneet kirkon miettimään uusia toimintatapoja: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Jumalanpalveluksia kohdennetaan erilaisten ryhmien tarpeille.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4000" dirty="0">
                <a:latin typeface="Calibri"/>
                <a:cs typeface="Calibri"/>
                <a:sym typeface="Calibri"/>
              </a:rPr>
              <a:t>Diakoniaan panostetaan yhä enemmän.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Luterilaisuus näkyy edelleen monilla tavoilla suomalaisten arvoissa ja asenteissa.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Luterilaiseen katsomukseen liittyvät esim. työnteon ja koulutuksen arvostus, sosiaalisen vastuun kantaminen sekä luottamus instituutioihin.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12" name="Kuvan paikkamerkki 11" descr="Kuva, joka sisältää kohteen henkilö, henkilöt, väkijoukko, ryhmä&#10;&#10;Kuvaus luotu automaattisesti">
            <a:extLst>
              <a:ext uri="{FF2B5EF4-FFF2-40B4-BE49-F238E27FC236}">
                <a16:creationId xmlns:a16="http://schemas.microsoft.com/office/drawing/2014/main" id="{FB6194E0-16D2-4302-AC2E-856F3E5BE2F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669" r="23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106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7200" dirty="0">
                <a:solidFill>
                  <a:schemeClr val="accent4"/>
                </a:solidFill>
              </a:rPr>
              <a:t>Herätysliikkeet ja karismaattisuus osana luterilaisuutta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Ev. </a:t>
            </a:r>
            <a:r>
              <a:rPr lang="fi-FI" sz="6600" dirty="0" err="1">
                <a:latin typeface="Calibri"/>
                <a:cs typeface="Calibri"/>
                <a:sym typeface="Calibri"/>
              </a:rPr>
              <a:t>lut</a:t>
            </a:r>
            <a:r>
              <a:rPr lang="fi-FI" sz="6600" dirty="0">
                <a:latin typeface="Calibri"/>
                <a:cs typeface="Calibri"/>
                <a:sym typeface="Calibri"/>
              </a:rPr>
              <a:t>. kirkon perinteiset </a:t>
            </a:r>
            <a:r>
              <a:rPr lang="fi-FI" sz="6600" b="1" dirty="0">
                <a:latin typeface="Calibri"/>
                <a:cs typeface="Calibri"/>
                <a:sym typeface="Calibri"/>
              </a:rPr>
              <a:t>herätysliikkeet</a:t>
            </a:r>
            <a:r>
              <a:rPr lang="fi-FI" sz="6600" dirty="0">
                <a:latin typeface="Calibri"/>
                <a:cs typeface="Calibri"/>
                <a:sym typeface="Calibri"/>
              </a:rPr>
              <a:t> ovat rukoilevaisuus, herännäisyys, evankelisuus ja lestadiolaisuus. Lisäksi 1900-luvulla on syntynyt viides herätysliike.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Liikkeet ovat kirkon kannalta tärkeitä, koska ne kokoavat yhteen uskonnollisesti aktiivisia ihmisiä.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Kannattajissa on sekä liberaalien että konservatiivisten tulkintojen edustajia.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80588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855608"/>
            <a:ext cx="10942861" cy="8399891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Herätysliikkeissä on yleensä suhtauduttu kielteisesti kirkon perinteisten oppien muuttamiseen.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Liikkeet järjestävät </a:t>
            </a:r>
            <a:r>
              <a:rPr lang="fi-FI" sz="4800" b="1" dirty="0">
                <a:latin typeface="Calibri"/>
                <a:cs typeface="Calibri"/>
                <a:sym typeface="Calibri"/>
              </a:rPr>
              <a:t>seuroja</a:t>
            </a:r>
            <a:r>
              <a:rPr lang="fi-FI" sz="4800" dirty="0">
                <a:latin typeface="Calibri"/>
                <a:cs typeface="Calibri"/>
                <a:sym typeface="Calibri"/>
              </a:rPr>
              <a:t> eli tilaisuuksia, joissa esimerkiksi veisataan, pidetään puheita ja rukoillaan. Kuva on lestadiolaisten Suviseuroilta.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Toiminta on pääosin vapaaehtoistyötä.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Karismaattisuudessa</a:t>
            </a:r>
            <a:r>
              <a:rPr lang="fi-FI" sz="4800" dirty="0">
                <a:latin typeface="Calibri"/>
                <a:cs typeface="Calibri"/>
                <a:sym typeface="Calibri"/>
              </a:rPr>
              <a:t> korostetaan Pyhän Hengen toimintaa. Liike on vaikuttanut Suomessa 1960-luvulta alkaen.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7200" dirty="0">
                <a:solidFill>
                  <a:schemeClr val="accent4"/>
                </a:solidFill>
              </a:rPr>
              <a:t>Herätysliikkeet ja karismaattisuus osana luterilaisuutta</a:t>
            </a:r>
          </a:p>
        </p:txBody>
      </p:sp>
      <p:pic>
        <p:nvPicPr>
          <p:cNvPr id="9" name="Kuvan paikkamerkki 8" descr="Kuva, joka sisältää kohteen ulko, taivas, henkilö, henkilöt&#10;&#10;Kuvaus luotu automaattisesti">
            <a:extLst>
              <a:ext uri="{FF2B5EF4-FFF2-40B4-BE49-F238E27FC236}">
                <a16:creationId xmlns:a16="http://schemas.microsoft.com/office/drawing/2014/main" id="{C35F216F-CC16-42DC-A20F-43CFBA21264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411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300</Words>
  <Application>Microsoft Office PowerPoint</Application>
  <PresentationFormat>Mukautettu</PresentationFormat>
  <Paragraphs>40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Suomalainen uskonnollisuus</vt:lpstr>
      <vt:lpstr>Uskonnollisuus muutoksessa</vt:lpstr>
      <vt:lpstr>Uskonnollisuus muutoksessa</vt:lpstr>
      <vt:lpstr>Millaista on nykypäivän luterilaisuus?</vt:lpstr>
      <vt:lpstr>Herätysliikkeet ja karismaattisuus osana luterilaisuutta</vt:lpstr>
      <vt:lpstr>Herätysliikkeet ja karismaattisuus osana luterilaisuutta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21</cp:revision>
  <cp:lastPrinted>2017-11-30T08:45:33Z</cp:lastPrinted>
  <dcterms:created xsi:type="dcterms:W3CDTF">2020-05-05T09:10:38Z</dcterms:created>
  <dcterms:modified xsi:type="dcterms:W3CDTF">2022-03-22T18:43:51Z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