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59" r:id="rId7"/>
    <p:sldId id="260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26" d="100"/>
          <a:sy n="26" d="100"/>
        </p:scale>
        <p:origin x="156" y="249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1.4.2022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13. Uskonto kodeissa ja tapakulttuurissa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4800" dirty="0">
                <a:latin typeface="Calibri"/>
                <a:cs typeface="Calibri"/>
                <a:sym typeface="Calibri"/>
              </a:rPr>
              <a:t>Kristinusko vaikuttaa suomalaiseen yhteiskuntaan esim. juhlaperinteinä: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kirkkovuosi alkaa adventista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joulu, Jeesuksen syntymäjuhla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pääsiäinen, Jeesuksen ylösnousemusjuhla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helatorstai,  Jeesuksen taivaaseenastumisen päivä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helluntai, Pyhän Hengen vuodattamisen muistopäivä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juhannus, Johannes Kastajan ja keskikesän juhla   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pyhäinpäivä, vainajien muistopäivä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Uskonto osana tapakulttuuria</a:t>
            </a:r>
          </a:p>
        </p:txBody>
      </p:sp>
      <p:pic>
        <p:nvPicPr>
          <p:cNvPr id="20" name="Kuvan paikkamerkki 19" descr="Kuva, joka sisältää kohteen objekti, kynttelikkö, valaistu&#10;&#10;Kuvaus luotu automaattisesti">
            <a:extLst>
              <a:ext uri="{FF2B5EF4-FFF2-40B4-BE49-F238E27FC236}">
                <a16:creationId xmlns:a16="http://schemas.microsoft.com/office/drawing/2014/main" id="{3E21694F-0ED6-4450-A7D9-846A4AFB780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503" r="2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b="1" dirty="0" err="1">
                <a:latin typeface="Calibri"/>
                <a:cs typeface="Calibri"/>
                <a:sym typeface="Calibri"/>
              </a:rPr>
              <a:t>Kalendaarirituaaleja</a:t>
            </a:r>
            <a:r>
              <a:rPr lang="fi-FI" sz="4800" dirty="0">
                <a:latin typeface="Calibri"/>
                <a:cs typeface="Calibri"/>
                <a:sym typeface="Calibri"/>
              </a:rPr>
              <a:t> ovat vuodenkierrossa toistuvat juhlat.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Islamin kalenteri noudattaa kuunkiertoa. Muslimit viettävät kahta uskonnollista juhlaa: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id </a:t>
            </a:r>
            <a:r>
              <a:rPr lang="fi-FI" sz="4800" b="1" dirty="0" err="1">
                <a:latin typeface="Calibri"/>
                <a:cs typeface="Calibri"/>
                <a:sym typeface="Calibri"/>
              </a:rPr>
              <a:t>al-adhaa</a:t>
            </a:r>
            <a:r>
              <a:rPr lang="fi-FI" sz="4800" dirty="0">
                <a:latin typeface="Calibri"/>
                <a:cs typeface="Calibri"/>
                <a:sym typeface="Calibri"/>
              </a:rPr>
              <a:t> ja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ramadanin</a:t>
            </a:r>
            <a:r>
              <a:rPr lang="fi-FI" sz="4800" dirty="0">
                <a:latin typeface="Calibri"/>
                <a:cs typeface="Calibri"/>
                <a:sym typeface="Calibri"/>
              </a:rPr>
              <a:t> eli paastokuukauden päättävää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id </a:t>
            </a:r>
            <a:r>
              <a:rPr lang="fi-FI" sz="4800" b="1" dirty="0" err="1">
                <a:latin typeface="Calibri"/>
                <a:cs typeface="Calibri"/>
                <a:sym typeface="Calibri"/>
              </a:rPr>
              <a:t>al-fitriä</a:t>
            </a:r>
            <a:r>
              <a:rPr lang="fi-FI" sz="4800" dirty="0">
                <a:latin typeface="Calibri"/>
                <a:cs typeface="Calibri"/>
                <a:sym typeface="Calibri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Muiden uskontojen juhlia ovat esim. hindujen </a:t>
            </a:r>
            <a:r>
              <a:rPr lang="fi-FI" sz="4800" b="1" dirty="0" err="1">
                <a:latin typeface="Calibri"/>
                <a:cs typeface="Calibri"/>
                <a:sym typeface="Calibri"/>
              </a:rPr>
              <a:t>divali</a:t>
            </a:r>
            <a:r>
              <a:rPr lang="fi-FI" sz="4800" dirty="0">
                <a:latin typeface="Calibri"/>
                <a:cs typeface="Calibri"/>
                <a:sym typeface="Calibri"/>
              </a:rPr>
              <a:t>, kiinalainen uusivuosi ja juutalaisten </a:t>
            </a:r>
            <a:r>
              <a:rPr lang="fi-FI" sz="4800" b="1" dirty="0" err="1">
                <a:latin typeface="Calibri"/>
                <a:cs typeface="Calibri"/>
                <a:sym typeface="Calibri"/>
              </a:rPr>
              <a:t>jom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 </a:t>
            </a:r>
            <a:r>
              <a:rPr lang="fi-FI" sz="4800" b="1" dirty="0" err="1">
                <a:latin typeface="Calibri"/>
                <a:cs typeface="Calibri"/>
                <a:sym typeface="Calibri"/>
              </a:rPr>
              <a:t>kippur</a:t>
            </a:r>
            <a:r>
              <a:rPr lang="fi-FI" sz="4800" dirty="0">
                <a:latin typeface="Calibri"/>
                <a:cs typeface="Calibri"/>
                <a:sym typeface="Calibri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Juhlat liittyvät myös uskonnottomaan tapakulttuuriin.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Vuotuisten juhlapäivien vietto ja ajoittuminen</a:t>
            </a:r>
          </a:p>
        </p:txBody>
      </p:sp>
      <p:pic>
        <p:nvPicPr>
          <p:cNvPr id="9" name="Kuvan paikkamerkki 8" descr="Kuva, joka sisältää kohteen henkilö, sisä, valmistelu, pöytä&#10;&#10;Kuvaus luotu automaattisesti">
            <a:extLst>
              <a:ext uri="{FF2B5EF4-FFF2-40B4-BE49-F238E27FC236}">
                <a16:creationId xmlns:a16="http://schemas.microsoft.com/office/drawing/2014/main" id="{39BCD6FC-4E93-4FD2-A208-41739C10998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9232" r="27740"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33468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Kirkolliset toimitukset juhlistavat elämänkaaren taitekohtia. Ne ovat tärkeitä ev.lut. kirkkoon kuulumisen syitä Suomessa.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Luterilaisessa kirkossa lapsi kastetaan.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Aikuistuva nuori saa kasteopetusta rippikoulussa, joka päättyy konfirmaatioon (aikuistumisriitti).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Aikuinen voidaan vihkiä avioliittoon.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Kuollut siunataan hautaan.  Hautajaiset ovat monelle tärkeä tilaisuus vainajan muistelun kannalta.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Juhlia läpi elämänkaaren</a:t>
            </a:r>
          </a:p>
        </p:txBody>
      </p:sp>
      <p:pic>
        <p:nvPicPr>
          <p:cNvPr id="9" name="Kuvan paikkamerkki 8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E4C921C-8AD5-4C58-A02A-D4C43C19D20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75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infopath/2007/PartnerControls"/>
    <ds:schemaRef ds:uri="6b080df9-d422-4e15-b43b-0ba7a8b09457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171</Words>
  <Application>Microsoft Office PowerPoint</Application>
  <PresentationFormat>Mukautettu</PresentationFormat>
  <Paragraphs>29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13. Uskonto kodeissa ja tapakulttuurissa</vt:lpstr>
      <vt:lpstr>Uskonto osana tapakulttuuria</vt:lpstr>
      <vt:lpstr>Vuotuisten juhlapäivien vietto ja ajoittuminen</vt:lpstr>
      <vt:lpstr>Juhlia läpi elämänkaaren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Mika Kortelainen</dc:creator>
  <cp:keywords>powerpoint; oppimisen palvelut; OOP-powerpointpohja; ppt-pohja</cp:keywords>
  <cp:lastModifiedBy>Mika Kortelainen</cp:lastModifiedBy>
  <cp:revision>46</cp:revision>
  <cp:lastPrinted>2017-11-30T08:45:33Z</cp:lastPrinted>
  <dcterms:created xsi:type="dcterms:W3CDTF">2020-05-05T09:10:38Z</dcterms:created>
  <dcterms:modified xsi:type="dcterms:W3CDTF">2022-04-01T10:23:12Z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