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59" r:id="rId7"/>
    <p:sldId id="260" r:id="rId8"/>
    <p:sldId id="261" r:id="rId9"/>
    <p:sldId id="262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33" autoAdjust="0"/>
    <p:restoredTop sz="86395"/>
  </p:normalViewPr>
  <p:slideViewPr>
    <p:cSldViewPr snapToGrid="0" snapToObjects="1">
      <p:cViewPr varScale="1">
        <p:scale>
          <a:sx n="34" d="100"/>
          <a:sy n="34" d="100"/>
        </p:scale>
        <p:origin x="102" y="2136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31.3.2022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31.3.2022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3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10. Uskonto ja kirkko julkisella sektorilla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Lumo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4–6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Suomessa luterilainen ja ortodoksinen kirkko ovat julkisoikeudellisia yhteisöjä, joiden asemasta säädetään lailla.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Kirkolla on laaja sisäinen itsehallinto, eikä valtiovalta voi puuttua sen päätöksentekoon. Kirkolla on myös julkisoikeudellinen asema ja verotusoikeus.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Lisäksi Suomessa on rekisteröityjä uskonnollisia yhdyskuntia ja joukko yhdistyksiä tai väljiä yhteenliittymiä, joilla ei ole yhdyskunnan asemaa.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Kirkon autonominen asema</a:t>
            </a:r>
          </a:p>
        </p:txBody>
      </p:sp>
      <p:pic>
        <p:nvPicPr>
          <p:cNvPr id="10" name="Kuvan paikkamerkki 9" descr="Kuva, joka sisältää kohteen lippu&#10;&#10;Kuvaus luotu automaattisesti">
            <a:extLst>
              <a:ext uri="{FF2B5EF4-FFF2-40B4-BE49-F238E27FC236}">
                <a16:creationId xmlns:a16="http://schemas.microsoft.com/office/drawing/2014/main" id="{AD1C5149-38F3-4F8F-962A-A66BE33C57D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458" b="-28458"/>
          <a:stretch/>
        </p:blipFill>
        <p:spPr>
          <a:xfrm>
            <a:off x="13460186" y="0"/>
            <a:ext cx="10923814" cy="13716000"/>
          </a:xfrm>
        </p:spPr>
      </p:pic>
    </p:spTree>
    <p:extLst>
      <p:ext uri="{BB962C8B-B14F-4D97-AF65-F5344CB8AC3E}">
        <p14:creationId xmlns:p14="http://schemas.microsoft.com/office/powerpoint/2010/main" val="2392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Eduskunta hyväksyy ja presidentti vahvistaa kirkkolain muutokset.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Hallitus päättää kirkkojen rakentamisesta ja hautausmaiden perustamisesta.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Papisto koulutetaan yliopistoissa.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Valtio tukee kirkkoa taloudellisesti: se maksaa sotilas- ja vankilapappien sekä vankiladiakonien palkat.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Valtion vaikutuskanavat kirkkoon</a:t>
            </a:r>
          </a:p>
        </p:txBody>
      </p:sp>
      <p:pic>
        <p:nvPicPr>
          <p:cNvPr id="9" name="Kuvan paikkamerkki 8" descr="Kuva, joka sisältää kohteen taivas, ulko, rakennus, talo&#10;&#10;Kuvaus luotu automaattisesti">
            <a:extLst>
              <a:ext uri="{FF2B5EF4-FFF2-40B4-BE49-F238E27FC236}">
                <a16:creationId xmlns:a16="http://schemas.microsoft.com/office/drawing/2014/main" id="{944CE66F-7804-4BD0-A063-FEF2918CA32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2914" b="29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965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Kirkon palvelut yhteiskunnalle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väestökirjanpidon hoito omista jäsenistä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hautausmaiden ylläpito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vihkitoimitusten suorittaminen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valtiollisten jumalanpalvelusten toimittaminen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kulttuuriperinnön ylläpito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monenlainen diakonia-, lapsi- nuoriso- ym. työ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työ puolustusvoimissa ja vankiloissa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pic>
        <p:nvPicPr>
          <p:cNvPr id="10" name="Kuvan paikkamerkki 9" descr="Kuva, joka sisältää kohteen henkilö, taivas, sotilaspuku, mies&#10;&#10;Kuvaus luotu automaattisesti">
            <a:extLst>
              <a:ext uri="{FF2B5EF4-FFF2-40B4-BE49-F238E27FC236}">
                <a16:creationId xmlns:a16="http://schemas.microsoft.com/office/drawing/2014/main" id="{1A9AB3C0-21BB-4B40-9A3D-61161B22889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23453" r="234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510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Luterilaisen kirkon hallinto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5400" b="1" dirty="0">
                <a:latin typeface="Calibri"/>
                <a:cs typeface="Calibri"/>
                <a:sym typeface="Calibri"/>
              </a:rPr>
              <a:t>Seurakunta</a:t>
            </a:r>
            <a:r>
              <a:rPr lang="fi-FI" sz="5400" dirty="0">
                <a:latin typeface="Calibri"/>
                <a:cs typeface="Calibri"/>
                <a:sym typeface="Calibri"/>
              </a:rPr>
              <a:t> on paikallistason perusyksikkö, jota johtaa seurakuntaneuvosto. Kirkkovaltuusto on seurakuntayhtymän ylin päättävä elin.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Seurakunnat muodostavat alueellisesti </a:t>
            </a:r>
            <a:r>
              <a:rPr lang="fi-FI" sz="5400" b="1" dirty="0">
                <a:latin typeface="Calibri"/>
                <a:cs typeface="Calibri"/>
                <a:sym typeface="Calibri"/>
              </a:rPr>
              <a:t>hiippakuntia. </a:t>
            </a:r>
            <a:r>
              <a:rPr lang="fi-FI" sz="5400" dirty="0">
                <a:latin typeface="Calibri"/>
                <a:cs typeface="Calibri"/>
                <a:sym typeface="Calibri"/>
              </a:rPr>
              <a:t>Niitä johtavat </a:t>
            </a:r>
            <a:r>
              <a:rPr lang="fi-FI" sz="5400" b="1" dirty="0">
                <a:latin typeface="Calibri"/>
                <a:cs typeface="Calibri"/>
                <a:sym typeface="Calibri"/>
              </a:rPr>
              <a:t>piispat.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5400" b="1" dirty="0">
                <a:latin typeface="Calibri"/>
                <a:cs typeface="Calibri"/>
                <a:sym typeface="Calibri"/>
              </a:rPr>
              <a:t>Kirkolliskokous</a:t>
            </a:r>
            <a:r>
              <a:rPr lang="fi-FI" sz="5400" dirty="0">
                <a:latin typeface="Calibri"/>
                <a:cs typeface="Calibri"/>
                <a:sym typeface="Calibri"/>
              </a:rPr>
              <a:t> on ylin päättävä elin, jota johtaa </a:t>
            </a:r>
            <a:r>
              <a:rPr lang="fi-FI" sz="5400" b="1" dirty="0">
                <a:latin typeface="Calibri"/>
                <a:cs typeface="Calibri"/>
                <a:sym typeface="Calibri"/>
              </a:rPr>
              <a:t>arkkipiispa</a:t>
            </a:r>
            <a:r>
              <a:rPr lang="fi-FI" sz="5400" dirty="0">
                <a:latin typeface="Calibri"/>
                <a:cs typeface="Calibri"/>
                <a:sym typeface="Calibri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Kirkolliskokous kokoontuu kaksi kertaa vuodessa Turussa. Siinä on 96 jäsentä: piispat, viralliset edustajat ja maallikot (⅔).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311746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21943" y="3855608"/>
            <a:ext cx="10942861" cy="8399891"/>
          </a:xfrm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Miten uskonnon näkymiseen julkisissa yhteyksissä tulisi suhtautua?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Keskustelujen aiheena on ollut esimerkiksi koulujen juhlaperinne.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Arvioitavana ovat usein myös uskonnollisten ryhmien erityisoikeudet, kuten poikien ympärileikkaus ja eläinten rituaaliteurastus.</a:t>
            </a:r>
          </a:p>
        </p:txBody>
      </p:sp>
      <p:pic>
        <p:nvPicPr>
          <p:cNvPr id="8" name="Kuvan paikkamerkki 7" descr="Kuva, joka sisältää kohteen lattia, sisä&#10;&#10;Kuvaus luotu automaattisesti">
            <a:extLst>
              <a:ext uri="{FF2B5EF4-FFF2-40B4-BE49-F238E27FC236}">
                <a16:creationId xmlns:a16="http://schemas.microsoft.com/office/drawing/2014/main" id="{42772EB6-AB3C-4C2B-A022-700DA933007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14199" r="21789"/>
          <a:stretch/>
        </p:blipFill>
        <p:spPr>
          <a:xfrm>
            <a:off x="13460186" y="0"/>
            <a:ext cx="10923814" cy="1371600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Uskonnollisuus moniarvoisessa yhteiskunnassa</a:t>
            </a:r>
          </a:p>
        </p:txBody>
      </p:sp>
    </p:spTree>
    <p:extLst>
      <p:ext uri="{BB962C8B-B14F-4D97-AF65-F5344CB8AC3E}">
        <p14:creationId xmlns:p14="http://schemas.microsoft.com/office/powerpoint/2010/main" val="287184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infopath/2007/PartnerControls"/>
    <ds:schemaRef ds:uri="6b080df9-d422-4e15-b43b-0ba7a8b09457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2570</TotalTime>
  <Words>239</Words>
  <Application>Microsoft Office PowerPoint</Application>
  <PresentationFormat>Mukautettu</PresentationFormat>
  <Paragraphs>39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10. Uskonto ja kirkko julkisella sektorilla</vt:lpstr>
      <vt:lpstr>Kirkon autonominen asema</vt:lpstr>
      <vt:lpstr>Valtion vaikutuskanavat kirkkoon</vt:lpstr>
      <vt:lpstr>Kirkon palvelut yhteiskunnalle</vt:lpstr>
      <vt:lpstr>Luterilaisen kirkon hallinto</vt:lpstr>
      <vt:lpstr>Uskonnollisuus moniarvoisessa yhteiskunnassa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Lumo 4–6 luku 1 Keskeiset asiat</dc:title>
  <dc:creator>Mika Kortelainen</dc:creator>
  <cp:keywords>powerpoint; oppimisen palvelut; OOP-powerpointpohja; ppt-pohja</cp:keywords>
  <cp:lastModifiedBy>Mika Kortelainen</cp:lastModifiedBy>
  <cp:revision>40</cp:revision>
  <cp:lastPrinted>2017-11-30T08:45:33Z</cp:lastPrinted>
  <dcterms:created xsi:type="dcterms:W3CDTF">2020-05-05T09:10:38Z</dcterms:created>
  <dcterms:modified xsi:type="dcterms:W3CDTF">2022-03-31T19:31:14Z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