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34" d="100"/>
          <a:sy n="34" d="100"/>
        </p:scale>
        <p:origin x="-192" y="2088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22.3.2022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22.3.2022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Uskonnot ja katsomukset Suomessa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Enemmistö suomalaisista on evankelis-luterilaisen kirkon jäseniä, ja luterilaisuus näkyy monella tavalla kulttuurissa ja yhteiskunnassa.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Jäsenmäärä on kuitenkin vähentynyt viime vuosikymmeninä. Katsomuksellinen tilanne on muuttunut. 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Yhteiskunta on </a:t>
            </a:r>
            <a:r>
              <a:rPr lang="fi-FI" sz="4400" b="1" dirty="0">
                <a:latin typeface="Calibri"/>
                <a:cs typeface="Calibri"/>
                <a:sym typeface="Calibri"/>
              </a:rPr>
              <a:t>maallistunut</a:t>
            </a:r>
            <a:r>
              <a:rPr lang="fi-FI" sz="4400" dirty="0">
                <a:latin typeface="Calibri"/>
                <a:cs typeface="Calibri"/>
                <a:sym typeface="Calibri"/>
              </a:rPr>
              <a:t>, eli uskonnon merkitys vähenee.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Uskonnollinen </a:t>
            </a:r>
            <a:r>
              <a:rPr lang="fi-FI" sz="4400" b="1" dirty="0">
                <a:latin typeface="Calibri"/>
                <a:cs typeface="Calibri"/>
                <a:sym typeface="Calibri"/>
              </a:rPr>
              <a:t>monimuotoisuus</a:t>
            </a:r>
            <a:r>
              <a:rPr lang="fi-FI" sz="4400" dirty="0">
                <a:latin typeface="Calibri"/>
                <a:cs typeface="Calibri"/>
                <a:sym typeface="Calibri"/>
              </a:rPr>
              <a:t> on lisääntynyt esim. maahanmuuton sekä uskontoihin ja henkisyyteen liittyvän kiinnostuksen myötä.</a:t>
            </a:r>
          </a:p>
        </p:txBody>
      </p:sp>
      <p:pic>
        <p:nvPicPr>
          <p:cNvPr id="9" name="Kuvan paikkamerkki 8" descr="Kuva, joka sisältää kohteen henkilö, tanssija&#10;&#10;Kuvaus luotu automaattisesti">
            <a:extLst>
              <a:ext uri="{FF2B5EF4-FFF2-40B4-BE49-F238E27FC236}">
                <a16:creationId xmlns:a16="http://schemas.microsoft.com/office/drawing/2014/main" id="{68480CD5-4CB1-47BB-8BB5-C61F2D4BC52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92100" y="0"/>
            <a:ext cx="13258800" cy="13716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4"/>
                </a:solidFill>
              </a:rPr>
              <a:t>Monien arvojen ja kulttuurien Suomi</a:t>
            </a:r>
          </a:p>
        </p:txBody>
      </p:sp>
    </p:spTree>
    <p:extLst>
      <p:ext uri="{BB962C8B-B14F-4D97-AF65-F5344CB8AC3E}">
        <p14:creationId xmlns:p14="http://schemas.microsoft.com/office/powerpoint/2010/main" val="33011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7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>
                <a:latin typeface="Calibri"/>
                <a:cs typeface="Calibri"/>
                <a:sym typeface="Calibri"/>
              </a:rPr>
              <a:t>Suomalaista kulttuuria on pitkään kuvattu luterilaiseksi yhtenäiskulttuuriksi.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>
                <a:latin typeface="Calibri"/>
                <a:cs typeface="Calibri"/>
                <a:sym typeface="Calibri"/>
              </a:rPr>
              <a:t>Toisaalta luterilaisuuden sisällä on aina ollut kulttuurisia eroja. Lisäksi Suomessa on ollut omaleimaisia ryhmiä, kuten saamelaiset, romanit, juutalaiset ja tataarit.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>
                <a:latin typeface="Calibri"/>
                <a:cs typeface="Calibri"/>
                <a:sym typeface="Calibri"/>
              </a:rPr>
              <a:t>Kulttuurinen moninaisuus on tehnyt ajankohtaiseksi monia uskontoihin liittyviä kysymyksiä, kuten uskonnon roolin julkisissa tiloissa ja suhteen moniarvoisuuteen ja -uskontoisuuteen.</a:t>
            </a:r>
            <a:endParaRPr lang="fi-FI" sz="6600" dirty="0">
              <a:latin typeface="Calibri"/>
              <a:cs typeface="Calibri"/>
              <a:sym typeface="Calibri"/>
            </a:endParaRPr>
          </a:p>
        </p:txBody>
      </p:sp>
      <p:pic>
        <p:nvPicPr>
          <p:cNvPr id="8" name="Kuvan paikkamerkki 7" descr="Kuva, joka sisältää kohteen maa, ulko&#10;&#10;Kuvaus luotu automaattisesti">
            <a:extLst>
              <a:ext uri="{FF2B5EF4-FFF2-40B4-BE49-F238E27FC236}">
                <a16:creationId xmlns:a16="http://schemas.microsoft.com/office/drawing/2014/main" id="{82E4BEA3-0E5D-478F-89EF-80C48649420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4–6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solidFill>
                  <a:schemeClr val="accent4"/>
                </a:solidFill>
              </a:rPr>
              <a:t>Monien arvojen ja kulttuurien Suomi</a:t>
            </a:r>
            <a:endParaRPr lang="fi-FI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3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laiva, vesi, ulko, kuljetus&#10;&#10;Kuvaus luotu automaattisesti">
            <a:extLst>
              <a:ext uri="{FF2B5EF4-FFF2-40B4-BE49-F238E27FC236}">
                <a16:creationId xmlns:a16="http://schemas.microsoft.com/office/drawing/2014/main" id="{1DAF0A3E-2933-4385-9143-266FB62AB28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5400" y="0"/>
            <a:ext cx="12219215" cy="1371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4"/>
                </a:solidFill>
              </a:rPr>
              <a:t>Suomen uskonnollinen ja katsomuksellinen kenttä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Evankelisluterilaisella ja ortodoksisella kirkolla on lakiin perustuva erityisasema, ja niihin kuuluu enemmistö kansasta. Niitä kutsutaan </a:t>
            </a:r>
            <a:r>
              <a:rPr lang="fi-FI" sz="6600" b="1" dirty="0">
                <a:latin typeface="Calibri"/>
                <a:cs typeface="Calibri"/>
                <a:sym typeface="Calibri"/>
              </a:rPr>
              <a:t>kansankirkoiksi</a:t>
            </a:r>
            <a:r>
              <a:rPr lang="fi-FI" sz="6600" dirty="0">
                <a:latin typeface="Calibri"/>
                <a:cs typeface="Calibri"/>
                <a:sym typeface="Calibri"/>
              </a:rPr>
              <a:t>.</a:t>
            </a:r>
            <a:endParaRPr lang="fi-FI" sz="6600" b="1" dirty="0">
              <a:latin typeface="Calibri"/>
              <a:cs typeface="Calibri"/>
              <a:sym typeface="Calibri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Ev. </a:t>
            </a:r>
            <a:r>
              <a:rPr lang="fi-FI" sz="6600" dirty="0" err="1">
                <a:latin typeface="Calibri"/>
                <a:cs typeface="Calibri"/>
                <a:sym typeface="Calibri"/>
              </a:rPr>
              <a:t>lut</a:t>
            </a:r>
            <a:r>
              <a:rPr lang="fi-FI" sz="6600" dirty="0">
                <a:latin typeface="Calibri"/>
                <a:cs typeface="Calibri"/>
                <a:sym typeface="Calibri"/>
              </a:rPr>
              <a:t>. kirkkoon kuuluu noin 3,8 miljoonaa suomalaista, ortodoksiseen kirkkoon noin 60 000.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Suomessa toimii myös lukuisia muita kristillisiä yhteisöjä ja kirkkokuntia.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sz="6600" dirty="0">
              <a:latin typeface="Calibri"/>
              <a:cs typeface="Calibri"/>
              <a:sym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19106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0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Islam on maan toiseksi suurin uskonto. Suomessa on noin 100 000 – 120 000 muslimia.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Lisäksi Suomessa on useita hindulaisuuteen ja buddhalaisuuteen pohjautuvia yhteisöjä sekä esimerkiksi uushenkisyyden kannattajia.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Noin neljännes suomalaisista eli noin 1,6 miljoonaa ihmistä ei kuulu mihinkään rekisteröityyn uskonnolliseen yhdyskuntaan.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Joukkoon kuuluu uskonnottomia ja esim. muslimeita ja helluntailaisia.</a:t>
            </a:r>
          </a:p>
        </p:txBody>
      </p:sp>
      <p:pic>
        <p:nvPicPr>
          <p:cNvPr id="8" name="Kuvan paikkamerkki 7" descr="Kuva, joka sisältää kohteen ulko, henkilö&#10;&#10;Kuvaus luotu automaattisesti">
            <a:extLst>
              <a:ext uri="{FF2B5EF4-FFF2-40B4-BE49-F238E27FC236}">
                <a16:creationId xmlns:a16="http://schemas.microsoft.com/office/drawing/2014/main" id="{ABA463B5-0F19-4748-B68F-134882FBCD8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0186" y="0"/>
            <a:ext cx="10923814" cy="13716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4"/>
                </a:solidFill>
              </a:rPr>
              <a:t>Suomen uskonnollinen ja katsomuksellinen kenttä</a:t>
            </a:r>
          </a:p>
        </p:txBody>
      </p:sp>
    </p:spTree>
    <p:extLst>
      <p:ext uri="{BB962C8B-B14F-4D97-AF65-F5344CB8AC3E}">
        <p14:creationId xmlns:p14="http://schemas.microsoft.com/office/powerpoint/2010/main" val="380588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henkilö, ulko, tyttö, urheilu&#10;&#10;Kuvaus luotu automaattisesti">
            <a:extLst>
              <a:ext uri="{FF2B5EF4-FFF2-40B4-BE49-F238E27FC236}">
                <a16:creationId xmlns:a16="http://schemas.microsoft.com/office/drawing/2014/main" id="{2550B771-9341-4091-8DF9-1D87C853040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923814" cy="1371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4"/>
                </a:solidFill>
              </a:rPr>
              <a:t>Uskontojen ja katsomusten vuoropuhelu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0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b="1" dirty="0">
                <a:latin typeface="Calibri"/>
                <a:cs typeface="Calibri"/>
                <a:sym typeface="Calibri"/>
              </a:rPr>
              <a:t>Uskontodialogilla</a:t>
            </a:r>
            <a:r>
              <a:rPr lang="fi-FI" sz="6600" dirty="0">
                <a:latin typeface="Calibri"/>
                <a:cs typeface="Calibri"/>
                <a:sym typeface="Calibri"/>
              </a:rPr>
              <a:t> tarkoitetaan eri uskontojen edustajien vuoropuhelua. </a:t>
            </a:r>
            <a:r>
              <a:rPr lang="fi-FI" sz="6600" b="1" dirty="0">
                <a:latin typeface="Calibri"/>
                <a:cs typeface="Calibri"/>
                <a:sym typeface="Calibri"/>
              </a:rPr>
              <a:t>Katsomusdialogissa</a:t>
            </a:r>
            <a:r>
              <a:rPr lang="fi-FI" sz="6600" dirty="0">
                <a:latin typeface="Calibri"/>
                <a:cs typeface="Calibri"/>
                <a:sym typeface="Calibri"/>
              </a:rPr>
              <a:t> on mukana myös muita kuin uskonnollisia katsomuksia.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Suomessa toimii yhteistyöjärjestöjä, jotka keskittyvät jonkin tietyn uskonnon sisäiseen tai uskontojen ja katsomusten väliseen vuoropuheluun. Esimerkkejä ovat Suomen Ekumeeninen Neuvosto (SEN), Suomen Islamilainen Neuvosto (SINE) ja USKOT-foorumi.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Yhteiskunnallisen keskustelun lisäksi tarvitaan arjen uskonto- ja katsomusdialogia. Sen haasteena on saada ihmiset kiinnostumaan toisin ajattelevista ja päästämään irti omista ennakkoluuloistaan.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54937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Words>329</Words>
  <Application>Microsoft Office PowerPoint</Application>
  <PresentationFormat>Mukautettu</PresentationFormat>
  <Paragraphs>35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1. Uskonnot ja katsomukset Suomessa</vt:lpstr>
      <vt:lpstr>Monien arvojen ja kulttuurien Suomi</vt:lpstr>
      <vt:lpstr>Monien arvojen ja kulttuurien Suomi</vt:lpstr>
      <vt:lpstr>Suomen uskonnollinen ja katsomuksellinen kenttä</vt:lpstr>
      <vt:lpstr>Suomen uskonnollinen ja katsomuksellinen kenttä</vt:lpstr>
      <vt:lpstr>Uskontojen ja katsomusten vuoropuhelu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Väänänen Anna</dc:creator>
  <cp:keywords>powerpoint; oppimisen palvelut; OOP-powerpointpohja; ppt-pohja</cp:keywords>
  <cp:lastModifiedBy>Mika Kortelainen</cp:lastModifiedBy>
  <cp:revision>20</cp:revision>
  <cp:lastPrinted>2017-11-30T08:45:33Z</cp:lastPrinted>
  <dcterms:created xsi:type="dcterms:W3CDTF">2020-05-05T09:10:38Z</dcterms:created>
  <dcterms:modified xsi:type="dcterms:W3CDTF">2022-03-22T15:51:05Z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