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9" r:id="rId3"/>
    <p:sldId id="279" r:id="rId4"/>
    <p:sldId id="280" r:id="rId5"/>
    <p:sldId id="257" r:id="rId6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3"/>
  </p:normalViewPr>
  <p:slideViewPr>
    <p:cSldViewPr snapToGrid="0" snapToObjects="1">
      <p:cViewPr varScale="1">
        <p:scale>
          <a:sx n="37" d="100"/>
          <a:sy n="37" d="100"/>
        </p:scale>
        <p:origin x="1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4" Type="http://schemas.openxmlformats.org/officeDocument/2006/relationships/slide" Target="slides/slide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7677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38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3588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Mukautettu asettelu">
  <p:cSld name="7_Mukautettu asettelu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17. Ekumenia ja katsomusten dialogi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Uskontojen ja katsomusten kohtaaminen ja yhteistyö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638140" y="3061051"/>
            <a:ext cx="10472474" cy="9194447"/>
          </a:xfrm>
        </p:spPr>
        <p:txBody>
          <a:bodyPr>
            <a:normAutofit fontScale="77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b="1" dirty="0"/>
              <a:t>uskontodialogi</a:t>
            </a:r>
            <a:r>
              <a:rPr lang="fi-FI" dirty="0"/>
              <a:t>: eri uskontojen välistä kohtaamista ja vuoropuhelua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fi-FI" sz="6000" dirty="0"/>
              <a:t>Katsomusten dialogissa on mukana myös uskonnottomia maailmankatsomuksia.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virallista tai arjen tasolla tapahtuvaa kohtaamista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yhteisiä kannanottoja esimerkiksi rauhan, oikeudenmukaisuuden ja ympäristönsuojelun puolesta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dirty="0"/>
              <a:t>Tärkeä merkkipaalu uskontodialogin kannalta oli Chicagossa vuonna 1993 kokoontunut Maailmanuskontojen parlamentti.</a:t>
            </a:r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393"/>
            <a:ext cx="10727720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>
                <a:solidFill>
                  <a:srgbClr val="008357"/>
                </a:solidFill>
              </a:rPr>
              <a:t>Kirkkojen </a:t>
            </a:r>
            <a:r>
              <a:rPr lang="sv-SE" dirty="0" err="1">
                <a:solidFill>
                  <a:srgbClr val="008357"/>
                </a:solidFill>
              </a:rPr>
              <a:t>kohtaaminen</a:t>
            </a:r>
            <a:r>
              <a:rPr lang="sv-SE" dirty="0">
                <a:solidFill>
                  <a:srgbClr val="008357"/>
                </a:solidFill>
              </a:rPr>
              <a:t> ja </a:t>
            </a:r>
            <a:r>
              <a:rPr lang="sv-SE" dirty="0" err="1">
                <a:solidFill>
                  <a:srgbClr val="008357"/>
                </a:solidFill>
              </a:rPr>
              <a:t>yhteistyö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518933" y="3061051"/>
            <a:ext cx="15591681" cy="9194447"/>
          </a:xfrm>
        </p:spPr>
        <p:txBody>
          <a:bodyPr>
            <a:normAutofit fontScale="77500" lnSpcReduction="2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b="1" dirty="0"/>
              <a:t>ekumenia</a:t>
            </a:r>
            <a:r>
              <a:rPr lang="fi-FI" sz="6500" dirty="0"/>
              <a:t>: kristillisten kirkkojen yhteys- ja ykseyspyrkimyksiä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Ekumenia alkoi vuonna 1910 Edinburghin maailmanlähetyskonferenssissa.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Aluksi mukana oli vain protestanttisten kirkkojen edustajia, myöhemmin myös ortodoksisten.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Katolinen kirkko suhtautui ekumeniaan 1900-luvun alussa jyrkän kielteisesti, Vatikaanin II kirkolliskokouksen jälkeen myönteisemmin.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 err="1"/>
              <a:t>Evankelikaalit</a:t>
            </a:r>
            <a:r>
              <a:rPr lang="fi-FI" sz="6500" dirty="0"/>
              <a:t> ovat pääosin vastustaneet kirkkojen ykseyspyrkimyksiä.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6500" dirty="0"/>
              <a:t>Ekumeniassa keskustellaan niin opillisista kuin käytännöllisistäkin kristinuskoon liittyvistä kysymyksistä.</a:t>
            </a:r>
            <a:endParaRPr lang="en-FI" sz="65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73386" y="3654687"/>
            <a:ext cx="6245547" cy="715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sv-SE" dirty="0">
                <a:solidFill>
                  <a:srgbClr val="008357"/>
                </a:solidFill>
              </a:rPr>
              <a:t>Kirkkojen </a:t>
            </a:r>
            <a:r>
              <a:rPr lang="sv-SE" dirty="0" err="1">
                <a:solidFill>
                  <a:srgbClr val="008357"/>
                </a:solidFill>
              </a:rPr>
              <a:t>maailmanneuvosto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</a:pPr>
            <a:r>
              <a:rPr lang="fi-FI" dirty="0"/>
              <a:t> </a:t>
            </a:r>
          </a:p>
        </p:txBody>
      </p:sp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3DAB1406-3F1B-49BC-AD8A-35146AC6875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12192000" y="3061051"/>
            <a:ext cx="10918614" cy="9194448"/>
          </a:xfrm>
        </p:spPr>
        <p:txBody>
          <a:bodyPr>
            <a:normAutofit fontScale="92500" lnSpcReduction="10000"/>
          </a:bodyPr>
          <a:lstStyle/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800" dirty="0"/>
              <a:t>Kirkkojen maailmanneuvosto perustettiin vuonna 1948.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800" dirty="0"/>
              <a:t>Neuvostoon kuuluu noin kolmannes kristityistä, jäsenkirkkoja on yli 340.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800" dirty="0" err="1"/>
              <a:t>KMN:ään</a:t>
            </a:r>
            <a:r>
              <a:rPr lang="fi-FI" sz="4800" dirty="0"/>
              <a:t> kuuluvat kaikki ortodoksiset kirkot ja suuret protestanttiset kirkot; katolinen kirkko on tarkkailijajäsen.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800" dirty="0"/>
              <a:t>Keskustelut ovat lisänneet yksimielisyyttä esimerkiksi kasteesta, ehtoollisesta ja pappeudesta.</a:t>
            </a:r>
          </a:p>
          <a:p>
            <a:pPr marL="1085850" indent="-857250">
              <a:buFont typeface="Arial" panose="020B0604020202020204" pitchFamily="34" charset="0"/>
              <a:buChar char="•"/>
            </a:pPr>
            <a:r>
              <a:rPr lang="fi-FI" sz="4800" dirty="0"/>
              <a:t>Järjestö luo yhteistyömuotoja ja kehittää lähetystyötä sekä edistää oikeudenmukaisuutta, rauhaa ja kansainvälistä diakoniaa.</a:t>
            </a:r>
            <a:endParaRPr lang="en-FI" sz="48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7657323-C3E3-43A6-B748-C774083A4F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8142" y="3728813"/>
            <a:ext cx="10727721" cy="714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3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1676400" y="1543049"/>
            <a:ext cx="21031199" cy="1838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Clr>
                <a:schemeClr val="accent2"/>
              </a:buClr>
            </a:pPr>
            <a:r>
              <a:rPr lang="sv-SE" dirty="0" err="1">
                <a:solidFill>
                  <a:srgbClr val="008357"/>
                </a:solidFill>
              </a:rPr>
              <a:t>Ekumenian</a:t>
            </a:r>
            <a:r>
              <a:rPr lang="sv-SE" dirty="0">
                <a:solidFill>
                  <a:srgbClr val="008357"/>
                </a:solidFill>
              </a:rPr>
              <a:t> </a:t>
            </a:r>
            <a:r>
              <a:rPr lang="sv-SE" dirty="0" err="1">
                <a:solidFill>
                  <a:srgbClr val="008357"/>
                </a:solidFill>
              </a:rPr>
              <a:t>haasteet</a:t>
            </a:r>
            <a:r>
              <a:rPr lang="sv-SE" dirty="0">
                <a:solidFill>
                  <a:srgbClr val="008357"/>
                </a:solidFill>
              </a:rPr>
              <a:t> ja </a:t>
            </a:r>
            <a:r>
              <a:rPr lang="sv-SE" dirty="0" err="1">
                <a:solidFill>
                  <a:srgbClr val="008357"/>
                </a:solidFill>
              </a:rPr>
              <a:t>saavutukset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76400" y="3730513"/>
            <a:ext cx="21031199" cy="8145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Kirkoilla on myös yhteensovittamattomia näkemyksiä, kuten </a:t>
            </a:r>
            <a:r>
              <a:rPr lang="fi-FI" sz="6000" dirty="0"/>
              <a:t>paavin asema, naispappeus ja sakramenttien määrä.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Monet kirkkokunnat käyvät myös kahdenvälisiä neuvotteluja.</a:t>
            </a:r>
          </a:p>
          <a:p>
            <a:pPr marL="1314450" lvl="1" indent="-857250">
              <a:spcBef>
                <a:spcPts val="2000"/>
              </a:spcBef>
              <a:buFont typeface="Arial" panose="020B0604020202020204" pitchFamily="34" charset="0"/>
              <a:buChar char="•"/>
            </a:pPr>
            <a:r>
              <a:rPr lang="fi-FI" sz="6000" dirty="0"/>
              <a:t>Porvoon sopimuksen (v.1996) ansiosta anglikaaneilla sekä Pohjoismaiden ja Baltian luterilaisilla kirkoilla on lähes täydellinen kirkollinen ykseys.</a:t>
            </a:r>
          </a:p>
          <a:p>
            <a:pPr marL="857250" lvl="0" indent="-857250">
              <a:buFont typeface="Arial" panose="020B0604020202020204" pitchFamily="34" charset="0"/>
              <a:buChar char="•"/>
            </a:pPr>
            <a:r>
              <a:rPr lang="fi-FI" dirty="0"/>
              <a:t>Luterilaisen maailmanliiton ja katolisen kirkon Yhteinen pelastumista koskeva julistus vanhurskauttamisopista on merkittävä ekumeenisen </a:t>
            </a:r>
            <a:r>
              <a:rPr lang="fi-FI"/>
              <a:t>yhteistyön tulos.</a:t>
            </a:r>
            <a:endParaRPr lang="fi-FI" sz="6000" dirty="0"/>
          </a:p>
        </p:txBody>
      </p:sp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259</Words>
  <Application>Microsoft Office PowerPoint</Application>
  <PresentationFormat>Mukautettu</PresentationFormat>
  <Paragraphs>38</Paragraphs>
  <Slides>5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Office-teema</vt:lpstr>
      <vt:lpstr>17. Ekumenia ja katsomusten dialogi</vt:lpstr>
      <vt:lpstr>Uskontojen ja katsomusten kohtaaminen ja yhteistyö</vt:lpstr>
      <vt:lpstr>Kirkkojen kohtaaminen ja yhteistyö</vt:lpstr>
      <vt:lpstr>Kirkkojen maailmanneuvosto</vt:lpstr>
      <vt:lpstr>Ekumenian haasteet ja saavutukset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74</cp:revision>
  <dcterms:created xsi:type="dcterms:W3CDTF">2020-10-29T08:40:52Z</dcterms:created>
  <dcterms:modified xsi:type="dcterms:W3CDTF">2021-08-18T14:41:49Z</dcterms:modified>
</cp:coreProperties>
</file>