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69" r:id="rId3"/>
    <p:sldId id="271" r:id="rId4"/>
    <p:sldId id="270" r:id="rId5"/>
    <p:sldId id="257" r:id="rId6"/>
  </p:sldIdLst>
  <p:sldSz cx="24384000" cy="13716000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jMYNynrvdivoN/gSugElL0UtBm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3"/>
  </p:normalViewPr>
  <p:slideViewPr>
    <p:cSldViewPr snapToGrid="0" snapToObjects="1">
      <p:cViewPr varScale="1">
        <p:scale>
          <a:sx n="37" d="100"/>
          <a:sy n="37" d="100"/>
        </p:scale>
        <p:origin x="1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23" Type="http://customschemas.google.com/relationships/presentationmetadata" Target="metadata"/><Relationship Id="rId28" Type="http://schemas.microsoft.com/office/2016/11/relationships/changesInfo" Target="changesInfos/changesInfo1.xml"/><Relationship Id="rId4" Type="http://schemas.openxmlformats.org/officeDocument/2006/relationships/slide" Target="slides/slide3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ääskeläinen Johanna" userId="4d9c4852-c1c7-4ec1-979c-34aa9228aaaf" providerId="ADAL" clId="{63995328-A898-4F72-9831-7B60AD80C9FB}"/>
    <pc:docChg chg="custSel modSld">
      <pc:chgData name="Jääskeläinen Johanna" userId="4d9c4852-c1c7-4ec1-979c-34aa9228aaaf" providerId="ADAL" clId="{63995328-A898-4F72-9831-7B60AD80C9FB}" dt="2021-06-16T11:08:04.592" v="26" actId="15"/>
      <pc:docMkLst>
        <pc:docMk/>
      </pc:docMkLst>
      <pc:sldChg chg="modSp mod">
        <pc:chgData name="Jääskeläinen Johanna" userId="4d9c4852-c1c7-4ec1-979c-34aa9228aaaf" providerId="ADAL" clId="{63995328-A898-4F72-9831-7B60AD80C9FB}" dt="2021-06-16T11:08:04.592" v="26" actId="15"/>
        <pc:sldMkLst>
          <pc:docMk/>
          <pc:sldMk cId="0" sldId="257"/>
        </pc:sldMkLst>
        <pc:spChg chg="mod">
          <ac:chgData name="Jääskeläinen Johanna" userId="4d9c4852-c1c7-4ec1-979c-34aa9228aaaf" providerId="ADAL" clId="{63995328-A898-4F72-9831-7B60AD80C9FB}" dt="2021-06-16T11:08:04.592" v="26" actId="15"/>
          <ac:spMkLst>
            <pc:docMk/>
            <pc:sldMk cId="0" sldId="257"/>
            <ac:spMk id="93" creationId="{00000000-0000-0000-0000-000000000000}"/>
          </ac:spMkLst>
        </pc:spChg>
      </pc:sldChg>
      <pc:sldChg chg="modSp mod">
        <pc:chgData name="Jääskeläinen Johanna" userId="4d9c4852-c1c7-4ec1-979c-34aa9228aaaf" providerId="ADAL" clId="{63995328-A898-4F72-9831-7B60AD80C9FB}" dt="2021-06-16T10:26:25.504" v="3" actId="6549"/>
        <pc:sldMkLst>
          <pc:docMk/>
          <pc:sldMk cId="2387574194" sldId="269"/>
        </pc:sldMkLst>
        <pc:spChg chg="mod">
          <ac:chgData name="Jääskeläinen Johanna" userId="4d9c4852-c1c7-4ec1-979c-34aa9228aaaf" providerId="ADAL" clId="{63995328-A898-4F72-9831-7B60AD80C9FB}" dt="2021-06-16T10:26:25.504" v="3" actId="6549"/>
          <ac:spMkLst>
            <pc:docMk/>
            <pc:sldMk cId="2387574194" sldId="269"/>
            <ac:spMk id="2" creationId="{3DAB1406-3F1B-49BC-AD8A-35146AC6875C}"/>
          </ac:spMkLst>
        </pc:spChg>
      </pc:sldChg>
      <pc:sldChg chg="modSp mod">
        <pc:chgData name="Jääskeläinen Johanna" userId="4d9c4852-c1c7-4ec1-979c-34aa9228aaaf" providerId="ADAL" clId="{63995328-A898-4F72-9831-7B60AD80C9FB}" dt="2021-06-16T11:05:15.010" v="19" actId="27636"/>
        <pc:sldMkLst>
          <pc:docMk/>
          <pc:sldMk cId="826314611" sldId="270"/>
        </pc:sldMkLst>
        <pc:spChg chg="mod">
          <ac:chgData name="Jääskeläinen Johanna" userId="4d9c4852-c1c7-4ec1-979c-34aa9228aaaf" providerId="ADAL" clId="{63995328-A898-4F72-9831-7B60AD80C9FB}" dt="2021-06-16T11:05:15.010" v="19" actId="27636"/>
          <ac:spMkLst>
            <pc:docMk/>
            <pc:sldMk cId="826314611" sldId="270"/>
            <ac:spMk id="2" creationId="{3DAB1406-3F1B-49BC-AD8A-35146AC6875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7677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8373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3945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chemeClr val="dk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1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  <a:defRPr sz="96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  <a:defRPr sz="6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4454" y="11772077"/>
            <a:ext cx="1804218" cy="9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ukautettu asettelu">
  <p:cSld name="7_Mukautettu asettelu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2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Half Full">
  <p:cSld name="4_Image Half Full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5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73" cy="162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15"/>
          <p:cNvSpPr/>
          <p:nvPr/>
        </p:nvSpPr>
        <p:spPr>
          <a:xfrm>
            <a:off x="8404703" y="4080086"/>
            <a:ext cx="3941487" cy="6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2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body" idx="2"/>
          </p:nvPr>
        </p:nvSpPr>
        <p:spPr>
          <a:xfrm>
            <a:off x="1304115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Image Half Full">
  <p:cSld name="17_Image Half Full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6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6"/>
          <p:cNvSpPr txBox="1">
            <a:spLocks noGrp="1"/>
          </p:cNvSpPr>
          <p:nvPr>
            <p:ph type="body" idx="1"/>
          </p:nvPr>
        </p:nvSpPr>
        <p:spPr>
          <a:xfrm>
            <a:off x="803274" y="78814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6"/>
          <p:cNvSpPr>
            <a:spLocks noGrp="1"/>
          </p:cNvSpPr>
          <p:nvPr>
            <p:ph type="pic" idx="2"/>
          </p:nvPr>
        </p:nvSpPr>
        <p:spPr>
          <a:xfrm>
            <a:off x="803726" y="26804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body" idx="3"/>
          </p:nvPr>
        </p:nvSpPr>
        <p:spPr>
          <a:xfrm>
            <a:off x="8778874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>
            <a:spLocks noGrp="1"/>
          </p:cNvSpPr>
          <p:nvPr>
            <p:ph type="pic" idx="4"/>
          </p:nvPr>
        </p:nvSpPr>
        <p:spPr>
          <a:xfrm>
            <a:off x="8779326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body" idx="5"/>
          </p:nvPr>
        </p:nvSpPr>
        <p:spPr>
          <a:xfrm>
            <a:off x="16754473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6"/>
          <p:cNvSpPr>
            <a:spLocks noGrp="1"/>
          </p:cNvSpPr>
          <p:nvPr>
            <p:ph type="pic" idx="6"/>
          </p:nvPr>
        </p:nvSpPr>
        <p:spPr>
          <a:xfrm>
            <a:off x="16754927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ftr" idx="11"/>
          </p:nvPr>
        </p:nvSpPr>
        <p:spPr>
          <a:xfrm>
            <a:off x="832756" y="12293264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7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82686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7"/>
          <p:cNvSpPr>
            <a:spLocks noGrp="1"/>
          </p:cNvSpPr>
          <p:nvPr>
            <p:ph type="pic" idx="2"/>
          </p:nvPr>
        </p:nvSpPr>
        <p:spPr>
          <a:xfrm>
            <a:off x="82731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body" idx="3"/>
          </p:nvPr>
        </p:nvSpPr>
        <p:spPr>
          <a:xfrm>
            <a:off x="6652041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4"/>
          </p:nvPr>
        </p:nvSpPr>
        <p:spPr>
          <a:xfrm>
            <a:off x="665249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body" idx="5"/>
          </p:nvPr>
        </p:nvSpPr>
        <p:spPr>
          <a:xfrm>
            <a:off x="1251172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7"/>
          <p:cNvSpPr>
            <a:spLocks noGrp="1"/>
          </p:cNvSpPr>
          <p:nvPr>
            <p:ph type="pic" idx="6"/>
          </p:nvPr>
        </p:nvSpPr>
        <p:spPr>
          <a:xfrm>
            <a:off x="1251217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7"/>
          </p:nvPr>
        </p:nvSpPr>
        <p:spPr>
          <a:xfrm>
            <a:off x="18390370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>
            <a:spLocks noGrp="1"/>
          </p:cNvSpPr>
          <p:nvPr>
            <p:ph type="pic" idx="8"/>
          </p:nvPr>
        </p:nvSpPr>
        <p:spPr>
          <a:xfrm>
            <a:off x="1839082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ftr" idx="11"/>
          </p:nvPr>
        </p:nvSpPr>
        <p:spPr>
          <a:xfrm>
            <a:off x="820615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772971" y="44378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2"/>
          </p:nvPr>
        </p:nvSpPr>
        <p:spPr>
          <a:xfrm>
            <a:off x="12595591" y="44632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body" idx="3"/>
          </p:nvPr>
        </p:nvSpPr>
        <p:spPr>
          <a:xfrm>
            <a:off x="772920" y="3184914"/>
            <a:ext cx="1096060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4"/>
          </p:nvPr>
        </p:nvSpPr>
        <p:spPr>
          <a:xfrm>
            <a:off x="12590711" y="3221626"/>
            <a:ext cx="1102031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7" name="Google Shape;77;p18"/>
          <p:cNvCxnSpPr/>
          <p:nvPr/>
        </p:nvCxnSpPr>
        <p:spPr>
          <a:xfrm>
            <a:off x="76858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" name="Google Shape;78;p18"/>
          <p:cNvCxnSpPr/>
          <p:nvPr/>
        </p:nvCxnSpPr>
        <p:spPr>
          <a:xfrm>
            <a:off x="1259120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ftr" idx="11"/>
          </p:nvPr>
        </p:nvSpPr>
        <p:spPr>
          <a:xfrm>
            <a:off x="832756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199" cy="81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sldNum" idx="12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357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>
            <a:spLocks noGrp="1"/>
          </p:cNvSpPr>
          <p:nvPr>
            <p:ph type="title"/>
          </p:nvPr>
        </p:nvSpPr>
        <p:spPr>
          <a:xfrm>
            <a:off x="1676400" y="5532437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sv-SE" dirty="0"/>
              <a:t>16. Australia ja </a:t>
            </a:r>
            <a:r>
              <a:rPr lang="sv-SE" dirty="0" err="1"/>
              <a:t>Oseania</a:t>
            </a:r>
            <a:endParaRPr dirty="0"/>
          </a:p>
        </p:txBody>
      </p:sp>
      <p:sp>
        <p:nvSpPr>
          <p:cNvPr id="86" name="Google Shape;86;p1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fi-FI"/>
              <a:t>LUMO</a:t>
            </a:r>
            <a:endParaRPr/>
          </a:p>
        </p:txBody>
      </p:sp>
      <p:sp>
        <p:nvSpPr>
          <p:cNvPr id="87" name="Google Shape;87;p1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fi-FI" dirty="0"/>
              <a:t>2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chemeClr val="accent2"/>
              </a:buClr>
            </a:pPr>
            <a:r>
              <a:rPr lang="sv-SE" dirty="0" err="1">
                <a:solidFill>
                  <a:srgbClr val="008357"/>
                </a:solidFill>
              </a:rPr>
              <a:t>Kristilliset</a:t>
            </a:r>
            <a:r>
              <a:rPr lang="sv-SE" dirty="0">
                <a:solidFill>
                  <a:srgbClr val="008357"/>
                </a:solidFill>
              </a:rPr>
              <a:t> </a:t>
            </a:r>
            <a:r>
              <a:rPr lang="sv-SE" dirty="0" err="1">
                <a:solidFill>
                  <a:srgbClr val="008357"/>
                </a:solidFill>
              </a:rPr>
              <a:t>kirkot</a:t>
            </a:r>
            <a:r>
              <a:rPr lang="sv-SE" dirty="0">
                <a:solidFill>
                  <a:srgbClr val="008357"/>
                </a:solidFill>
              </a:rPr>
              <a:t> </a:t>
            </a:r>
            <a:r>
              <a:rPr lang="sv-SE" dirty="0" err="1">
                <a:solidFill>
                  <a:srgbClr val="008357"/>
                </a:solidFill>
              </a:rPr>
              <a:t>Euroopasta</a:t>
            </a:r>
            <a:r>
              <a:rPr lang="sv-SE" dirty="0">
                <a:solidFill>
                  <a:srgbClr val="008357"/>
                </a:solidFill>
              </a:rPr>
              <a:t> </a:t>
            </a:r>
            <a:r>
              <a:rPr lang="sv-SE" dirty="0" err="1">
                <a:solidFill>
                  <a:srgbClr val="008357"/>
                </a:solidFill>
              </a:rPr>
              <a:t>Australiaan</a:t>
            </a:r>
            <a:endParaRPr dirty="0">
              <a:solidFill>
                <a:srgbClr val="008357"/>
              </a:solidFill>
            </a:endParaRPr>
          </a:p>
        </p:txBody>
      </p:sp>
      <p:sp>
        <p:nvSpPr>
          <p:cNvPr id="93" name="Google Shape;93;p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</a:pPr>
            <a:r>
              <a:rPr lang="fi-FI" dirty="0"/>
              <a:t> </a:t>
            </a:r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DAB1406-3F1B-49BC-AD8A-35146AC6875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1745863" y="2628901"/>
            <a:ext cx="11364751" cy="9626598"/>
          </a:xfrm>
        </p:spPr>
        <p:txBody>
          <a:bodyPr>
            <a:normAutofit lnSpcReduction="10000"/>
          </a:bodyPr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sz="4400" dirty="0"/>
              <a:t>Noin 60 % Australian väestöstä on kristittyjä.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sz="4400" dirty="0"/>
              <a:t>Kristityistä 40 % on katolilaisia, 30 % anglikaaneja ja 10 % protestantteja.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sz="4400" dirty="0"/>
              <a:t>Uskonnonvapaus on kirjattu perustuslakiin.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sz="4400" dirty="0"/>
              <a:t>Anglikaanisuus saapui Australiaan löytöretkeilijöiden ja siirtomaahallinnon mukana 1700-luvulla.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sz="4400" dirty="0"/>
              <a:t>Katolisuus kulkeutui irlantilaisten vankien mukana.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sz="4400" dirty="0"/>
              <a:t>1800-luvun siirtolaisten mukana Australiaan tuli eri protestanttisia ryhmiä ja kirkkoja.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sz="4400" dirty="0"/>
              <a:t>1900-luvun puolenvälin jälkeen on tapahtunut monikulttuuristuminen.</a:t>
            </a:r>
            <a:endParaRPr lang="en-FI" sz="4400" dirty="0"/>
          </a:p>
        </p:txBody>
      </p:sp>
      <p:sp>
        <p:nvSpPr>
          <p:cNvPr id="94" name="Google Shape;94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2</a:t>
            </a:fld>
            <a:endParaRPr/>
          </a:p>
        </p:txBody>
      </p:sp>
      <p:sp>
        <p:nvSpPr>
          <p:cNvPr id="95" name="Google Shape;95;p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Lumo 2</a:t>
            </a:r>
            <a:endParaRPr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7657323-C3E3-43A6-B748-C774083A4F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18142" y="4246006"/>
            <a:ext cx="10727721" cy="6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57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chemeClr val="accent2"/>
              </a:buClr>
            </a:pPr>
            <a:r>
              <a:rPr lang="sv-SE" dirty="0" err="1">
                <a:solidFill>
                  <a:srgbClr val="008357"/>
                </a:solidFill>
              </a:rPr>
              <a:t>Aktiivista</a:t>
            </a:r>
            <a:r>
              <a:rPr lang="sv-SE" dirty="0">
                <a:solidFill>
                  <a:srgbClr val="008357"/>
                </a:solidFill>
              </a:rPr>
              <a:t> </a:t>
            </a:r>
            <a:r>
              <a:rPr lang="sv-SE" dirty="0" err="1">
                <a:solidFill>
                  <a:srgbClr val="008357"/>
                </a:solidFill>
              </a:rPr>
              <a:t>toimintaa</a:t>
            </a:r>
            <a:r>
              <a:rPr lang="sv-SE" dirty="0">
                <a:solidFill>
                  <a:srgbClr val="008357"/>
                </a:solidFill>
              </a:rPr>
              <a:t> </a:t>
            </a:r>
            <a:r>
              <a:rPr lang="sv-SE" dirty="0" err="1">
                <a:solidFill>
                  <a:srgbClr val="008357"/>
                </a:solidFill>
              </a:rPr>
              <a:t>yhteisöissä</a:t>
            </a:r>
            <a:endParaRPr dirty="0">
              <a:solidFill>
                <a:srgbClr val="008357"/>
              </a:solidFill>
            </a:endParaRPr>
          </a:p>
        </p:txBody>
      </p:sp>
      <p:sp>
        <p:nvSpPr>
          <p:cNvPr id="93" name="Google Shape;93;p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</a:pPr>
            <a:r>
              <a:rPr lang="fi-FI" dirty="0"/>
              <a:t> </a:t>
            </a:r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DAB1406-3F1B-49BC-AD8A-35146AC6875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2638140" y="3061051"/>
            <a:ext cx="10472474" cy="9194447"/>
          </a:xfrm>
        </p:spPr>
        <p:txBody>
          <a:bodyPr>
            <a:normAutofit fontScale="85000" lnSpcReduction="10000"/>
          </a:bodyPr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/>
              <a:t>Protestanttiset kirkkokunnat yhdistyivät 1970-luvulla Yhdistyneeksi kirkoksi.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/>
              <a:t>Aboriginaaleilla on usein omat seurakuntansa. Jumalanpalvelukset pidetään kansojen omilla kielillä.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/>
              <a:t>Yhdistyneen kirkon teologiassa korostuu sosiaalinen oikeudenmukaisuus.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/>
              <a:t>Kirkoilla on merkittävä rooli koulutuksen ja terveydenhuollon järjestämisessä.</a:t>
            </a:r>
            <a:endParaRPr lang="en-FI" dirty="0"/>
          </a:p>
        </p:txBody>
      </p:sp>
      <p:sp>
        <p:nvSpPr>
          <p:cNvPr id="94" name="Google Shape;94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3</a:t>
            </a:fld>
            <a:endParaRPr/>
          </a:p>
        </p:txBody>
      </p:sp>
      <p:sp>
        <p:nvSpPr>
          <p:cNvPr id="95" name="Google Shape;95;p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Lumo 2</a:t>
            </a:r>
            <a:endParaRPr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7657323-C3E3-43A6-B748-C774083A4F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67535" y="3728393"/>
            <a:ext cx="10228935" cy="715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6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chemeClr val="accent2"/>
              </a:buClr>
            </a:pPr>
            <a:r>
              <a:rPr lang="sv-SE" dirty="0" err="1">
                <a:solidFill>
                  <a:srgbClr val="008357"/>
                </a:solidFill>
              </a:rPr>
              <a:t>Suhteet</a:t>
            </a:r>
            <a:r>
              <a:rPr lang="sv-SE" dirty="0">
                <a:solidFill>
                  <a:srgbClr val="008357"/>
                </a:solidFill>
              </a:rPr>
              <a:t> </a:t>
            </a:r>
            <a:r>
              <a:rPr lang="sv-SE" dirty="0" err="1">
                <a:solidFill>
                  <a:srgbClr val="008357"/>
                </a:solidFill>
              </a:rPr>
              <a:t>alkuperäisväestöön</a:t>
            </a:r>
            <a:endParaRPr dirty="0">
              <a:solidFill>
                <a:srgbClr val="008357"/>
              </a:solidFill>
            </a:endParaRPr>
          </a:p>
        </p:txBody>
      </p:sp>
      <p:sp>
        <p:nvSpPr>
          <p:cNvPr id="93" name="Google Shape;93;p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</a:pPr>
            <a:r>
              <a:rPr lang="fi-FI" dirty="0"/>
              <a:t> </a:t>
            </a:r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DAB1406-3F1B-49BC-AD8A-35146AC6875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2192000" y="3061052"/>
            <a:ext cx="11173858" cy="9944100"/>
          </a:xfrm>
        </p:spPr>
        <p:txBody>
          <a:bodyPr>
            <a:normAutofit fontScale="85000" lnSpcReduction="20000"/>
          </a:bodyPr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/>
              <a:t>Brittien siirtomaavalta tukahdutti alkuperäisväestön kulttuurin. 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/>
              <a:t>Katolinen kirkko on alkanut puolustaa aboriginaalien oikeuksia Vatikaanin II konsiilin (1960-luvulla) jälkeen.</a:t>
            </a:r>
          </a:p>
          <a:p>
            <a:pPr marL="2000250" lvl="2" indent="-857250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fi-FI" sz="5400" dirty="0"/>
              <a:t>Paavi Johannes Paavali II Australiassa 1986: korosti aboriginaalien kulttuurin vaalimista, puolusti heidän maaoikeuksiensa tunnustamista ja syrjinnän sovittamista.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/>
              <a:t>2000-luvulla monet kirkkokunnat ovat pyytäneet aboriginaaleilta anteeksi. Lisäksi esim. maankäyttöoikeuksia on palautettu.</a:t>
            </a:r>
          </a:p>
        </p:txBody>
      </p:sp>
      <p:sp>
        <p:nvSpPr>
          <p:cNvPr id="94" name="Google Shape;94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4</a:t>
            </a:fld>
            <a:endParaRPr/>
          </a:p>
        </p:txBody>
      </p:sp>
      <p:sp>
        <p:nvSpPr>
          <p:cNvPr id="95" name="Google Shape;95;p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Lumo 2</a:t>
            </a:r>
            <a:endParaRPr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7657323-C3E3-43A6-B748-C774083A4F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18142" y="3728393"/>
            <a:ext cx="10727720" cy="715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31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xfrm>
            <a:off x="1676400" y="1543049"/>
            <a:ext cx="21031199" cy="1838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>
              <a:buClr>
                <a:schemeClr val="accent2"/>
              </a:buClr>
            </a:pPr>
            <a:r>
              <a:rPr lang="sv-SE" dirty="0" err="1">
                <a:solidFill>
                  <a:srgbClr val="008357"/>
                </a:solidFill>
              </a:rPr>
              <a:t>Tyynenmeren</a:t>
            </a:r>
            <a:r>
              <a:rPr lang="sv-SE" dirty="0">
                <a:solidFill>
                  <a:srgbClr val="008357"/>
                </a:solidFill>
              </a:rPr>
              <a:t> </a:t>
            </a:r>
            <a:r>
              <a:rPr lang="sv-SE" dirty="0" err="1">
                <a:solidFill>
                  <a:srgbClr val="008357"/>
                </a:solidFill>
              </a:rPr>
              <a:t>saarten</a:t>
            </a:r>
            <a:r>
              <a:rPr lang="sv-SE" dirty="0">
                <a:solidFill>
                  <a:srgbClr val="008357"/>
                </a:solidFill>
              </a:rPr>
              <a:t> </a:t>
            </a:r>
            <a:r>
              <a:rPr lang="sv-SE" dirty="0" err="1">
                <a:solidFill>
                  <a:srgbClr val="008357"/>
                </a:solidFill>
              </a:rPr>
              <a:t>synkretistinen</a:t>
            </a:r>
            <a:r>
              <a:rPr lang="sv-SE" dirty="0">
                <a:solidFill>
                  <a:srgbClr val="008357"/>
                </a:solidFill>
              </a:rPr>
              <a:t> </a:t>
            </a:r>
            <a:r>
              <a:rPr lang="sv-SE" dirty="0" err="1">
                <a:solidFill>
                  <a:srgbClr val="008357"/>
                </a:solidFill>
              </a:rPr>
              <a:t>kristillisyys</a:t>
            </a:r>
            <a:endParaRPr dirty="0">
              <a:solidFill>
                <a:srgbClr val="008357"/>
              </a:solidFill>
            </a:endParaRPr>
          </a:p>
        </p:txBody>
      </p:sp>
      <p:sp>
        <p:nvSpPr>
          <p:cNvPr id="93" name="Google Shape;93;p2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>
              <a:buFont typeface="Arial" panose="020B0604020202020204" pitchFamily="34" charset="0"/>
              <a:buChar char="•"/>
            </a:pPr>
            <a:r>
              <a:rPr lang="fi-FI" dirty="0"/>
              <a:t>1600–1700-luvuilla löytöretkeilijät kävivät Tyynenmeren saarilla.</a:t>
            </a:r>
          </a:p>
          <a:p>
            <a:pPr marL="857250" lvl="0" indent="-857250">
              <a:buFont typeface="Arial" panose="020B0604020202020204" pitchFamily="34" charset="0"/>
              <a:buChar char="•"/>
            </a:pPr>
            <a:r>
              <a:rPr lang="fi-FI" dirty="0"/>
              <a:t>1800-luvulla lähetystyöntekijöitä oli kaikilla saarilla. Syntyi pieniä siirtokuntia, ja monet kuninkaat kääntyivät kristityiksi.</a:t>
            </a:r>
            <a:endParaRPr lang="fi-FI" sz="6600" dirty="0"/>
          </a:p>
          <a:p>
            <a:pPr marL="857250" lvl="0" indent="-857250">
              <a:buFont typeface="Arial" panose="020B0604020202020204" pitchFamily="34" charset="0"/>
              <a:buChar char="•"/>
            </a:pPr>
            <a:r>
              <a:rPr lang="fi-FI" dirty="0"/>
              <a:t>Kristityt tuhosivat saarten oman kulttuurin ja perinteiset uskomukset 1800-luvulla. </a:t>
            </a:r>
          </a:p>
          <a:p>
            <a:pPr marL="857250" lvl="0" indent="-857250">
              <a:buFont typeface="Arial" panose="020B0604020202020204" pitchFamily="34" charset="0"/>
              <a:buChar char="•"/>
            </a:pPr>
            <a:r>
              <a:rPr lang="fi-FI" dirty="0"/>
              <a:t>Nykyisin saarilla on omanlaista teologiaa. Esimerkiksi kristinuskoon sekoittuu animismia ja esi-isien palvontaa.</a:t>
            </a:r>
          </a:p>
        </p:txBody>
      </p:sp>
      <p:sp>
        <p:nvSpPr>
          <p:cNvPr id="94" name="Google Shape;94;p2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5</a:t>
            </a:fld>
            <a:endParaRPr/>
          </a:p>
        </p:txBody>
      </p:sp>
      <p:sp>
        <p:nvSpPr>
          <p:cNvPr id="95" name="Google Shape;95;p2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Lumo 2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232</Words>
  <Application>Microsoft Office PowerPoint</Application>
  <PresentationFormat>Mukautettu</PresentationFormat>
  <Paragraphs>37</Paragraphs>
  <Slides>5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Office-teema</vt:lpstr>
      <vt:lpstr>16. Australia ja Oseania</vt:lpstr>
      <vt:lpstr>Kristilliset kirkot Euroopasta Australiaan</vt:lpstr>
      <vt:lpstr>Aktiivista toimintaa yhteisöissä</vt:lpstr>
      <vt:lpstr>Suhteet alkuperäisväestöön</vt:lpstr>
      <vt:lpstr>Tyynenmeren saarten synkretistinen kristillisyys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Maailmankatsomukset kohtaavat</dc:title>
  <dc:creator>Tolonen, Hilda M</dc:creator>
  <cp:lastModifiedBy>Mika Kortelainen</cp:lastModifiedBy>
  <cp:revision>73</cp:revision>
  <dcterms:created xsi:type="dcterms:W3CDTF">2020-10-29T08:40:52Z</dcterms:created>
  <dcterms:modified xsi:type="dcterms:W3CDTF">2021-08-18T14:29:43Z</dcterms:modified>
</cp:coreProperties>
</file>