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69" r:id="rId3"/>
    <p:sldId id="279" r:id="rId4"/>
    <p:sldId id="280" r:id="rId5"/>
    <p:sldId id="288" r:id="rId6"/>
    <p:sldId id="281" r:id="rId7"/>
    <p:sldId id="257" r:id="rId8"/>
    <p:sldId id="282" r:id="rId9"/>
    <p:sldId id="283" r:id="rId10"/>
    <p:sldId id="284" r:id="rId11"/>
    <p:sldId id="285" r:id="rId12"/>
    <p:sldId id="286" r:id="rId13"/>
    <p:sldId id="287" r:id="rId14"/>
  </p:sldIdLst>
  <p:sldSz cx="24384000" cy="13716000"/>
  <p:notesSz cx="6794500" cy="9931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3" roundtripDataSignature="AMtx7mjMYNynrvdivoN/gSugElL0UtBmB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3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63"/>
  </p:normalViewPr>
  <p:slideViewPr>
    <p:cSldViewPr snapToGrid="0" snapToObjects="1">
      <p:cViewPr varScale="1">
        <p:scale>
          <a:sx n="37" d="100"/>
          <a:sy n="37" d="100"/>
        </p:scale>
        <p:origin x="10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customschemas.google.com/relationships/presentationmetadata" Target="metadata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ääskeläinen Johanna" userId="4d9c4852-c1c7-4ec1-979c-34aa9228aaaf" providerId="ADAL" clId="{E4A293DC-2242-4357-8605-3528AD63CEF5}"/>
    <pc:docChg chg="modSld">
      <pc:chgData name="Jääskeläinen Johanna" userId="4d9c4852-c1c7-4ec1-979c-34aa9228aaaf" providerId="ADAL" clId="{E4A293DC-2242-4357-8605-3528AD63CEF5}" dt="2021-06-16T10:04:44.592" v="6" actId="6549"/>
      <pc:docMkLst>
        <pc:docMk/>
      </pc:docMkLst>
      <pc:sldChg chg="modSp mod">
        <pc:chgData name="Jääskeläinen Johanna" userId="4d9c4852-c1c7-4ec1-979c-34aa9228aaaf" providerId="ADAL" clId="{E4A293DC-2242-4357-8605-3528AD63CEF5}" dt="2021-06-16T09:57:02.679" v="1" actId="255"/>
        <pc:sldMkLst>
          <pc:docMk/>
          <pc:sldMk cId="0" sldId="257"/>
        </pc:sldMkLst>
        <pc:spChg chg="mod">
          <ac:chgData name="Jääskeläinen Johanna" userId="4d9c4852-c1c7-4ec1-979c-34aa9228aaaf" providerId="ADAL" clId="{E4A293DC-2242-4357-8605-3528AD63CEF5}" dt="2021-06-16T09:57:02.679" v="1" actId="255"/>
          <ac:spMkLst>
            <pc:docMk/>
            <pc:sldMk cId="0" sldId="257"/>
            <ac:spMk id="93" creationId="{00000000-0000-0000-0000-000000000000}"/>
          </ac:spMkLst>
        </pc:spChg>
      </pc:sldChg>
      <pc:sldChg chg="modSp mod">
        <pc:chgData name="Jääskeläinen Johanna" userId="4d9c4852-c1c7-4ec1-979c-34aa9228aaaf" providerId="ADAL" clId="{E4A293DC-2242-4357-8605-3528AD63CEF5}" dt="2021-06-16T10:02:15.240" v="2" actId="20577"/>
        <pc:sldMkLst>
          <pc:docMk/>
          <pc:sldMk cId="798523672" sldId="280"/>
        </pc:sldMkLst>
        <pc:spChg chg="mod">
          <ac:chgData name="Jääskeläinen Johanna" userId="4d9c4852-c1c7-4ec1-979c-34aa9228aaaf" providerId="ADAL" clId="{E4A293DC-2242-4357-8605-3528AD63CEF5}" dt="2021-06-16T10:02:15.240" v="2" actId="20577"/>
          <ac:spMkLst>
            <pc:docMk/>
            <pc:sldMk cId="798523672" sldId="280"/>
            <ac:spMk id="2" creationId="{3DAB1406-3F1B-49BC-AD8A-35146AC6875C}"/>
          </ac:spMkLst>
        </pc:spChg>
      </pc:sldChg>
      <pc:sldChg chg="modSp mod">
        <pc:chgData name="Jääskeläinen Johanna" userId="4d9c4852-c1c7-4ec1-979c-34aa9228aaaf" providerId="ADAL" clId="{E4A293DC-2242-4357-8605-3528AD63CEF5}" dt="2021-06-16T10:03:01.670" v="3" actId="114"/>
        <pc:sldMkLst>
          <pc:docMk/>
          <pc:sldMk cId="1434659025" sldId="281"/>
        </pc:sldMkLst>
        <pc:spChg chg="mod">
          <ac:chgData name="Jääskeläinen Johanna" userId="4d9c4852-c1c7-4ec1-979c-34aa9228aaaf" providerId="ADAL" clId="{E4A293DC-2242-4357-8605-3528AD63CEF5}" dt="2021-06-16T10:03:01.670" v="3" actId="114"/>
          <ac:spMkLst>
            <pc:docMk/>
            <pc:sldMk cId="1434659025" sldId="281"/>
            <ac:spMk id="2" creationId="{3DAB1406-3F1B-49BC-AD8A-35146AC6875C}"/>
          </ac:spMkLst>
        </pc:spChg>
      </pc:sldChg>
      <pc:sldChg chg="modSp mod">
        <pc:chgData name="Jääskeläinen Johanna" userId="4d9c4852-c1c7-4ec1-979c-34aa9228aaaf" providerId="ADAL" clId="{E4A293DC-2242-4357-8605-3528AD63CEF5}" dt="2021-06-16T10:03:37.759" v="5" actId="20577"/>
        <pc:sldMkLst>
          <pc:docMk/>
          <pc:sldMk cId="1743779620" sldId="282"/>
        </pc:sldMkLst>
        <pc:spChg chg="mod">
          <ac:chgData name="Jääskeläinen Johanna" userId="4d9c4852-c1c7-4ec1-979c-34aa9228aaaf" providerId="ADAL" clId="{E4A293DC-2242-4357-8605-3528AD63CEF5}" dt="2021-06-16T10:03:37.759" v="5" actId="20577"/>
          <ac:spMkLst>
            <pc:docMk/>
            <pc:sldMk cId="1743779620" sldId="282"/>
            <ac:spMk id="2" creationId="{3DAB1406-3F1B-49BC-AD8A-35146AC6875C}"/>
          </ac:spMkLst>
        </pc:spChg>
      </pc:sldChg>
      <pc:sldChg chg="modSp mod">
        <pc:chgData name="Jääskeläinen Johanna" userId="4d9c4852-c1c7-4ec1-979c-34aa9228aaaf" providerId="ADAL" clId="{E4A293DC-2242-4357-8605-3528AD63CEF5}" dt="2021-06-16T10:04:44.592" v="6" actId="6549"/>
        <pc:sldMkLst>
          <pc:docMk/>
          <pc:sldMk cId="1436211122" sldId="285"/>
        </pc:sldMkLst>
        <pc:spChg chg="mod">
          <ac:chgData name="Jääskeläinen Johanna" userId="4d9c4852-c1c7-4ec1-979c-34aa9228aaaf" providerId="ADAL" clId="{E4A293DC-2242-4357-8605-3528AD63CEF5}" dt="2021-06-16T10:04:44.592" v="6" actId="6549"/>
          <ac:spMkLst>
            <pc:docMk/>
            <pc:sldMk cId="1436211122" sldId="285"/>
            <ac:spMk id="2" creationId="{3DAB1406-3F1B-49BC-AD8A-35146AC6875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4283" cy="498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48645" y="0"/>
            <a:ext cx="2944283" cy="498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33107"/>
            <a:ext cx="2944283" cy="49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543632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800808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276820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867528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276773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652728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537282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248898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994391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635551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72227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Mukautettu asettelu">
  <p:cSld name="9_Mukautettu asettelu">
    <p:bg>
      <p:bgPr>
        <a:solidFill>
          <a:schemeClr val="dk2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1"/>
          <p:cNvSpPr txBox="1">
            <a:spLocks noGrp="1"/>
          </p:cNvSpPr>
          <p:nvPr>
            <p:ph type="title"/>
          </p:nvPr>
        </p:nvSpPr>
        <p:spPr>
          <a:xfrm>
            <a:off x="1676400" y="5766899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Calibri"/>
              <a:buNone/>
              <a:defRPr sz="96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1"/>
          <p:cNvSpPr txBox="1">
            <a:spLocks noGrp="1"/>
          </p:cNvSpPr>
          <p:nvPr>
            <p:ph type="body" idx="1"/>
          </p:nvPr>
        </p:nvSpPr>
        <p:spPr>
          <a:xfrm>
            <a:off x="1676400" y="1771745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Calibri"/>
              <a:buNone/>
              <a:defRPr sz="6600" b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11"/>
          <p:cNvSpPr txBox="1">
            <a:spLocks noGrp="1"/>
          </p:cNvSpPr>
          <p:nvPr>
            <p:ph type="body" idx="2"/>
          </p:nvPr>
        </p:nvSpPr>
        <p:spPr>
          <a:xfrm>
            <a:off x="1676400" y="2856646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  <a:defRPr sz="48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8" name="Google Shape;18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04454" y="11772077"/>
            <a:ext cx="1804218" cy="9932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Mukautettu asettelu">
  <p:cSld name="7_Mukautettu asettelu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2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2"/>
          <p:cNvSpPr txBox="1">
            <a:spLocks noGrp="1"/>
          </p:cNvSpPr>
          <p:nvPr>
            <p:ph type="body" idx="1"/>
          </p:nvPr>
        </p:nvSpPr>
        <p:spPr>
          <a:xfrm>
            <a:off x="1676400" y="3730513"/>
            <a:ext cx="21031199" cy="8145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marL="914400" lvl="1" indent="-571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  <a:defRPr sz="5400"/>
            </a:lvl2pPr>
            <a:lvl3pPr marL="1371600" lvl="2" indent="-533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12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23" name="Google Shape;23;p12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Image Half Full">
  <p:cSld name="4_Image Half Full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5"/>
          <p:cNvSpPr txBox="1">
            <a:spLocks noGrp="1"/>
          </p:cNvSpPr>
          <p:nvPr>
            <p:ph type="title"/>
          </p:nvPr>
        </p:nvSpPr>
        <p:spPr>
          <a:xfrm>
            <a:off x="1649187" y="730250"/>
            <a:ext cx="21463873" cy="162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5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41;p15"/>
          <p:cNvSpPr/>
          <p:nvPr/>
        </p:nvSpPr>
        <p:spPr>
          <a:xfrm>
            <a:off x="8404703" y="4080086"/>
            <a:ext cx="3941487" cy="69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2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15"/>
          <p:cNvSpPr txBox="1">
            <a:spLocks noGrp="1"/>
          </p:cNvSpPr>
          <p:nvPr>
            <p:ph type="body" idx="1"/>
          </p:nvPr>
        </p:nvSpPr>
        <p:spPr>
          <a:xfrm>
            <a:off x="1676400" y="3061052"/>
            <a:ext cx="10069463" cy="8337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marL="914400" lvl="1" indent="-571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  <a:defRPr sz="5400"/>
            </a:lvl2pPr>
            <a:lvl3pPr marL="1371600" lvl="2" indent="-533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15"/>
          <p:cNvSpPr txBox="1">
            <a:spLocks noGrp="1"/>
          </p:cNvSpPr>
          <p:nvPr>
            <p:ph type="body" idx="2"/>
          </p:nvPr>
        </p:nvSpPr>
        <p:spPr>
          <a:xfrm>
            <a:off x="13041150" y="3061052"/>
            <a:ext cx="10069463" cy="8337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marL="914400" lvl="1" indent="-571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  <a:defRPr sz="5400"/>
            </a:lvl2pPr>
            <a:lvl3pPr marL="1371600" lvl="2" indent="-533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5"/>
          <p:cNvSpPr txBox="1">
            <a:spLocks noGrp="1"/>
          </p:cNvSpPr>
          <p:nvPr>
            <p:ph type="sldNum" idx="12"/>
          </p:nvPr>
        </p:nvSpPr>
        <p:spPr>
          <a:xfrm>
            <a:off x="17624213" y="12255499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45" name="Google Shape;45;p15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Image Half Full">
  <p:cSld name="17_Image Half Full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6"/>
          <p:cNvSpPr txBox="1">
            <a:spLocks noGrp="1"/>
          </p:cNvSpPr>
          <p:nvPr>
            <p:ph type="title"/>
          </p:nvPr>
        </p:nvSpPr>
        <p:spPr>
          <a:xfrm>
            <a:off x="832756" y="493828"/>
            <a:ext cx="22789244" cy="1939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6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16"/>
          <p:cNvSpPr txBox="1">
            <a:spLocks noGrp="1"/>
          </p:cNvSpPr>
          <p:nvPr>
            <p:ph type="body" idx="1"/>
          </p:nvPr>
        </p:nvSpPr>
        <p:spPr>
          <a:xfrm>
            <a:off x="803274" y="7881471"/>
            <a:ext cx="6867074" cy="3562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16"/>
          <p:cNvSpPr>
            <a:spLocks noGrp="1"/>
          </p:cNvSpPr>
          <p:nvPr>
            <p:ph type="pic" idx="2"/>
          </p:nvPr>
        </p:nvSpPr>
        <p:spPr>
          <a:xfrm>
            <a:off x="803726" y="2680426"/>
            <a:ext cx="6867074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16"/>
          <p:cNvSpPr txBox="1">
            <a:spLocks noGrp="1"/>
          </p:cNvSpPr>
          <p:nvPr>
            <p:ph type="body" idx="3"/>
          </p:nvPr>
        </p:nvSpPr>
        <p:spPr>
          <a:xfrm>
            <a:off x="8778874" y="7906871"/>
            <a:ext cx="6867074" cy="3562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16"/>
          <p:cNvSpPr>
            <a:spLocks noGrp="1"/>
          </p:cNvSpPr>
          <p:nvPr>
            <p:ph type="pic" idx="4"/>
          </p:nvPr>
        </p:nvSpPr>
        <p:spPr>
          <a:xfrm>
            <a:off x="8779326" y="2705826"/>
            <a:ext cx="6867074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6"/>
          <p:cNvSpPr txBox="1">
            <a:spLocks noGrp="1"/>
          </p:cNvSpPr>
          <p:nvPr>
            <p:ph type="body" idx="5"/>
          </p:nvPr>
        </p:nvSpPr>
        <p:spPr>
          <a:xfrm>
            <a:off x="16754473" y="7906871"/>
            <a:ext cx="6867074" cy="3562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16"/>
          <p:cNvSpPr>
            <a:spLocks noGrp="1"/>
          </p:cNvSpPr>
          <p:nvPr>
            <p:ph type="pic" idx="6"/>
          </p:nvPr>
        </p:nvSpPr>
        <p:spPr>
          <a:xfrm>
            <a:off x="16754927" y="2705826"/>
            <a:ext cx="6867074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6"/>
          <p:cNvSpPr txBox="1">
            <a:spLocks noGrp="1"/>
          </p:cNvSpPr>
          <p:nvPr>
            <p:ph type="sldNum" idx="12"/>
          </p:nvPr>
        </p:nvSpPr>
        <p:spPr>
          <a:xfrm>
            <a:off x="18076984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56" name="Google Shape;56;p16"/>
          <p:cNvSpPr txBox="1">
            <a:spLocks noGrp="1"/>
          </p:cNvSpPr>
          <p:nvPr>
            <p:ph type="ftr" idx="11"/>
          </p:nvPr>
        </p:nvSpPr>
        <p:spPr>
          <a:xfrm>
            <a:off x="832756" y="12293264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Image Half Full">
  <p:cSld name="14_Image Half Full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7"/>
          <p:cNvSpPr txBox="1">
            <a:spLocks noGrp="1"/>
          </p:cNvSpPr>
          <p:nvPr>
            <p:ph type="title"/>
          </p:nvPr>
        </p:nvSpPr>
        <p:spPr>
          <a:xfrm>
            <a:off x="832756" y="493828"/>
            <a:ext cx="22789244" cy="1939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7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17"/>
          <p:cNvSpPr txBox="1">
            <a:spLocks noGrp="1"/>
          </p:cNvSpPr>
          <p:nvPr>
            <p:ph type="body" idx="1"/>
          </p:nvPr>
        </p:nvSpPr>
        <p:spPr>
          <a:xfrm>
            <a:off x="826867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7"/>
          <p:cNvSpPr>
            <a:spLocks noGrp="1"/>
          </p:cNvSpPr>
          <p:nvPr>
            <p:ph type="pic" idx="2"/>
          </p:nvPr>
        </p:nvSpPr>
        <p:spPr>
          <a:xfrm>
            <a:off x="827319" y="2680426"/>
            <a:ext cx="5231176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17"/>
          <p:cNvSpPr txBox="1">
            <a:spLocks noGrp="1"/>
          </p:cNvSpPr>
          <p:nvPr>
            <p:ph type="body" idx="3"/>
          </p:nvPr>
        </p:nvSpPr>
        <p:spPr>
          <a:xfrm>
            <a:off x="6652041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17"/>
          <p:cNvSpPr>
            <a:spLocks noGrp="1"/>
          </p:cNvSpPr>
          <p:nvPr>
            <p:ph type="pic" idx="4"/>
          </p:nvPr>
        </p:nvSpPr>
        <p:spPr>
          <a:xfrm>
            <a:off x="6652493" y="2680426"/>
            <a:ext cx="5231176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7"/>
          <p:cNvSpPr txBox="1">
            <a:spLocks noGrp="1"/>
          </p:cNvSpPr>
          <p:nvPr>
            <p:ph type="body" idx="5"/>
          </p:nvPr>
        </p:nvSpPr>
        <p:spPr>
          <a:xfrm>
            <a:off x="12511727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17"/>
          <p:cNvSpPr>
            <a:spLocks noGrp="1"/>
          </p:cNvSpPr>
          <p:nvPr>
            <p:ph type="pic" idx="6"/>
          </p:nvPr>
        </p:nvSpPr>
        <p:spPr>
          <a:xfrm>
            <a:off x="12512179" y="2680426"/>
            <a:ext cx="5231176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17"/>
          <p:cNvSpPr txBox="1">
            <a:spLocks noGrp="1"/>
          </p:cNvSpPr>
          <p:nvPr>
            <p:ph type="body" idx="7"/>
          </p:nvPr>
        </p:nvSpPr>
        <p:spPr>
          <a:xfrm>
            <a:off x="18390370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>
            <a:spLocks noGrp="1"/>
          </p:cNvSpPr>
          <p:nvPr>
            <p:ph type="pic" idx="8"/>
          </p:nvPr>
        </p:nvSpPr>
        <p:spPr>
          <a:xfrm>
            <a:off x="18390823" y="2680426"/>
            <a:ext cx="5231176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sldNum" idx="12"/>
          </p:nvPr>
        </p:nvSpPr>
        <p:spPr>
          <a:xfrm>
            <a:off x="18076984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ftr" idx="11"/>
          </p:nvPr>
        </p:nvSpPr>
        <p:spPr>
          <a:xfrm>
            <a:off x="820615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Image Half Full">
  <p:cSld name="22_Image Half Full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>
            <a:spLocks noGrp="1"/>
          </p:cNvSpPr>
          <p:nvPr>
            <p:ph type="title"/>
          </p:nvPr>
        </p:nvSpPr>
        <p:spPr>
          <a:xfrm>
            <a:off x="832756" y="493828"/>
            <a:ext cx="22789244" cy="1939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8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18"/>
          <p:cNvSpPr txBox="1">
            <a:spLocks noGrp="1"/>
          </p:cNvSpPr>
          <p:nvPr>
            <p:ph type="body" idx="1"/>
          </p:nvPr>
        </p:nvSpPr>
        <p:spPr>
          <a:xfrm>
            <a:off x="772971" y="4437888"/>
            <a:ext cx="10959888" cy="6585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18"/>
          <p:cNvSpPr txBox="1">
            <a:spLocks noGrp="1"/>
          </p:cNvSpPr>
          <p:nvPr>
            <p:ph type="body" idx="2"/>
          </p:nvPr>
        </p:nvSpPr>
        <p:spPr>
          <a:xfrm>
            <a:off x="12595591" y="4463288"/>
            <a:ext cx="10959888" cy="6585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8"/>
          <p:cNvSpPr txBox="1">
            <a:spLocks noGrp="1"/>
          </p:cNvSpPr>
          <p:nvPr>
            <p:ph type="body" idx="3"/>
          </p:nvPr>
        </p:nvSpPr>
        <p:spPr>
          <a:xfrm>
            <a:off x="772920" y="3184914"/>
            <a:ext cx="10960608" cy="997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75757"/>
              </a:buClr>
              <a:buSzPts val="4800"/>
              <a:buFont typeface="Calibri"/>
              <a:buNone/>
              <a:defRPr sz="4800" b="1">
                <a:solidFill>
                  <a:srgbClr val="575757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18"/>
          <p:cNvSpPr txBox="1">
            <a:spLocks noGrp="1"/>
          </p:cNvSpPr>
          <p:nvPr>
            <p:ph type="body" idx="4"/>
          </p:nvPr>
        </p:nvSpPr>
        <p:spPr>
          <a:xfrm>
            <a:off x="12590711" y="3221626"/>
            <a:ext cx="11020318" cy="997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75757"/>
              </a:buClr>
              <a:buSzPts val="4800"/>
              <a:buFont typeface="Calibri"/>
              <a:buNone/>
              <a:defRPr sz="4800" b="1">
                <a:solidFill>
                  <a:srgbClr val="575757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77" name="Google Shape;77;p18"/>
          <p:cNvCxnSpPr/>
          <p:nvPr/>
        </p:nvCxnSpPr>
        <p:spPr>
          <a:xfrm>
            <a:off x="768588" y="4204109"/>
            <a:ext cx="10964271" cy="0"/>
          </a:xfrm>
          <a:prstGeom prst="straightConnector1">
            <a:avLst/>
          </a:prstGeom>
          <a:noFill/>
          <a:ln w="88900" cap="flat" cmpd="sng">
            <a:solidFill>
              <a:srgbClr val="575757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8" name="Google Shape;78;p18"/>
          <p:cNvCxnSpPr/>
          <p:nvPr/>
        </p:nvCxnSpPr>
        <p:spPr>
          <a:xfrm>
            <a:off x="12591208" y="4204109"/>
            <a:ext cx="10964271" cy="0"/>
          </a:xfrm>
          <a:prstGeom prst="straightConnector1">
            <a:avLst/>
          </a:prstGeom>
          <a:noFill/>
          <a:ln w="88900" cap="flat" cmpd="sng">
            <a:solidFill>
              <a:srgbClr val="57575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9" name="Google Shape;79;p18"/>
          <p:cNvSpPr txBox="1">
            <a:spLocks noGrp="1"/>
          </p:cNvSpPr>
          <p:nvPr>
            <p:ph type="sldNum" idx="12"/>
          </p:nvPr>
        </p:nvSpPr>
        <p:spPr>
          <a:xfrm>
            <a:off x="18076984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ftr" idx="11"/>
          </p:nvPr>
        </p:nvSpPr>
        <p:spPr>
          <a:xfrm>
            <a:off x="832756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0"/>
          <p:cNvSpPr txBox="1">
            <a:spLocks noGrp="1"/>
          </p:cNvSpPr>
          <p:nvPr>
            <p:ph type="body" idx="1"/>
          </p:nvPr>
        </p:nvSpPr>
        <p:spPr>
          <a:xfrm>
            <a:off x="1676400" y="3651250"/>
            <a:ext cx="21031199" cy="81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33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08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0"/>
          <p:cNvSpPr txBox="1">
            <a:spLocks noGrp="1"/>
          </p:cNvSpPr>
          <p:nvPr>
            <p:ph type="sldNum" idx="12"/>
          </p:nvPr>
        </p:nvSpPr>
        <p:spPr>
          <a:xfrm>
            <a:off x="17275656" y="12255499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13" name="Google Shape;13;p10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5" r:id="rId5"/>
    <p:sldLayoutId id="2147483656" r:id="rId6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357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"/>
          <p:cNvSpPr txBox="1">
            <a:spLocks noGrp="1"/>
          </p:cNvSpPr>
          <p:nvPr>
            <p:ph type="title"/>
          </p:nvPr>
        </p:nvSpPr>
        <p:spPr>
          <a:xfrm>
            <a:off x="1676400" y="5532437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sv-SE" dirty="0"/>
              <a:t>14. </a:t>
            </a:r>
            <a:r>
              <a:rPr lang="sv-SE" dirty="0" err="1"/>
              <a:t>Pohjois-Amerikka</a:t>
            </a:r>
            <a:endParaRPr dirty="0"/>
          </a:p>
        </p:txBody>
      </p:sp>
      <p:sp>
        <p:nvSpPr>
          <p:cNvPr id="86" name="Google Shape;86;p1"/>
          <p:cNvSpPr txBox="1">
            <a:spLocks noGrp="1"/>
          </p:cNvSpPr>
          <p:nvPr>
            <p:ph type="body" idx="1"/>
          </p:nvPr>
        </p:nvSpPr>
        <p:spPr>
          <a:xfrm>
            <a:off x="1676400" y="1771745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Calibri"/>
              <a:buNone/>
            </a:pPr>
            <a:r>
              <a:rPr lang="fi-FI"/>
              <a:t>LUMO</a:t>
            </a:r>
            <a:endParaRPr/>
          </a:p>
        </p:txBody>
      </p:sp>
      <p:sp>
        <p:nvSpPr>
          <p:cNvPr id="87" name="Google Shape;87;p1"/>
          <p:cNvSpPr txBox="1">
            <a:spLocks noGrp="1"/>
          </p:cNvSpPr>
          <p:nvPr>
            <p:ph type="body" idx="2"/>
          </p:nvPr>
        </p:nvSpPr>
        <p:spPr>
          <a:xfrm>
            <a:off x="1676400" y="2856646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</a:pPr>
            <a:r>
              <a:rPr lang="fi-FI" dirty="0"/>
              <a:t>2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Clr>
                <a:schemeClr val="accent2"/>
              </a:buClr>
            </a:pPr>
            <a:r>
              <a:rPr lang="sv-SE" dirty="0" err="1">
                <a:solidFill>
                  <a:srgbClr val="008357"/>
                </a:solidFill>
              </a:rPr>
              <a:t>Yhdysvaltain</a:t>
            </a:r>
            <a:r>
              <a:rPr lang="sv-SE" dirty="0">
                <a:solidFill>
                  <a:srgbClr val="008357"/>
                </a:solidFill>
              </a:rPr>
              <a:t> </a:t>
            </a:r>
            <a:r>
              <a:rPr lang="sv-SE" dirty="0" err="1">
                <a:solidFill>
                  <a:srgbClr val="008357"/>
                </a:solidFill>
              </a:rPr>
              <a:t>kansalaisuskonnon</a:t>
            </a:r>
            <a:r>
              <a:rPr lang="sv-SE" dirty="0">
                <a:solidFill>
                  <a:srgbClr val="008357"/>
                </a:solidFill>
              </a:rPr>
              <a:t> </a:t>
            </a:r>
            <a:r>
              <a:rPr lang="sv-SE" dirty="0" err="1">
                <a:solidFill>
                  <a:srgbClr val="008357"/>
                </a:solidFill>
              </a:rPr>
              <a:t>piirteitä</a:t>
            </a:r>
            <a:endParaRPr dirty="0">
              <a:solidFill>
                <a:srgbClr val="008357"/>
              </a:solidFill>
            </a:endParaRPr>
          </a:p>
        </p:txBody>
      </p:sp>
      <p:sp>
        <p:nvSpPr>
          <p:cNvPr id="93" name="Google Shape;93;p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>
              <a:spcBef>
                <a:spcPts val="0"/>
              </a:spcBef>
            </a:pPr>
            <a:r>
              <a:rPr lang="fi-FI" dirty="0"/>
              <a:t> </a:t>
            </a:r>
          </a:p>
        </p:txBody>
      </p:sp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3DAB1406-3F1B-49BC-AD8A-35146AC6875C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12638140" y="3061051"/>
            <a:ext cx="10472474" cy="9194447"/>
          </a:xfrm>
        </p:spPr>
        <p:txBody>
          <a:bodyPr>
            <a:normAutofit fontScale="85000" lnSpcReduction="10000"/>
          </a:bodyPr>
          <a:lstStyle/>
          <a:p>
            <a:pPr marL="1085850" indent="-857250">
              <a:buFont typeface="Arial" panose="020B0604020202020204" pitchFamily="34" charset="0"/>
              <a:buChar char="•"/>
            </a:pPr>
            <a:r>
              <a:rPr lang="fi-FI" b="1" dirty="0"/>
              <a:t>kansalaisuskonto</a:t>
            </a:r>
            <a:r>
              <a:rPr lang="fi-FI" dirty="0"/>
              <a:t> = Kansakunnasta ja sen symboleista tulee ”uskonto”, jolla on pyhät kirjoitukset, rituaalit ja symbolit; kansakunnan elämäntapa pyhitetään.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fi-FI" dirty="0"/>
              <a:t>Itsenäisyysjulistus ja perustuslaki ovat pyhiä tekstejä.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fi-FI" dirty="0"/>
              <a:t>Presidentti on kuin profeetta, puheissa käytetään uskonnollista retoriikkaa.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fi-FI" dirty="0"/>
              <a:t>Lippu on pyhä symboli.</a:t>
            </a:r>
            <a:endParaRPr lang="en-FI" dirty="0"/>
          </a:p>
        </p:txBody>
      </p:sp>
      <p:sp>
        <p:nvSpPr>
          <p:cNvPr id="94" name="Google Shape;94;p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10</a:t>
            </a:fld>
            <a:endParaRPr/>
          </a:p>
        </p:txBody>
      </p:sp>
      <p:sp>
        <p:nvSpPr>
          <p:cNvPr id="95" name="Google Shape;95;p2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/>
              <a:t>Lumo 2</a:t>
            </a:r>
            <a:endParaRPr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D7657323-C3E3-43A6-B748-C774083A4F9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18142" y="3728785"/>
            <a:ext cx="10727720" cy="7149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957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Clr>
                <a:schemeClr val="accent2"/>
              </a:buClr>
            </a:pPr>
            <a:r>
              <a:rPr lang="fi-FI" dirty="0">
                <a:solidFill>
                  <a:srgbClr val="008357"/>
                </a:solidFill>
              </a:rPr>
              <a:t> </a:t>
            </a:r>
            <a:endParaRPr dirty="0">
              <a:solidFill>
                <a:srgbClr val="008357"/>
              </a:solidFill>
            </a:endParaRPr>
          </a:p>
        </p:txBody>
      </p:sp>
      <p:sp>
        <p:nvSpPr>
          <p:cNvPr id="93" name="Google Shape;93;p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>
              <a:spcBef>
                <a:spcPts val="0"/>
              </a:spcBef>
            </a:pPr>
            <a:r>
              <a:rPr lang="fi-FI" dirty="0"/>
              <a:t> </a:t>
            </a:r>
          </a:p>
        </p:txBody>
      </p:sp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3DAB1406-3F1B-49BC-AD8A-35146AC6875C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1621944" y="3061051"/>
            <a:ext cx="21488670" cy="9194447"/>
          </a:xfrm>
        </p:spPr>
        <p:txBody>
          <a:bodyPr>
            <a:normAutofit fontScale="92500" lnSpcReduction="10000"/>
          </a:bodyPr>
          <a:lstStyle/>
          <a:p>
            <a:pPr marL="1085850" indent="-857250">
              <a:buFont typeface="Arial" panose="020B0604020202020204" pitchFamily="34" charset="0"/>
              <a:buChar char="•"/>
            </a:pPr>
            <a:r>
              <a:rPr lang="fi-FI" dirty="0"/>
              <a:t>Kansalaisuskonto näkyy seremonioissa ja poliittisessa kielenkäytössä. Uskonnollisten ilmausten avulla valtiolle, kansakunnalle ja sen johtajalle annetaan pyhä luonne.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fi-FI" dirty="0"/>
              <a:t>”Exodus”: hurskaat perustajaisät lähtivät Euroopasta exodukseen vapauden luvattuun maahan ja perustivat uuden valtion, jossa asuu ”Jumalan valittu kansa”.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fi-FI" dirty="0"/>
              <a:t>Yhdysvallat on ”Jumalan valittu maa”, ”Uusi Jerusalem”, jonka menestyksen avain on usko Jumalaan.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fi-FI" dirty="0"/>
              <a:t>Yhdysvalloilla on erityissuhde Jumalan kanssa, ja se on ohjaava valo kaikille kansoille, sillä sen lähetystehtävänä on levittää vapauden ja demokratian sanomaa maailmalle.</a:t>
            </a:r>
          </a:p>
        </p:txBody>
      </p:sp>
      <p:sp>
        <p:nvSpPr>
          <p:cNvPr id="94" name="Google Shape;94;p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11</a:t>
            </a:fld>
            <a:endParaRPr/>
          </a:p>
        </p:txBody>
      </p:sp>
      <p:sp>
        <p:nvSpPr>
          <p:cNvPr id="95" name="Google Shape;95;p2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/>
              <a:t>Lumo 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36211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"/>
          <p:cNvSpPr txBox="1">
            <a:spLocks noGrp="1"/>
          </p:cNvSpPr>
          <p:nvPr>
            <p:ph type="title"/>
          </p:nvPr>
        </p:nvSpPr>
        <p:spPr>
          <a:xfrm>
            <a:off x="1676401" y="257788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Clr>
                <a:schemeClr val="accent2"/>
              </a:buClr>
            </a:pPr>
            <a:r>
              <a:rPr lang="fi-FI" dirty="0">
                <a:solidFill>
                  <a:srgbClr val="008357"/>
                </a:solidFill>
              </a:rPr>
              <a:t> Uskonto ja politiikka</a:t>
            </a:r>
            <a:endParaRPr dirty="0">
              <a:solidFill>
                <a:srgbClr val="008357"/>
              </a:solidFill>
            </a:endParaRPr>
          </a:p>
        </p:txBody>
      </p:sp>
      <p:sp>
        <p:nvSpPr>
          <p:cNvPr id="93" name="Google Shape;93;p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>
              <a:spcBef>
                <a:spcPts val="0"/>
              </a:spcBef>
            </a:pPr>
            <a:r>
              <a:rPr lang="fi-FI" dirty="0"/>
              <a:t> </a:t>
            </a:r>
          </a:p>
        </p:txBody>
      </p:sp>
      <p:sp>
        <p:nvSpPr>
          <p:cNvPr id="94" name="Google Shape;94;p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12</a:t>
            </a:fld>
            <a:endParaRPr/>
          </a:p>
        </p:txBody>
      </p:sp>
      <p:sp>
        <p:nvSpPr>
          <p:cNvPr id="95" name="Google Shape;95;p2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/>
              <a:t>Lumo 2</a:t>
            </a:r>
            <a:endParaRPr dirty="0"/>
          </a:p>
        </p:txBody>
      </p:sp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3DAB1406-3F1B-49BC-AD8A-35146AC6875C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1447799" y="2908914"/>
            <a:ext cx="21488400" cy="9194800"/>
          </a:xfrm>
        </p:spPr>
        <p:txBody>
          <a:bodyPr>
            <a:noAutofit/>
          </a:bodyPr>
          <a:lstStyle/>
          <a:p>
            <a:pPr marL="1085850" indent="-857250">
              <a:buFont typeface="Arial" panose="020B0604020202020204" pitchFamily="34" charset="0"/>
              <a:buChar char="•"/>
            </a:pPr>
            <a:r>
              <a:rPr lang="fi-FI" sz="6000" dirty="0"/>
              <a:t>Uskonnolla on myös merkittävä </a:t>
            </a:r>
            <a:r>
              <a:rPr lang="fi-FI" sz="6000"/>
              <a:t>rooli Yhdysvaltojen </a:t>
            </a:r>
            <a:r>
              <a:rPr lang="fi-FI" sz="6000" dirty="0"/>
              <a:t>politiikassa.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fi-FI" sz="6000" b="1" dirty="0"/>
              <a:t>Kristillinen oikeisto </a:t>
            </a:r>
            <a:r>
              <a:rPr lang="fi-FI" sz="6000" dirty="0"/>
              <a:t>vaalii ajatusta Yhdysvalloista kristillisenä valtiona ja korostaa vapaata markkinataloutta.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fi-FI" sz="6000" dirty="0"/>
              <a:t>Arvoiltaan kristillinen oikeisto on konservatiivista: se vastustaa aborttia, samaa sukupuolta olevien avioliittoa, vapaata alkoholi- ja huumepolitiikkaa sekä evoluutioteorian opetusta.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fi-FI" sz="6000" dirty="0"/>
              <a:t>Nykyisin kristillinen oikeisto koostuu pääosin republikaaneista.</a:t>
            </a:r>
          </a:p>
        </p:txBody>
      </p:sp>
    </p:spTree>
    <p:extLst>
      <p:ext uri="{BB962C8B-B14F-4D97-AF65-F5344CB8AC3E}">
        <p14:creationId xmlns:p14="http://schemas.microsoft.com/office/powerpoint/2010/main" val="3686458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Clr>
                <a:schemeClr val="accent2"/>
              </a:buClr>
            </a:pPr>
            <a:r>
              <a:rPr lang="fi-FI" dirty="0">
                <a:solidFill>
                  <a:srgbClr val="008357"/>
                </a:solidFill>
              </a:rPr>
              <a:t> </a:t>
            </a:r>
            <a:endParaRPr dirty="0">
              <a:solidFill>
                <a:srgbClr val="008357"/>
              </a:solidFill>
            </a:endParaRPr>
          </a:p>
        </p:txBody>
      </p:sp>
      <p:sp>
        <p:nvSpPr>
          <p:cNvPr id="93" name="Google Shape;93;p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>
              <a:spcBef>
                <a:spcPts val="0"/>
              </a:spcBef>
            </a:pPr>
            <a:r>
              <a:rPr lang="fi-FI" dirty="0"/>
              <a:t> </a:t>
            </a:r>
          </a:p>
        </p:txBody>
      </p:sp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3DAB1406-3F1B-49BC-AD8A-35146AC6875C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1621943" y="1810454"/>
            <a:ext cx="21488670" cy="9194447"/>
          </a:xfrm>
        </p:spPr>
        <p:txBody>
          <a:bodyPr>
            <a:normAutofit/>
          </a:bodyPr>
          <a:lstStyle/>
          <a:p>
            <a:pPr marL="1085850" indent="-857250">
              <a:buFont typeface="Arial" panose="020B0604020202020204" pitchFamily="34" charset="0"/>
              <a:buChar char="•"/>
            </a:pPr>
            <a:r>
              <a:rPr lang="fi-FI" b="1" dirty="0"/>
              <a:t>Kristillinen vasemmisto </a:t>
            </a:r>
            <a:r>
              <a:rPr lang="fi-FI" dirty="0"/>
              <a:t>puolustaa kirkon ja valtion eroa ja amerikkalaista hyvinvointivaltiota.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fi-FI" dirty="0"/>
              <a:t>Vasemmisto on arvoiltaan liberaali: se korostaa sosiaalista oikeudenmukaisuutta, seksuaalivähemmistöjen tasavertaista kohtelua ja ympäristönsuojelua.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fi-FI" dirty="0"/>
              <a:t>Kristillinen vasemmisto vastustaa sodan käyttämistä ulkopolitiikan välineenä.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fi-FI" dirty="0"/>
              <a:t>Kristillinen vasemmisto koostuu pääosin demokraateista.</a:t>
            </a:r>
          </a:p>
        </p:txBody>
      </p:sp>
      <p:sp>
        <p:nvSpPr>
          <p:cNvPr id="94" name="Google Shape;94;p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13</a:t>
            </a:fld>
            <a:endParaRPr/>
          </a:p>
        </p:txBody>
      </p:sp>
      <p:sp>
        <p:nvSpPr>
          <p:cNvPr id="95" name="Google Shape;95;p2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/>
              <a:t>Lumo 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26043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Clr>
                <a:schemeClr val="accent2"/>
              </a:buClr>
            </a:pPr>
            <a:r>
              <a:rPr lang="sv-SE" dirty="0" err="1">
                <a:solidFill>
                  <a:srgbClr val="008357"/>
                </a:solidFill>
              </a:rPr>
              <a:t>Pohjois-Amerikka</a:t>
            </a:r>
            <a:endParaRPr dirty="0">
              <a:solidFill>
                <a:srgbClr val="008357"/>
              </a:solidFill>
            </a:endParaRPr>
          </a:p>
        </p:txBody>
      </p:sp>
      <p:sp>
        <p:nvSpPr>
          <p:cNvPr id="93" name="Google Shape;93;p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>
              <a:spcBef>
                <a:spcPts val="0"/>
              </a:spcBef>
            </a:pPr>
            <a:r>
              <a:rPr lang="fi-FI" dirty="0"/>
              <a:t> </a:t>
            </a:r>
          </a:p>
        </p:txBody>
      </p:sp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3DAB1406-3F1B-49BC-AD8A-35146AC6875C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10959418" y="3061051"/>
            <a:ext cx="12151196" cy="9194447"/>
          </a:xfrm>
        </p:spPr>
        <p:txBody>
          <a:bodyPr>
            <a:normAutofit fontScale="77500" lnSpcReduction="20000"/>
          </a:bodyPr>
          <a:lstStyle/>
          <a:p>
            <a:pPr marL="228600" indent="0"/>
            <a:r>
              <a:rPr lang="fi-FI" b="1" dirty="0"/>
              <a:t>Yhdysvallat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fi-FI" dirty="0"/>
              <a:t>Väestöstä noin 65 % on kristittyjä.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fi-FI" dirty="0"/>
              <a:t>Uskonnollisesti sitoutumattomien määrä on kasvussa; heistä valtaosa käy kuitenkin kirkossa.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fi-FI" dirty="0" err="1"/>
              <a:t>Latinokristittyjen</a:t>
            </a:r>
            <a:r>
              <a:rPr lang="fi-FI" dirty="0"/>
              <a:t> määrä on kasvussa.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fi-FI" dirty="0"/>
              <a:t>Perustuslaki takaa uskonnonvapauden.</a:t>
            </a:r>
          </a:p>
          <a:p>
            <a:pPr marL="228600" indent="0"/>
            <a:endParaRPr lang="fi-FI" dirty="0"/>
          </a:p>
          <a:p>
            <a:pPr marL="228600" indent="0"/>
            <a:r>
              <a:rPr lang="fi-FI" b="1" dirty="0"/>
              <a:t>Kanada 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fi-FI" dirty="0"/>
              <a:t>Kanada on Yhdysvaltoja maallistuneempi.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fi-FI" dirty="0"/>
              <a:t>Väestöstä noin 60 % on kristittyjä.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fi-FI" dirty="0"/>
              <a:t>Katolisuus tuli ranskalaisten ja protestanttisuus brittien mukana.</a:t>
            </a:r>
          </a:p>
          <a:p>
            <a:pPr marL="228600" indent="0"/>
            <a:endParaRPr lang="en-FI" dirty="0"/>
          </a:p>
        </p:txBody>
      </p:sp>
      <p:sp>
        <p:nvSpPr>
          <p:cNvPr id="94" name="Google Shape;94;p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2</a:t>
            </a:fld>
            <a:endParaRPr/>
          </a:p>
        </p:txBody>
      </p:sp>
      <p:sp>
        <p:nvSpPr>
          <p:cNvPr id="95" name="Google Shape;95;p2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/>
              <a:t>Lumo 2</a:t>
            </a:r>
            <a:endParaRPr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D7657323-C3E3-43A6-B748-C774083A4F9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18142" y="3764434"/>
            <a:ext cx="9283018" cy="6187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574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lvl="0">
              <a:buClr>
                <a:schemeClr val="accent2"/>
              </a:buClr>
            </a:pPr>
            <a:r>
              <a:rPr lang="fi-FI" dirty="0">
                <a:solidFill>
                  <a:srgbClr val="008357"/>
                </a:solidFill>
              </a:rPr>
              <a:t>Suuret herätykset ja Yhdysvaltain itsenäistyminen</a:t>
            </a:r>
            <a:endParaRPr dirty="0">
              <a:solidFill>
                <a:srgbClr val="008357"/>
              </a:solidFill>
            </a:endParaRPr>
          </a:p>
        </p:txBody>
      </p:sp>
      <p:sp>
        <p:nvSpPr>
          <p:cNvPr id="93" name="Google Shape;93;p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>
              <a:spcBef>
                <a:spcPts val="0"/>
              </a:spcBef>
            </a:pPr>
            <a:r>
              <a:rPr lang="fi-FI" dirty="0"/>
              <a:t> </a:t>
            </a:r>
          </a:p>
        </p:txBody>
      </p:sp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3DAB1406-3F1B-49BC-AD8A-35146AC6875C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12638140" y="3061051"/>
            <a:ext cx="10472474" cy="9194447"/>
          </a:xfrm>
        </p:spPr>
        <p:txBody>
          <a:bodyPr>
            <a:normAutofit/>
          </a:bodyPr>
          <a:lstStyle/>
          <a:p>
            <a:pPr marL="1085850" indent="-857250">
              <a:buFont typeface="Arial" panose="020B0604020202020204" pitchFamily="34" charset="0"/>
              <a:buChar char="•"/>
            </a:pPr>
            <a:r>
              <a:rPr lang="fi-FI" dirty="0"/>
              <a:t>muuttoliike Euroopasta 1600–1700-luvuilla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fi-FI" dirty="0"/>
              <a:t>Englannista muutti Yhdysvaltoihin puritaaneja, joita vainottiin heidän kotimaassaan.</a:t>
            </a:r>
            <a:endParaRPr lang="en-FI" dirty="0"/>
          </a:p>
        </p:txBody>
      </p:sp>
      <p:sp>
        <p:nvSpPr>
          <p:cNvPr id="94" name="Google Shape;94;p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3</a:t>
            </a:fld>
            <a:endParaRPr/>
          </a:p>
        </p:txBody>
      </p:sp>
      <p:sp>
        <p:nvSpPr>
          <p:cNvPr id="95" name="Google Shape;95;p2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/>
              <a:t>Lumo 2</a:t>
            </a:r>
            <a:endParaRPr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D7657323-C3E3-43A6-B748-C774083A4F9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108931" y="3728393"/>
            <a:ext cx="10546141" cy="7150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32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Clr>
                <a:schemeClr val="accent2"/>
              </a:buClr>
            </a:pPr>
            <a:r>
              <a:rPr lang="sv-SE" dirty="0">
                <a:solidFill>
                  <a:srgbClr val="008357"/>
                </a:solidFill>
              </a:rPr>
              <a:t> </a:t>
            </a:r>
            <a:endParaRPr dirty="0">
              <a:solidFill>
                <a:srgbClr val="008357"/>
              </a:solidFill>
            </a:endParaRPr>
          </a:p>
        </p:txBody>
      </p:sp>
      <p:sp>
        <p:nvSpPr>
          <p:cNvPr id="93" name="Google Shape;93;p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>
              <a:spcBef>
                <a:spcPts val="0"/>
              </a:spcBef>
            </a:pPr>
            <a:r>
              <a:rPr lang="fi-FI" dirty="0"/>
              <a:t> </a:t>
            </a:r>
          </a:p>
        </p:txBody>
      </p:sp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3DAB1406-3F1B-49BC-AD8A-35146AC6875C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1270940" y="1521083"/>
            <a:ext cx="21839674" cy="10673833"/>
          </a:xfrm>
        </p:spPr>
        <p:txBody>
          <a:bodyPr>
            <a:normAutofit/>
          </a:bodyPr>
          <a:lstStyle/>
          <a:p>
            <a:pPr marL="1085850" indent="-857250">
              <a:buFont typeface="Arial" panose="020B0604020202020204" pitchFamily="34" charset="0"/>
              <a:buChar char="•"/>
            </a:pPr>
            <a:r>
              <a:rPr lang="fi-FI" dirty="0"/>
              <a:t>Suuret herätykset 1700–1800-luvuilla:</a:t>
            </a:r>
          </a:p>
          <a:p>
            <a:pPr marL="1543050" lvl="1" indent="-857250">
              <a:spcBef>
                <a:spcPts val="2000"/>
              </a:spcBef>
              <a:buFont typeface="Arial" panose="020B0604020202020204" pitchFamily="34" charset="0"/>
              <a:buChar char="•"/>
            </a:pPr>
            <a:r>
              <a:rPr lang="fi-FI" sz="6000" dirty="0"/>
              <a:t>Keskittyivät ihmisen uskonnolliseen kokemukseen.</a:t>
            </a:r>
          </a:p>
          <a:p>
            <a:pPr marL="1543050" lvl="1" indent="-857250">
              <a:spcBef>
                <a:spcPts val="2000"/>
              </a:spcBef>
              <a:buFont typeface="Arial" panose="020B0604020202020204" pitchFamily="34" charset="0"/>
              <a:buChar char="•"/>
            </a:pPr>
            <a:r>
              <a:rPr lang="fi-FI" sz="6000" dirty="0"/>
              <a:t>joukkoliikkeitä</a:t>
            </a:r>
          </a:p>
          <a:p>
            <a:pPr marL="1543050" lvl="1" indent="-857250">
              <a:spcBef>
                <a:spcPts val="2000"/>
              </a:spcBef>
              <a:buFont typeface="Arial" panose="020B0604020202020204" pitchFamily="34" charset="0"/>
              <a:buChar char="•"/>
            </a:pPr>
            <a:r>
              <a:rPr lang="fi-FI" sz="6000" dirty="0"/>
              <a:t>tunnepitoiset telttakokoukset erityisesti baptistien ja metodistien keskuudessa, suuria joukkoja mustia kääntyi</a:t>
            </a:r>
          </a:p>
          <a:p>
            <a:pPr marL="1543050" lvl="1" indent="-857250">
              <a:spcBef>
                <a:spcPts val="2000"/>
              </a:spcBef>
              <a:buFont typeface="Arial" panose="020B0604020202020204" pitchFamily="34" charset="0"/>
              <a:buChar char="•"/>
            </a:pPr>
            <a:r>
              <a:rPr lang="fi-FI" sz="6000" dirty="0"/>
              <a:t>Synnytti uusia yhteisöjä, mm. adventismi, mormonit ja Jehovan todistajat.</a:t>
            </a:r>
          </a:p>
          <a:p>
            <a:pPr marL="1543050" lvl="1" indent="-857250">
              <a:spcBef>
                <a:spcPts val="2000"/>
              </a:spcBef>
              <a:buFont typeface="Arial" panose="020B0604020202020204" pitchFamily="34" charset="0"/>
              <a:buChar char="•"/>
            </a:pPr>
            <a:r>
              <a:rPr lang="fi-FI" sz="6000" dirty="0"/>
              <a:t>Uskonnollinen toiminta rakentui vahvojen saarnaajien ympärille.</a:t>
            </a:r>
          </a:p>
          <a:p>
            <a:pPr marL="1543050" lvl="1" indent="-857250">
              <a:spcBef>
                <a:spcPts val="2000"/>
              </a:spcBef>
              <a:buFont typeface="Arial" panose="020B0604020202020204" pitchFamily="34" charset="0"/>
              <a:buChar char="•"/>
            </a:pPr>
            <a:r>
              <a:rPr lang="fi-FI" sz="6000" dirty="0"/>
              <a:t>Rukouksella parantamisesta muodostui yhdysvaltalaisen kristillisyyden tyypillinen piirre.</a:t>
            </a:r>
          </a:p>
        </p:txBody>
      </p:sp>
      <p:sp>
        <p:nvSpPr>
          <p:cNvPr id="94" name="Google Shape;94;p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4</a:t>
            </a:fld>
            <a:endParaRPr/>
          </a:p>
        </p:txBody>
      </p:sp>
      <p:sp>
        <p:nvSpPr>
          <p:cNvPr id="95" name="Google Shape;95;p2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/>
              <a:t>Lumo 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98523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Clr>
                <a:schemeClr val="accent2"/>
              </a:buClr>
            </a:pPr>
            <a:r>
              <a:rPr lang="sv-SE" dirty="0">
                <a:solidFill>
                  <a:srgbClr val="008357"/>
                </a:solidFill>
              </a:rPr>
              <a:t> </a:t>
            </a:r>
            <a:endParaRPr dirty="0">
              <a:solidFill>
                <a:srgbClr val="008357"/>
              </a:solidFill>
            </a:endParaRPr>
          </a:p>
        </p:txBody>
      </p:sp>
      <p:sp>
        <p:nvSpPr>
          <p:cNvPr id="93" name="Google Shape;93;p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>
              <a:spcBef>
                <a:spcPts val="0"/>
              </a:spcBef>
            </a:pPr>
            <a:r>
              <a:rPr lang="fi-FI" dirty="0"/>
              <a:t> </a:t>
            </a:r>
          </a:p>
        </p:txBody>
      </p:sp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3DAB1406-3F1B-49BC-AD8A-35146AC6875C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11070090" y="3064581"/>
            <a:ext cx="13259070" cy="9937846"/>
          </a:xfrm>
        </p:spPr>
        <p:txBody>
          <a:bodyPr>
            <a:normAutofit/>
          </a:bodyPr>
          <a:lstStyle/>
          <a:p>
            <a:pPr marL="1085850" indent="-857250">
              <a:buFont typeface="Arial" panose="020B0604020202020204" pitchFamily="34" charset="0"/>
              <a:buChar char="•"/>
            </a:pPr>
            <a:r>
              <a:rPr lang="fi-FI" dirty="0"/>
              <a:t>Herätyskokoukset ja pyhitysliikkeet olivat helluntailaisuuden synnyn taustalla 1900-luvun alussa.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fi-FI" dirty="0"/>
              <a:t>Helluntailaisuudella ja </a:t>
            </a:r>
            <a:r>
              <a:rPr lang="fi-FI" dirty="0" err="1"/>
              <a:t>evankelikaalisella</a:t>
            </a:r>
            <a:r>
              <a:rPr lang="fi-FI" dirty="0"/>
              <a:t> kristillisyydellä oli vahva asema.</a:t>
            </a:r>
            <a:endParaRPr lang="en-FI" dirty="0"/>
          </a:p>
        </p:txBody>
      </p:sp>
      <p:sp>
        <p:nvSpPr>
          <p:cNvPr id="94" name="Google Shape;94;p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5</a:t>
            </a:fld>
            <a:endParaRPr/>
          </a:p>
        </p:txBody>
      </p:sp>
      <p:sp>
        <p:nvSpPr>
          <p:cNvPr id="95" name="Google Shape;95;p2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/>
              <a:t>Lumo 2</a:t>
            </a:r>
            <a:endParaRPr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D7657323-C3E3-43A6-B748-C774083A4F9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34545" y="3253296"/>
            <a:ext cx="10204397" cy="7209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509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Clr>
                <a:schemeClr val="accent2"/>
              </a:buClr>
            </a:pPr>
            <a:r>
              <a:rPr lang="sv-SE" dirty="0" err="1">
                <a:solidFill>
                  <a:srgbClr val="008357"/>
                </a:solidFill>
              </a:rPr>
              <a:t>Evankelikaalisuuden</a:t>
            </a:r>
            <a:r>
              <a:rPr lang="sv-SE" dirty="0">
                <a:solidFill>
                  <a:srgbClr val="008357"/>
                </a:solidFill>
              </a:rPr>
              <a:t> </a:t>
            </a:r>
            <a:r>
              <a:rPr lang="sv-SE" dirty="0" err="1">
                <a:solidFill>
                  <a:srgbClr val="008357"/>
                </a:solidFill>
              </a:rPr>
              <a:t>vahva</a:t>
            </a:r>
            <a:r>
              <a:rPr lang="sv-SE" dirty="0">
                <a:solidFill>
                  <a:srgbClr val="008357"/>
                </a:solidFill>
              </a:rPr>
              <a:t> </a:t>
            </a:r>
            <a:r>
              <a:rPr lang="sv-SE" dirty="0" err="1">
                <a:solidFill>
                  <a:srgbClr val="008357"/>
                </a:solidFill>
              </a:rPr>
              <a:t>asema</a:t>
            </a:r>
            <a:endParaRPr dirty="0">
              <a:solidFill>
                <a:srgbClr val="008357"/>
              </a:solidFill>
            </a:endParaRPr>
          </a:p>
        </p:txBody>
      </p:sp>
      <p:sp>
        <p:nvSpPr>
          <p:cNvPr id="93" name="Google Shape;93;p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>
              <a:spcBef>
                <a:spcPts val="0"/>
              </a:spcBef>
            </a:pPr>
            <a:r>
              <a:rPr lang="fi-FI" dirty="0"/>
              <a:t> </a:t>
            </a:r>
          </a:p>
        </p:txBody>
      </p:sp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3DAB1406-3F1B-49BC-AD8A-35146AC6875C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12638140" y="3061051"/>
            <a:ext cx="10472474" cy="9924698"/>
          </a:xfrm>
        </p:spPr>
        <p:txBody>
          <a:bodyPr>
            <a:normAutofit fontScale="77500" lnSpcReduction="20000"/>
          </a:bodyPr>
          <a:lstStyle/>
          <a:p>
            <a:pPr marL="1085850" indent="-857250">
              <a:buFont typeface="Arial" panose="020B0604020202020204" pitchFamily="34" charset="0"/>
              <a:buChar char="•"/>
            </a:pPr>
            <a:r>
              <a:rPr lang="fi-FI" dirty="0"/>
              <a:t>Yhdysvalloissa </a:t>
            </a:r>
            <a:r>
              <a:rPr lang="fi-FI" dirty="0" err="1"/>
              <a:t>evankelikaalisuus</a:t>
            </a:r>
            <a:r>
              <a:rPr lang="fi-FI" dirty="0"/>
              <a:t> on kirkkokuntien rajat ylittävää ja niiden sisällä vaikuttavaa kristillisyyttä.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fi-FI" dirty="0"/>
              <a:t>Liike ulottuu myös protestanttisen kristillisyyden ulkopuolelle, ja se on yksi maailman suurimmista kristillisistä ilmiöistä.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fi-FI" dirty="0"/>
              <a:t>Yhdysvallat ovat </a:t>
            </a:r>
            <a:r>
              <a:rPr lang="fi-FI" dirty="0" err="1"/>
              <a:t>evankelikaalisuuden</a:t>
            </a:r>
            <a:r>
              <a:rPr lang="fi-FI" dirty="0"/>
              <a:t> vankinta tukialuetta, mutta liike leviää eri puolilla maailmaa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fi-FI" dirty="0"/>
              <a:t>Liikettä kutsutaan myös evankelioivaksi herätyskristillisyydeksi.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fi-FI" dirty="0" err="1"/>
              <a:t>evankelikaalit</a:t>
            </a:r>
            <a:r>
              <a:rPr lang="fi-FI" dirty="0"/>
              <a:t> protestantit = uudestisyntyneet kristityt (engl. </a:t>
            </a:r>
            <a:r>
              <a:rPr lang="fi-FI" i="1" dirty="0" err="1"/>
              <a:t>born</a:t>
            </a:r>
            <a:r>
              <a:rPr lang="fi-FI" i="1" dirty="0"/>
              <a:t> </a:t>
            </a:r>
            <a:r>
              <a:rPr lang="fi-FI" i="1" dirty="0" err="1"/>
              <a:t>again</a:t>
            </a:r>
            <a:r>
              <a:rPr lang="fi-FI" i="1" dirty="0"/>
              <a:t> Christian</a:t>
            </a:r>
            <a:r>
              <a:rPr lang="fi-FI" dirty="0"/>
              <a:t>)</a:t>
            </a:r>
            <a:endParaRPr lang="en-FI" dirty="0"/>
          </a:p>
        </p:txBody>
      </p:sp>
      <p:sp>
        <p:nvSpPr>
          <p:cNvPr id="94" name="Google Shape;94;p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6</a:t>
            </a:fld>
            <a:endParaRPr/>
          </a:p>
        </p:txBody>
      </p:sp>
      <p:sp>
        <p:nvSpPr>
          <p:cNvPr id="95" name="Google Shape;95;p2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/>
              <a:t>Lumo 2</a:t>
            </a:r>
            <a:endParaRPr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D7657323-C3E3-43A6-B748-C774083A4F9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18142" y="3728393"/>
            <a:ext cx="10727720" cy="715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659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"/>
          <p:cNvSpPr txBox="1">
            <a:spLocks noGrp="1"/>
          </p:cNvSpPr>
          <p:nvPr>
            <p:ph type="title"/>
          </p:nvPr>
        </p:nvSpPr>
        <p:spPr>
          <a:xfrm>
            <a:off x="1676400" y="1543049"/>
            <a:ext cx="21031199" cy="1838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>
              <a:buClr>
                <a:schemeClr val="accent2"/>
              </a:buClr>
            </a:pPr>
            <a:r>
              <a:rPr lang="fi-FI" dirty="0"/>
              <a:t> </a:t>
            </a:r>
            <a:br>
              <a:rPr lang="fi-FI" dirty="0"/>
            </a:br>
            <a:r>
              <a:rPr lang="fi-FI" dirty="0"/>
              <a:t> </a:t>
            </a:r>
            <a:endParaRPr dirty="0"/>
          </a:p>
        </p:txBody>
      </p:sp>
      <p:sp>
        <p:nvSpPr>
          <p:cNvPr id="93" name="Google Shape;93;p2"/>
          <p:cNvSpPr txBox="1">
            <a:spLocks noGrp="1"/>
          </p:cNvSpPr>
          <p:nvPr>
            <p:ph type="body" idx="1"/>
          </p:nvPr>
        </p:nvSpPr>
        <p:spPr>
          <a:xfrm>
            <a:off x="1676401" y="2785026"/>
            <a:ext cx="21031199" cy="8145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857250" lvl="0" indent="-857250">
              <a:buFont typeface="Arial" panose="020B0604020202020204" pitchFamily="34" charset="0"/>
              <a:buChar char="•"/>
            </a:pPr>
            <a:r>
              <a:rPr lang="fi-FI" dirty="0" err="1"/>
              <a:t>Evankelikaalisuudessa</a:t>
            </a:r>
            <a:r>
              <a:rPr lang="fi-FI" dirty="0"/>
              <a:t> korostetaan</a:t>
            </a:r>
          </a:p>
          <a:p>
            <a:pPr marL="2057400" lvl="2" indent="-1143000">
              <a:spcBef>
                <a:spcPts val="2000"/>
              </a:spcBef>
              <a:buFont typeface="+mj-lt"/>
              <a:buAutoNum type="arabicParenR"/>
            </a:pPr>
            <a:r>
              <a:rPr lang="fi-FI" sz="5400" dirty="0"/>
              <a:t>Raamatun asemaa ja sen merkitystä kristillisen elämän perustana</a:t>
            </a:r>
          </a:p>
          <a:p>
            <a:pPr marL="2057400" lvl="2" indent="-1143000">
              <a:spcBef>
                <a:spcPts val="2000"/>
              </a:spcBef>
              <a:buFont typeface="+mj-lt"/>
              <a:buAutoNum type="arabicParenR"/>
            </a:pPr>
            <a:r>
              <a:rPr lang="fi-FI" sz="5400" dirty="0"/>
              <a:t>henkilökohtaisen uskonratkaisun tarpeellisuutta, uudestisyntymistä ja sen näkymistä elämässä</a:t>
            </a:r>
          </a:p>
          <a:p>
            <a:pPr marL="2057400" lvl="2" indent="-1143000">
              <a:spcBef>
                <a:spcPts val="2000"/>
              </a:spcBef>
              <a:buFont typeface="+mj-lt"/>
              <a:buAutoNum type="arabicParenR"/>
            </a:pPr>
            <a:r>
              <a:rPr lang="fi-FI" sz="5400" dirty="0"/>
              <a:t>pelastuksen ainutlaatuisuutta Jeesuksen ristinkuoleman takia</a:t>
            </a:r>
          </a:p>
          <a:p>
            <a:pPr marL="2057400" lvl="2" indent="-1143000">
              <a:spcBef>
                <a:spcPts val="2000"/>
              </a:spcBef>
              <a:buFont typeface="+mj-lt"/>
              <a:buAutoNum type="arabicParenR"/>
            </a:pPr>
            <a:r>
              <a:rPr lang="fi-FI" sz="5400" dirty="0"/>
              <a:t>aktiivisen evankelioinnin tärkeyttä.</a:t>
            </a:r>
          </a:p>
        </p:txBody>
      </p:sp>
      <p:sp>
        <p:nvSpPr>
          <p:cNvPr id="94" name="Google Shape;94;p2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7</a:t>
            </a:fld>
            <a:endParaRPr/>
          </a:p>
        </p:txBody>
      </p:sp>
      <p:sp>
        <p:nvSpPr>
          <p:cNvPr id="95" name="Google Shape;95;p2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/>
              <a:t>Lumo 2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Clr>
                <a:schemeClr val="accent2"/>
              </a:buClr>
            </a:pPr>
            <a:r>
              <a:rPr lang="sv-SE" dirty="0" err="1">
                <a:solidFill>
                  <a:srgbClr val="008357"/>
                </a:solidFill>
              </a:rPr>
              <a:t>Katolisuus</a:t>
            </a:r>
            <a:r>
              <a:rPr lang="sv-SE" dirty="0">
                <a:solidFill>
                  <a:srgbClr val="008357"/>
                </a:solidFill>
              </a:rPr>
              <a:t> </a:t>
            </a:r>
            <a:r>
              <a:rPr lang="sv-SE" dirty="0" err="1">
                <a:solidFill>
                  <a:srgbClr val="008357"/>
                </a:solidFill>
              </a:rPr>
              <a:t>Yhdysvalloissa</a:t>
            </a:r>
            <a:endParaRPr dirty="0">
              <a:solidFill>
                <a:srgbClr val="008357"/>
              </a:solidFill>
            </a:endParaRPr>
          </a:p>
        </p:txBody>
      </p:sp>
      <p:sp>
        <p:nvSpPr>
          <p:cNvPr id="93" name="Google Shape;93;p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>
              <a:spcBef>
                <a:spcPts val="0"/>
              </a:spcBef>
            </a:pPr>
            <a:r>
              <a:rPr lang="fi-FI" dirty="0"/>
              <a:t> </a:t>
            </a:r>
          </a:p>
        </p:txBody>
      </p:sp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3DAB1406-3F1B-49BC-AD8A-35146AC6875C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12638139" y="3061051"/>
            <a:ext cx="10472475" cy="9924698"/>
          </a:xfrm>
        </p:spPr>
        <p:txBody>
          <a:bodyPr>
            <a:normAutofit fontScale="70000" lnSpcReduction="20000"/>
          </a:bodyPr>
          <a:lstStyle/>
          <a:p>
            <a:pPr marL="1085850" indent="-857250">
              <a:buFont typeface="Arial" panose="020B0604020202020204" pitchFamily="34" charset="0"/>
              <a:buChar char="•"/>
            </a:pPr>
            <a:r>
              <a:rPr lang="fi-FI" dirty="0"/>
              <a:t>Katolisuus on Yhdysvaltojen suurin yksittäinen kirkkokunta, johon kuuluu noin 40 % kristityistä ja 20 % koko väestöstä.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fi-FI" dirty="0"/>
              <a:t>Pohjois-Amerikan kristinuskon juuret ovat katolisuudessa, joka levisi 1500-luvulla nykyisen Floridan, New Mexicon, Teksasin ja Arizonan alueille.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fi-FI" dirty="0"/>
              <a:t>Katolisuus yhdistyy kansallisiin siirtolaisryhmiin, erityisesti irlantilaiseen, italialaiseen ja puolalaiseen kulttuuriin.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fi-FI" dirty="0"/>
              <a:t>Kasvava muuttoliike Latinalaisen Amerikan maista on nostanut katolisen kirkon Yhdysvaltojen suurimmaksi yksittäiseksi kirkkokunnaksi.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fi-FI" dirty="0"/>
              <a:t>Virallisesti katoliseen kirkkoon kuuluvien lisäksi monet identifioivat itsensä katolilaisiksi. Heitä kutsutaan </a:t>
            </a:r>
            <a:r>
              <a:rPr lang="fi-FI" b="1" dirty="0"/>
              <a:t>kulttuurisiksi</a:t>
            </a:r>
            <a:r>
              <a:rPr lang="fi-FI" dirty="0"/>
              <a:t> </a:t>
            </a:r>
            <a:r>
              <a:rPr lang="fi-FI" b="1" dirty="0"/>
              <a:t>katolilaisiksi</a:t>
            </a:r>
            <a:r>
              <a:rPr lang="fi-FI" dirty="0"/>
              <a:t>.</a:t>
            </a:r>
            <a:endParaRPr lang="en-FI" dirty="0"/>
          </a:p>
        </p:txBody>
      </p:sp>
      <p:sp>
        <p:nvSpPr>
          <p:cNvPr id="94" name="Google Shape;94;p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8</a:t>
            </a:fld>
            <a:endParaRPr dirty="0"/>
          </a:p>
        </p:txBody>
      </p:sp>
      <p:sp>
        <p:nvSpPr>
          <p:cNvPr id="95" name="Google Shape;95;p2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/>
              <a:t>Lumo 2</a:t>
            </a:r>
            <a:endParaRPr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D7657323-C3E3-43A6-B748-C774083A4F9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19482" y="3728393"/>
            <a:ext cx="10725039" cy="7150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779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Clr>
                <a:schemeClr val="accent2"/>
              </a:buClr>
            </a:pPr>
            <a:r>
              <a:rPr lang="sv-SE" dirty="0" err="1">
                <a:solidFill>
                  <a:srgbClr val="008357"/>
                </a:solidFill>
              </a:rPr>
              <a:t>Uskonto</a:t>
            </a:r>
            <a:r>
              <a:rPr lang="sv-SE" dirty="0">
                <a:solidFill>
                  <a:srgbClr val="008357"/>
                </a:solidFill>
              </a:rPr>
              <a:t> ja </a:t>
            </a:r>
            <a:r>
              <a:rPr lang="sv-SE" dirty="0" err="1">
                <a:solidFill>
                  <a:srgbClr val="008357"/>
                </a:solidFill>
              </a:rPr>
              <a:t>valtio</a:t>
            </a:r>
            <a:endParaRPr dirty="0">
              <a:solidFill>
                <a:srgbClr val="008357"/>
              </a:solidFill>
            </a:endParaRPr>
          </a:p>
        </p:txBody>
      </p:sp>
      <p:sp>
        <p:nvSpPr>
          <p:cNvPr id="93" name="Google Shape;93;p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>
              <a:spcBef>
                <a:spcPts val="0"/>
              </a:spcBef>
            </a:pPr>
            <a:r>
              <a:rPr lang="fi-FI" dirty="0"/>
              <a:t> </a:t>
            </a:r>
          </a:p>
        </p:txBody>
      </p:sp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3DAB1406-3F1B-49BC-AD8A-35146AC6875C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12638140" y="3061051"/>
            <a:ext cx="10472474" cy="9194447"/>
          </a:xfrm>
        </p:spPr>
        <p:txBody>
          <a:bodyPr>
            <a:normAutofit fontScale="85000" lnSpcReduction="10000"/>
          </a:bodyPr>
          <a:lstStyle/>
          <a:p>
            <a:pPr marL="1085850" indent="-857250">
              <a:buFont typeface="Arial" panose="020B0604020202020204" pitchFamily="34" charset="0"/>
              <a:buChar char="•"/>
            </a:pPr>
            <a:r>
              <a:rPr lang="fi-FI" dirty="0"/>
              <a:t>Itsenäisyysjulistus v. 1776 rakentui uskonnonvapauden periaatteelle.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fi-FI" dirty="0"/>
              <a:t>Kirkko ja valtio ovat erillään.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fi-FI" dirty="0"/>
              <a:t>Valtio ei saa tukea uskonnollisia ryhmiä taloudellisesti, joten varat saadaan lahjoituksista.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fi-FI" dirty="0"/>
              <a:t>Uskonto näkyy vahvasti valtiollisissa symboleissa ja virallisissa yhteyksissä.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fi-FI" dirty="0"/>
              <a:t>Uskonnollisuus on kansalaishyve, ja yleisesti hyväksytty arvopohja perustuu uskonnollisiin arvoihin.</a:t>
            </a:r>
            <a:endParaRPr lang="en-FI" dirty="0"/>
          </a:p>
        </p:txBody>
      </p:sp>
      <p:sp>
        <p:nvSpPr>
          <p:cNvPr id="94" name="Google Shape;94;p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9</a:t>
            </a:fld>
            <a:endParaRPr/>
          </a:p>
        </p:txBody>
      </p:sp>
      <p:sp>
        <p:nvSpPr>
          <p:cNvPr id="95" name="Google Shape;95;p2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/>
              <a:t>Lumo 2</a:t>
            </a:r>
            <a:endParaRPr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D7657323-C3E3-43A6-B748-C774083A4F9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431984" y="3728393"/>
            <a:ext cx="9900036" cy="7150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358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-teema">
  <a:themeElements>
    <a:clrScheme name="Opeaineisto">
      <a:dk1>
        <a:srgbClr val="202020"/>
      </a:dk1>
      <a:lt1>
        <a:srgbClr val="FFFFFF"/>
      </a:lt1>
      <a:dk2>
        <a:srgbClr val="006BB3"/>
      </a:dk2>
      <a:lt2>
        <a:srgbClr val="E7E6E6"/>
      </a:lt2>
      <a:accent1>
        <a:srgbClr val="0096DB"/>
      </a:accent1>
      <a:accent2>
        <a:srgbClr val="009FAD"/>
      </a:accent2>
      <a:accent3>
        <a:srgbClr val="51A300"/>
      </a:accent3>
      <a:accent4>
        <a:srgbClr val="8E7BD3"/>
      </a:accent4>
      <a:accent5>
        <a:srgbClr val="E00000"/>
      </a:accent5>
      <a:accent6>
        <a:srgbClr val="FA6400"/>
      </a:accent6>
      <a:hlink>
        <a:srgbClr val="006BB3"/>
      </a:hlink>
      <a:folHlink>
        <a:srgbClr val="2092C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648</Words>
  <Application>Microsoft Office PowerPoint</Application>
  <PresentationFormat>Mukautettu</PresentationFormat>
  <Paragraphs>107</Paragraphs>
  <Slides>13</Slides>
  <Notes>13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Office-teema</vt:lpstr>
      <vt:lpstr>14. Pohjois-Amerikka</vt:lpstr>
      <vt:lpstr>Pohjois-Amerikka</vt:lpstr>
      <vt:lpstr>Suuret herätykset ja Yhdysvaltain itsenäistyminen</vt:lpstr>
      <vt:lpstr> </vt:lpstr>
      <vt:lpstr> </vt:lpstr>
      <vt:lpstr>Evankelikaalisuuden vahva asema</vt:lpstr>
      <vt:lpstr>   </vt:lpstr>
      <vt:lpstr>Katolisuus Yhdysvalloissa</vt:lpstr>
      <vt:lpstr>Uskonto ja valtio</vt:lpstr>
      <vt:lpstr>Yhdysvaltain kansalaisuskonnon piirteitä</vt:lpstr>
      <vt:lpstr> </vt:lpstr>
      <vt:lpstr> Uskonto ja politiikka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Maailmankatsomukset kohtaavat</dc:title>
  <dc:creator>Tolonen, Hilda M</dc:creator>
  <cp:lastModifiedBy>Mika Kortelainen</cp:lastModifiedBy>
  <cp:revision>89</cp:revision>
  <dcterms:created xsi:type="dcterms:W3CDTF">2020-10-29T08:40:52Z</dcterms:created>
  <dcterms:modified xsi:type="dcterms:W3CDTF">2021-08-18T13:01:54Z</dcterms:modified>
</cp:coreProperties>
</file>