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9" r:id="rId3"/>
    <p:sldId id="269" r:id="rId4"/>
    <p:sldId id="284" r:id="rId5"/>
    <p:sldId id="280" r:id="rId6"/>
    <p:sldId id="283" r:id="rId7"/>
    <p:sldId id="282" r:id="rId8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MYNynrvdivoN/gSugElL0UtB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61" d="100"/>
          <a:sy n="61" d="100"/>
        </p:scale>
        <p:origin x="15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ääskeläinen Johanna" userId="4d9c4852-c1c7-4ec1-979c-34aa9228aaaf" providerId="ADAL" clId="{E92710CB-EB7E-4316-9308-2EB14DC44E7B}"/>
    <pc:docChg chg="custSel modSld">
      <pc:chgData name="Jääskeläinen Johanna" userId="4d9c4852-c1c7-4ec1-979c-34aa9228aaaf" providerId="ADAL" clId="{E92710CB-EB7E-4316-9308-2EB14DC44E7B}" dt="2021-06-16T09:55:42.788" v="23" actId="1076"/>
      <pc:docMkLst>
        <pc:docMk/>
      </pc:docMkLst>
      <pc:sldChg chg="modSp mod">
        <pc:chgData name="Jääskeläinen Johanna" userId="4d9c4852-c1c7-4ec1-979c-34aa9228aaaf" providerId="ADAL" clId="{E92710CB-EB7E-4316-9308-2EB14DC44E7B}" dt="2021-06-16T09:54:03.853" v="16" actId="20577"/>
        <pc:sldMkLst>
          <pc:docMk/>
          <pc:sldMk cId="2387574194" sldId="269"/>
        </pc:sldMkLst>
        <pc:spChg chg="mod">
          <ac:chgData name="Jääskeläinen Johanna" userId="4d9c4852-c1c7-4ec1-979c-34aa9228aaaf" providerId="ADAL" clId="{E92710CB-EB7E-4316-9308-2EB14DC44E7B}" dt="2021-06-16T09:54:03.853" v="16" actId="20577"/>
          <ac:spMkLst>
            <pc:docMk/>
            <pc:sldMk cId="2387574194" sldId="269"/>
            <ac:spMk id="2" creationId="{3DAB1406-3F1B-49BC-AD8A-35146AC6875C}"/>
          </ac:spMkLst>
        </pc:spChg>
      </pc:sldChg>
      <pc:sldChg chg="modSp mod">
        <pc:chgData name="Jääskeläinen Johanna" userId="4d9c4852-c1c7-4ec1-979c-34aa9228aaaf" providerId="ADAL" clId="{E92710CB-EB7E-4316-9308-2EB14DC44E7B}" dt="2021-06-16T09:54:33.685" v="17" actId="6549"/>
        <pc:sldMkLst>
          <pc:docMk/>
          <pc:sldMk cId="2104882154" sldId="280"/>
        </pc:sldMkLst>
        <pc:spChg chg="mod">
          <ac:chgData name="Jääskeläinen Johanna" userId="4d9c4852-c1c7-4ec1-979c-34aa9228aaaf" providerId="ADAL" clId="{E92710CB-EB7E-4316-9308-2EB14DC44E7B}" dt="2021-06-16T09:54:33.685" v="17" actId="6549"/>
          <ac:spMkLst>
            <pc:docMk/>
            <pc:sldMk cId="2104882154" sldId="280"/>
            <ac:spMk id="2" creationId="{3DAB1406-3F1B-49BC-AD8A-35146AC6875C}"/>
          </ac:spMkLst>
        </pc:spChg>
      </pc:sldChg>
      <pc:sldChg chg="modSp mod">
        <pc:chgData name="Jääskeläinen Johanna" userId="4d9c4852-c1c7-4ec1-979c-34aa9228aaaf" providerId="ADAL" clId="{E92710CB-EB7E-4316-9308-2EB14DC44E7B}" dt="2021-06-16T09:52:42.293" v="14" actId="27636"/>
        <pc:sldMkLst>
          <pc:docMk/>
          <pc:sldMk cId="2430750588" sldId="282"/>
        </pc:sldMkLst>
        <pc:spChg chg="mod">
          <ac:chgData name="Jääskeläinen Johanna" userId="4d9c4852-c1c7-4ec1-979c-34aa9228aaaf" providerId="ADAL" clId="{E92710CB-EB7E-4316-9308-2EB14DC44E7B}" dt="2021-06-16T09:52:42.293" v="14" actId="27636"/>
          <ac:spMkLst>
            <pc:docMk/>
            <pc:sldMk cId="2430750588" sldId="282"/>
            <ac:spMk id="2" creationId="{3DAB1406-3F1B-49BC-AD8A-35146AC6875C}"/>
          </ac:spMkLst>
        </pc:spChg>
      </pc:sldChg>
      <pc:sldChg chg="modSp mod">
        <pc:chgData name="Jääskeläinen Johanna" userId="4d9c4852-c1c7-4ec1-979c-34aa9228aaaf" providerId="ADAL" clId="{E92710CB-EB7E-4316-9308-2EB14DC44E7B}" dt="2021-06-16T09:55:42.788" v="23" actId="1076"/>
        <pc:sldMkLst>
          <pc:docMk/>
          <pc:sldMk cId="3613556961" sldId="283"/>
        </pc:sldMkLst>
        <pc:spChg chg="mod">
          <ac:chgData name="Jääskeläinen Johanna" userId="4d9c4852-c1c7-4ec1-979c-34aa9228aaaf" providerId="ADAL" clId="{E92710CB-EB7E-4316-9308-2EB14DC44E7B}" dt="2021-06-16T09:55:42.788" v="23" actId="1076"/>
          <ac:spMkLst>
            <pc:docMk/>
            <pc:sldMk cId="3613556961" sldId="283"/>
            <ac:spMk id="2" creationId="{3DAB1406-3F1B-49BC-AD8A-35146AC687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47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767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201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335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337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94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5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13. Latinalainen Amerikka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/>
              <a:t>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49187" y="64997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Latinalaisen</a:t>
            </a:r>
            <a:r>
              <a:rPr lang="sv-SE" dirty="0">
                <a:solidFill>
                  <a:srgbClr val="008357"/>
                </a:solidFill>
              </a:rPr>
              <a:t> Amerikan </a:t>
            </a:r>
            <a:r>
              <a:rPr lang="sv-SE" dirty="0" err="1">
                <a:solidFill>
                  <a:srgbClr val="008357"/>
                </a:solidFill>
              </a:rPr>
              <a:t>uskonnollisuus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38140" y="3061051"/>
            <a:ext cx="10472474" cy="9194447"/>
          </a:xfrm>
        </p:spPr>
        <p:txBody>
          <a:bodyPr>
            <a:normAutofit fontScale="700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Maailman katolilaisista 40 % asuu Latinalaisessa Amerikassa.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Helluntailaisuuden ja karismaattisuuden suosio on kasvussa.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Kirkot tekevät merkittävää sosiaalityötä.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Katolisuus saapui alueelle 1400-luvun lopussa espanjalaisten ja portugalilaisten valloittajien mukana.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Metodistit ja baptistit tulivat 1800-luvulla eurooppalaisten siirtolaisten mukana.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Lisäksi Latinalaiseen Amerikkaan on levinnyt amerikkalaistaustaisia vapaita suuntia 1900-luvun taitteesta alkaen ja helluntailaisuutta 1950-luvulla.</a:t>
            </a:r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142" y="3728393"/>
            <a:ext cx="10727720" cy="71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Katolinen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kirkko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Latinalaisessa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Amerikassa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621944" y="2815216"/>
            <a:ext cx="21488670" cy="9511949"/>
          </a:xfrm>
        </p:spPr>
        <p:txBody>
          <a:bodyPr>
            <a:noAutofit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Katolisuuteen sekoittui elementtejä alkuperäisisistä uskonnoista.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Kirkon asema vakiintui 1600-luvun alkuun mennessä, minkä jälkeen keskityttiin koulutuksen lisäämiseen.</a:t>
            </a:r>
            <a:endParaRPr lang="fi-FI" sz="5400" dirty="0"/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Monet valloitetut alueet taistelivat itsenäisyydestään pitkälle 1800-luvulle. Itsenäistyneissä valtioissa kirkko ja valtio erotettiin toisistaan ja sääntökuntien toimintaa rajoitettiin.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75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769970" y="2815216"/>
            <a:ext cx="12340644" cy="9511949"/>
          </a:xfrm>
        </p:spPr>
        <p:txBody>
          <a:bodyPr>
            <a:noAutofit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5400" dirty="0"/>
              <a:t>Kirkko nähtiin esteenä modernin valtion synnylle. Se haki tukea konservatiivisilta puolueilta, joissa katolisuus on edelleen merkittävässä asemassa.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5400" dirty="0"/>
              <a:t>Nykyään kirkko osallistuu aktiivisesti koulutukseen ja terveydenhuoltoon.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5400" dirty="0"/>
              <a:t>Katolisella kirkolla oli valta-asema Latinalaisessa Amerikassa 1940–1950-luvuille saakka.</a:t>
            </a:r>
            <a:endParaRPr lang="en-FI" sz="54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142" y="3061051"/>
            <a:ext cx="9093569" cy="60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Vapautuksen teologia vastustaa yhteiskunnallista epäoikeudenmukaisuutta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201025" y="2714626"/>
            <a:ext cx="14909589" cy="10001250"/>
          </a:xfrm>
        </p:spPr>
        <p:txBody>
          <a:bodyPr>
            <a:normAutofit fontScale="775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Maailmansotien jälkeen sotilaalliset ryhmät ottivat vallan monissa Latinalaisen Amerikan valtioissa.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Sotilasdiktatuurien seurauksena syntyi </a:t>
            </a:r>
            <a:r>
              <a:rPr lang="fi-FI" b="1" dirty="0"/>
              <a:t>vapautuksen teologia</a:t>
            </a:r>
            <a:r>
              <a:rPr lang="fi-FI" dirty="0"/>
              <a:t>.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fi-FI" sz="5400" dirty="0"/>
              <a:t>Kirkon sanomaa sopeutettiin ihmisten elinolosuhteisiin.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fi-FI" sz="5400" dirty="0"/>
              <a:t>Yhdistää sosialistisia ja kristillisiä ihanteita epäkohtien poistamiseksi.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fi-FI" sz="5400" dirty="0"/>
              <a:t>Yhteiskunnalliset ongelmat tunnustettiin Vatikaanin II kirkolliskokouksessa 1960-luvulla.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fi-FI" sz="5400" dirty="0"/>
              <a:t>Kirkko toimi oikeudenmukaisen yhteiskunnan saavuttamiseksi.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Kirkon sisällä ja hallitusten kanssa oli ristiriitoja.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1990-luvulla maat demokratisoituivat.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fi-FI" sz="5400" dirty="0"/>
              <a:t>keskeisiä kysymyksiä: alkuperäiskansojen kohtelu, sukupuolten tasa-arvo, ympäristökysymykset ja talouskriisin seuraukset</a:t>
            </a:r>
            <a:endParaRPr lang="en-FI" sz="54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76400" y="2977968"/>
            <a:ext cx="6079627" cy="93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8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Helluntailaisuus ja karismaattinen kristillisyys kasvavat voimakkaasti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769970" y="2797632"/>
            <a:ext cx="12340644" cy="9511949"/>
          </a:xfrm>
        </p:spPr>
        <p:txBody>
          <a:bodyPr>
            <a:noAutofit/>
          </a:bodyPr>
          <a:lstStyle/>
          <a:p>
            <a:pPr marL="800100" indent="-571500">
              <a:buFont typeface="Arial" panose="020B0604020202020204" pitchFamily="34" charset="0"/>
              <a:buChar char="•"/>
            </a:pPr>
            <a:r>
              <a:rPr lang="fi-FI" sz="4400" dirty="0"/>
              <a:t>Protestanttisia liikkeitä kutsutaan nimellä </a:t>
            </a:r>
            <a:r>
              <a:rPr lang="fi-FI" sz="4400" i="1" dirty="0" err="1"/>
              <a:t>evangélicos</a:t>
            </a:r>
            <a:r>
              <a:rPr lang="fi-FI" sz="4400" i="1" dirty="0"/>
              <a:t>.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fi-FI" sz="4400" dirty="0"/>
              <a:t>Helluntailaisuus on nopeimmin kasvava liike.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fi-FI" sz="4400" dirty="0"/>
              <a:t>Katolisuudesta siirrytään pois voimakkaasti.</a:t>
            </a:r>
          </a:p>
          <a:p>
            <a:pPr marL="1257300" lvl="1">
              <a:buFont typeface="Arial" panose="020B0604020202020204" pitchFamily="34" charset="0"/>
              <a:buChar char="•"/>
            </a:pPr>
            <a:r>
              <a:rPr lang="fi-FI" sz="4200" dirty="0"/>
              <a:t>syitä: voimakas evankelioimistyö, halu henkilökohtaiseen uskonkokemukseen, tunteisiin vetoava jumalanpalvelus, menestyksen teologia, moraalikysymykset, sosiaalinen vastuu, yhteensopivuus alueen alkuperäisuskontojen kanssa, yhteisöllisyys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fi-FI" sz="4400" dirty="0"/>
              <a:t>Myös puolet Brasilian katolilaisista edustaa karismaattista suuntaa.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fi-FI" sz="4400" dirty="0"/>
              <a:t>Sosiaalinen työ on edistänyt kansalaisyhteiskunnan kehittymistä.</a:t>
            </a:r>
            <a:endParaRPr lang="en-FI" sz="44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142" y="3061051"/>
            <a:ext cx="9093569" cy="60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Luonnonuskonnot</a:t>
            </a:r>
            <a:r>
              <a:rPr lang="sv-SE" dirty="0">
                <a:solidFill>
                  <a:srgbClr val="008357"/>
                </a:solidFill>
              </a:rPr>
              <a:t> ja </a:t>
            </a:r>
            <a:r>
              <a:rPr lang="sv-SE" dirty="0" err="1">
                <a:solidFill>
                  <a:srgbClr val="008357"/>
                </a:solidFill>
              </a:rPr>
              <a:t>synkretismi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38140" y="3061051"/>
            <a:ext cx="10472474" cy="9194447"/>
          </a:xfrm>
        </p:spPr>
        <p:txBody>
          <a:bodyPr>
            <a:normAutofit fontScale="925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5400" dirty="0"/>
              <a:t>Kristinuskoon yhdistellään afrikkalaistaustaisia uskomuksia ja käytänteitä sekä alueen alkuperäisiä uskomuksia.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5400" dirty="0"/>
              <a:t>Esimerkiksi </a:t>
            </a:r>
            <a:r>
              <a:rPr lang="fi-FI" sz="5400" b="1" dirty="0" err="1"/>
              <a:t>candombléssa</a:t>
            </a:r>
            <a:r>
              <a:rPr lang="fi-FI" sz="5400" b="1" dirty="0"/>
              <a:t> </a:t>
            </a:r>
            <a:r>
              <a:rPr lang="fi-FI" sz="5400" dirty="0"/>
              <a:t>katoliseen uskonnonharjoitukseen yhdistyy afrikkalaisia uskonnollisia perinteitä ja </a:t>
            </a:r>
            <a:r>
              <a:rPr lang="fi-FI" sz="5400" b="1" dirty="0" err="1"/>
              <a:t>umbandassa</a:t>
            </a:r>
            <a:r>
              <a:rPr lang="fi-FI" sz="5400" b="1" dirty="0"/>
              <a:t> </a:t>
            </a:r>
            <a:r>
              <a:rPr lang="fi-FI" sz="5400" dirty="0"/>
              <a:t>afrikkalaisia perinteitä, alueen alkuperäisiä uskomuksia sekä spiritismiä.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5400" dirty="0"/>
              <a:t>Sekä katolilaiset että protestantit harjoittavat alkuperäisiä uskontoja tai </a:t>
            </a:r>
            <a:r>
              <a:rPr lang="fi-FI" sz="5400" dirty="0" err="1"/>
              <a:t>vodou</a:t>
            </a:r>
            <a:r>
              <a:rPr lang="fi-FI" sz="5400" dirty="0"/>
              <a:t>-sukuisia uskontoja.</a:t>
            </a:r>
            <a:endParaRPr lang="en-FI" sz="54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56959" y="2406349"/>
            <a:ext cx="7386862" cy="984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352</Words>
  <Application>Microsoft Office PowerPoint</Application>
  <PresentationFormat>Mukautettu</PresentationFormat>
  <Paragraphs>56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13. Latinalainen Amerikka</vt:lpstr>
      <vt:lpstr>Latinalaisen Amerikan uskonnollisuus</vt:lpstr>
      <vt:lpstr>Katolinen kirkko Latinalaisessa Amerikassa</vt:lpstr>
      <vt:lpstr>PowerPoint-esitys</vt:lpstr>
      <vt:lpstr>Vapautuksen teologia vastustaa yhteiskunnallista epäoikeudenmukaisuutta</vt:lpstr>
      <vt:lpstr>Helluntailaisuus ja karismaattinen kristillisyys kasvavat voimakkaasti</vt:lpstr>
      <vt:lpstr>Luonnonuskonnot ja synkretismi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Maailmankatsomukset kohtaavat</dc:title>
  <dc:creator>Tolonen, Hilda M</dc:creator>
  <cp:lastModifiedBy>Jääskeläinen Johanna</cp:lastModifiedBy>
  <cp:revision>78</cp:revision>
  <dcterms:created xsi:type="dcterms:W3CDTF">2020-10-29T08:40:52Z</dcterms:created>
  <dcterms:modified xsi:type="dcterms:W3CDTF">2022-05-13T05:45:40Z</dcterms:modified>
</cp:coreProperties>
</file>