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9" r:id="rId3"/>
    <p:sldId id="257" r:id="rId4"/>
    <p:sldId id="276" r:id="rId5"/>
    <p:sldId id="279" r:id="rId6"/>
    <p:sldId id="280" r:id="rId7"/>
    <p:sldId id="281" r:id="rId8"/>
    <p:sldId id="283" r:id="rId9"/>
    <p:sldId id="282" r:id="rId10"/>
  </p:sldIdLst>
  <p:sldSz cx="24384000" cy="13716000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jMYNynrvdivoN/gSugElL0UtBm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469540-C61F-4E35-B887-99B4613BA613}" v="1" dt="2021-06-16T09:25:32.1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3"/>
  </p:normalViewPr>
  <p:slideViewPr>
    <p:cSldViewPr snapToGrid="0" snapToObjects="1">
      <p:cViewPr varScale="1">
        <p:scale>
          <a:sx n="37" d="100"/>
          <a:sy n="37" d="100"/>
        </p:scale>
        <p:origin x="1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23" Type="http://customschemas.google.com/relationships/presentationmetadata" Target="meta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ääskeläinen Johanna" userId="4d9c4852-c1c7-4ec1-979c-34aa9228aaaf" providerId="ADAL" clId="{22469540-C61F-4E35-B887-99B4613BA613}"/>
    <pc:docChg chg="modSld">
      <pc:chgData name="Jääskeläinen Johanna" userId="4d9c4852-c1c7-4ec1-979c-34aa9228aaaf" providerId="ADAL" clId="{22469540-C61F-4E35-B887-99B4613BA613}" dt="2021-06-16T09:25:59.740" v="40" actId="1076"/>
      <pc:docMkLst>
        <pc:docMk/>
      </pc:docMkLst>
      <pc:sldChg chg="modSp mod">
        <pc:chgData name="Jääskeläinen Johanna" userId="4d9c4852-c1c7-4ec1-979c-34aa9228aaaf" providerId="ADAL" clId="{22469540-C61F-4E35-B887-99B4613BA613}" dt="2021-06-16T09:23:03.493" v="37" actId="20577"/>
        <pc:sldMkLst>
          <pc:docMk/>
          <pc:sldMk cId="0" sldId="257"/>
        </pc:sldMkLst>
        <pc:spChg chg="mod">
          <ac:chgData name="Jääskeläinen Johanna" userId="4d9c4852-c1c7-4ec1-979c-34aa9228aaaf" providerId="ADAL" clId="{22469540-C61F-4E35-B887-99B4613BA613}" dt="2021-06-16T09:23:03.493" v="37" actId="20577"/>
          <ac:spMkLst>
            <pc:docMk/>
            <pc:sldMk cId="0" sldId="257"/>
            <ac:spMk id="93" creationId="{00000000-0000-0000-0000-000000000000}"/>
          </ac:spMkLst>
        </pc:spChg>
      </pc:sldChg>
      <pc:sldChg chg="modSp mod">
        <pc:chgData name="Jääskeläinen Johanna" userId="4d9c4852-c1c7-4ec1-979c-34aa9228aaaf" providerId="ADAL" clId="{22469540-C61F-4E35-B887-99B4613BA613}" dt="2021-06-16T09:19:55.997" v="8" actId="20577"/>
        <pc:sldMkLst>
          <pc:docMk/>
          <pc:sldMk cId="2387574194" sldId="269"/>
        </pc:sldMkLst>
        <pc:spChg chg="mod">
          <ac:chgData name="Jääskeläinen Johanna" userId="4d9c4852-c1c7-4ec1-979c-34aa9228aaaf" providerId="ADAL" clId="{22469540-C61F-4E35-B887-99B4613BA613}" dt="2021-06-16T09:19:55.997" v="8" actId="20577"/>
          <ac:spMkLst>
            <pc:docMk/>
            <pc:sldMk cId="2387574194" sldId="269"/>
            <ac:spMk id="2" creationId="{3DAB1406-3F1B-49BC-AD8A-35146AC6875C}"/>
          </ac:spMkLst>
        </pc:spChg>
      </pc:sldChg>
      <pc:sldChg chg="modSp mod">
        <pc:chgData name="Jääskeläinen Johanna" userId="4d9c4852-c1c7-4ec1-979c-34aa9228aaaf" providerId="ADAL" clId="{22469540-C61F-4E35-B887-99B4613BA613}" dt="2021-06-16T09:22:41.797" v="26" actId="20577"/>
        <pc:sldMkLst>
          <pc:docMk/>
          <pc:sldMk cId="4165617494" sldId="276"/>
        </pc:sldMkLst>
        <pc:spChg chg="mod">
          <ac:chgData name="Jääskeläinen Johanna" userId="4d9c4852-c1c7-4ec1-979c-34aa9228aaaf" providerId="ADAL" clId="{22469540-C61F-4E35-B887-99B4613BA613}" dt="2021-06-16T09:22:41.797" v="26" actId="20577"/>
          <ac:spMkLst>
            <pc:docMk/>
            <pc:sldMk cId="4165617494" sldId="276"/>
            <ac:spMk id="2" creationId="{3DAB1406-3F1B-49BC-AD8A-35146AC6875C}"/>
          </ac:spMkLst>
        </pc:spChg>
      </pc:sldChg>
      <pc:sldChg chg="modSp mod">
        <pc:chgData name="Jääskeläinen Johanna" userId="4d9c4852-c1c7-4ec1-979c-34aa9228aaaf" providerId="ADAL" clId="{22469540-C61F-4E35-B887-99B4613BA613}" dt="2021-06-16T09:21:28.590" v="19" actId="20577"/>
        <pc:sldMkLst>
          <pc:docMk/>
          <pc:sldMk cId="1515811391" sldId="279"/>
        </pc:sldMkLst>
        <pc:spChg chg="mod">
          <ac:chgData name="Jääskeläinen Johanna" userId="4d9c4852-c1c7-4ec1-979c-34aa9228aaaf" providerId="ADAL" clId="{22469540-C61F-4E35-B887-99B4613BA613}" dt="2021-06-16T09:21:28.590" v="19" actId="20577"/>
          <ac:spMkLst>
            <pc:docMk/>
            <pc:sldMk cId="1515811391" sldId="279"/>
            <ac:spMk id="2" creationId="{3DAB1406-3F1B-49BC-AD8A-35146AC6875C}"/>
          </ac:spMkLst>
        </pc:spChg>
      </pc:sldChg>
      <pc:sldChg chg="modSp mod">
        <pc:chgData name="Jääskeläinen Johanna" userId="4d9c4852-c1c7-4ec1-979c-34aa9228aaaf" providerId="ADAL" clId="{22469540-C61F-4E35-B887-99B4613BA613}" dt="2021-06-16T09:25:32.125" v="39"/>
        <pc:sldMkLst>
          <pc:docMk/>
          <pc:sldMk cId="2977473801" sldId="280"/>
        </pc:sldMkLst>
        <pc:spChg chg="mod">
          <ac:chgData name="Jääskeläinen Johanna" userId="4d9c4852-c1c7-4ec1-979c-34aa9228aaaf" providerId="ADAL" clId="{22469540-C61F-4E35-B887-99B4613BA613}" dt="2021-06-16T09:25:32.125" v="39"/>
          <ac:spMkLst>
            <pc:docMk/>
            <pc:sldMk cId="2977473801" sldId="280"/>
            <ac:spMk id="2" creationId="{3DAB1406-3F1B-49BC-AD8A-35146AC6875C}"/>
          </ac:spMkLst>
        </pc:spChg>
      </pc:sldChg>
      <pc:sldChg chg="modSp mod">
        <pc:chgData name="Jääskeläinen Johanna" userId="4d9c4852-c1c7-4ec1-979c-34aa9228aaaf" providerId="ADAL" clId="{22469540-C61F-4E35-B887-99B4613BA613}" dt="2021-06-16T09:25:59.740" v="40" actId="1076"/>
        <pc:sldMkLst>
          <pc:docMk/>
          <pc:sldMk cId="3772614186" sldId="281"/>
        </pc:sldMkLst>
        <pc:spChg chg="mod">
          <ac:chgData name="Jääskeläinen Johanna" userId="4d9c4852-c1c7-4ec1-979c-34aa9228aaaf" providerId="ADAL" clId="{22469540-C61F-4E35-B887-99B4613BA613}" dt="2021-06-16T09:25:59.740" v="40" actId="1076"/>
          <ac:spMkLst>
            <pc:docMk/>
            <pc:sldMk cId="3772614186" sldId="281"/>
            <ac:spMk id="2" creationId="{3DAB1406-3F1B-49BC-AD8A-35146AC6875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7677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123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987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1045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9555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2836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1900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1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2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5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15"/>
          <p:cNvSpPr/>
          <p:nvPr/>
        </p:nvSpPr>
        <p:spPr>
          <a:xfrm>
            <a:off x="8404703" y="4080086"/>
            <a:ext cx="3941487" cy="6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2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 Half Full">
  <p:cSld name="17_Image Half Full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6"/>
          <p:cNvSpPr txBox="1">
            <a:spLocks noGrp="1"/>
          </p:cNvSpPr>
          <p:nvPr>
            <p:ph type="body" idx="1"/>
          </p:nvPr>
        </p:nvSpPr>
        <p:spPr>
          <a:xfrm>
            <a:off x="803274" y="78814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6"/>
          <p:cNvSpPr>
            <a:spLocks noGrp="1"/>
          </p:cNvSpPr>
          <p:nvPr>
            <p:ph type="pic" idx="2"/>
          </p:nvPr>
        </p:nvSpPr>
        <p:spPr>
          <a:xfrm>
            <a:off x="803726" y="26804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body" idx="3"/>
          </p:nvPr>
        </p:nvSpPr>
        <p:spPr>
          <a:xfrm>
            <a:off x="8778874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>
            <a:spLocks noGrp="1"/>
          </p:cNvSpPr>
          <p:nvPr>
            <p:ph type="pic" idx="4"/>
          </p:nvPr>
        </p:nvSpPr>
        <p:spPr>
          <a:xfrm>
            <a:off x="8779326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body" idx="5"/>
          </p:nvPr>
        </p:nvSpPr>
        <p:spPr>
          <a:xfrm>
            <a:off x="16754473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6"/>
          <p:cNvSpPr>
            <a:spLocks noGrp="1"/>
          </p:cNvSpPr>
          <p:nvPr>
            <p:ph type="pic" idx="6"/>
          </p:nvPr>
        </p:nvSpPr>
        <p:spPr>
          <a:xfrm>
            <a:off x="16754927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832756" y="12293264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7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7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7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7" name="Google Shape;77;p18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18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357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>
            <a:spLocks noGrp="1"/>
          </p:cNvSpPr>
          <p:nvPr>
            <p:ph type="title"/>
          </p:nvPr>
        </p:nvSpPr>
        <p:spPr>
          <a:xfrm>
            <a:off x="1676400" y="5532437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fi-FI" dirty="0"/>
              <a:t>10. Protestanttinen Eurooppa</a:t>
            </a:r>
            <a:endParaRPr dirty="0"/>
          </a:p>
        </p:txBody>
      </p:sp>
      <p:sp>
        <p:nvSpPr>
          <p:cNvPr id="86" name="Google Shape;86;p1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/>
              <a:t>LUMO</a:t>
            </a:r>
            <a:endParaRPr/>
          </a:p>
        </p:txBody>
      </p:sp>
      <p:sp>
        <p:nvSpPr>
          <p:cNvPr id="87" name="Google Shape;87;p1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 dirty="0"/>
              <a:t>2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Clr>
                <a:schemeClr val="accent2"/>
              </a:buClr>
            </a:pPr>
            <a:r>
              <a:rPr lang="sv-SE" dirty="0" err="1">
                <a:solidFill>
                  <a:srgbClr val="008357"/>
                </a:solidFill>
              </a:rPr>
              <a:t>Protestanttisten</a:t>
            </a:r>
            <a:r>
              <a:rPr lang="sv-SE" dirty="0">
                <a:solidFill>
                  <a:srgbClr val="008357"/>
                </a:solidFill>
              </a:rPr>
              <a:t> </a:t>
            </a:r>
            <a:r>
              <a:rPr lang="sv-SE" dirty="0" err="1">
                <a:solidFill>
                  <a:srgbClr val="008357"/>
                </a:solidFill>
              </a:rPr>
              <a:t>kirkkojen</a:t>
            </a:r>
            <a:r>
              <a:rPr lang="sv-SE" dirty="0">
                <a:solidFill>
                  <a:srgbClr val="008357"/>
                </a:solidFill>
              </a:rPr>
              <a:t> </a:t>
            </a:r>
            <a:r>
              <a:rPr lang="sv-SE" dirty="0" err="1">
                <a:solidFill>
                  <a:srgbClr val="008357"/>
                </a:solidFill>
              </a:rPr>
              <a:t>kannatus</a:t>
            </a:r>
            <a:r>
              <a:rPr lang="sv-SE" dirty="0">
                <a:solidFill>
                  <a:srgbClr val="008357"/>
                </a:solidFill>
              </a:rPr>
              <a:t> </a:t>
            </a:r>
            <a:r>
              <a:rPr lang="sv-SE" dirty="0" err="1">
                <a:solidFill>
                  <a:srgbClr val="008357"/>
                </a:solidFill>
              </a:rPr>
              <a:t>Euroopassa</a:t>
            </a:r>
            <a:endParaRPr dirty="0">
              <a:solidFill>
                <a:srgbClr val="008357"/>
              </a:solidFill>
            </a:endParaRPr>
          </a:p>
        </p:txBody>
      </p:sp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</a:pPr>
            <a:r>
              <a:rPr lang="fi-FI" dirty="0"/>
              <a:t> </a:t>
            </a:r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DAB1406-3F1B-49BC-AD8A-35146AC6875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2638140" y="3061051"/>
            <a:ext cx="10472474" cy="9194447"/>
          </a:xfrm>
        </p:spPr>
        <p:txBody>
          <a:bodyPr>
            <a:normAutofit/>
          </a:bodyPr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Protestanttisten kirkkojen tausta on 1500-luvun reformaatiossa.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Kannatus on vahvinta Pohjois-Euroopassa, joka on myös yksi maailman maallistuneimmista alueista.</a:t>
            </a:r>
            <a:endParaRPr lang="en-FI" dirty="0"/>
          </a:p>
        </p:txBody>
      </p:sp>
      <p:sp>
        <p:nvSpPr>
          <p:cNvPr id="94" name="Google Shape;94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2</a:t>
            </a:fld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Lumo 2</a:t>
            </a:r>
            <a:endParaRPr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7657323-C3E3-43A6-B748-C774083A4F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91991" y="3140020"/>
            <a:ext cx="11000009" cy="903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57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xfrm>
            <a:off x="1676400" y="1543049"/>
            <a:ext cx="21031199" cy="1838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Clr>
                <a:schemeClr val="accent2"/>
              </a:buClr>
            </a:pPr>
            <a:r>
              <a:rPr lang="fi-FI" dirty="0">
                <a:solidFill>
                  <a:srgbClr val="008357"/>
                </a:solidFill>
              </a:rPr>
              <a:t>Saksassa protestanteilla on tiivis yhteys</a:t>
            </a:r>
            <a:endParaRPr dirty="0">
              <a:solidFill>
                <a:srgbClr val="008357"/>
              </a:solidFill>
            </a:endParaRPr>
          </a:p>
        </p:txBody>
      </p:sp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5400" dirty="0"/>
              <a:t>Saksassa eteläosat ovat pääosin katolisia, pohjoisosat protestanttisia.</a:t>
            </a:r>
          </a:p>
          <a:p>
            <a:pPr marL="857250" lvl="0" indent="-8572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5400" dirty="0"/>
              <a:t>Hitlerin johtamat kansallissosialistit nousivat valtaan vuonna 1933.</a:t>
            </a:r>
          </a:p>
          <a:p>
            <a:pPr marL="1314450" lvl="1" indent="-857250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fi-FI" dirty="0"/>
              <a:t>Kristinusko edusti halveksittavaa ”orjamoraalia”, mutta toisaalta Hitler halusi säilyttää välit kirkkokuntiin.</a:t>
            </a:r>
          </a:p>
          <a:p>
            <a:pPr marL="1314450" lvl="1" indent="-857250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fi-FI" dirty="0"/>
              <a:t>Hitler solmi liiton paavin kanssa, mutta katolisen kirkon turvattu asema mitätöitiin kuitenkin nopeasti.</a:t>
            </a:r>
          </a:p>
          <a:p>
            <a:pPr marL="1314450" lvl="1" indent="-857250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fi-FI" dirty="0"/>
              <a:t>Protestanttiset kirkot yhdistettiin Valtakunnankirkoksi, luterilaiset nuorisojärjestöt liitettiin Hitler-Jugendiin.</a:t>
            </a:r>
          </a:p>
        </p:txBody>
      </p:sp>
      <p:sp>
        <p:nvSpPr>
          <p:cNvPr id="94" name="Google Shape;94;p2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Lumo 2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accent2"/>
              </a:buClr>
            </a:pPr>
            <a:r>
              <a:rPr lang="fi-FI" dirty="0">
                <a:solidFill>
                  <a:srgbClr val="008357"/>
                </a:solidFill>
              </a:rPr>
              <a:t> </a:t>
            </a:r>
            <a:endParaRPr dirty="0">
              <a:solidFill>
                <a:srgbClr val="008357"/>
              </a:solidFill>
            </a:endParaRPr>
          </a:p>
        </p:txBody>
      </p:sp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</a:pPr>
            <a:r>
              <a:rPr lang="fi-FI" dirty="0"/>
              <a:t> </a:t>
            </a:r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DAB1406-3F1B-49BC-AD8A-35146AC6875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8344321" y="1314450"/>
            <a:ext cx="14766294" cy="11671299"/>
          </a:xfrm>
        </p:spPr>
        <p:txBody>
          <a:bodyPr>
            <a:normAutofit lnSpcReduction="10000"/>
          </a:bodyPr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sz="4800" dirty="0"/>
              <a:t>Toinen maailmansota 1939–1945:</a:t>
            </a:r>
          </a:p>
          <a:p>
            <a:pPr marL="1543050" lvl="1" indent="-85725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fi-FI" sz="4800" dirty="0"/>
              <a:t>Kuusi miljoonaa juutalaista tuhottiin holokaustissa.</a:t>
            </a:r>
          </a:p>
          <a:p>
            <a:pPr marL="1543050" lvl="1" indent="-85725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fi-FI" sz="4800" dirty="0"/>
              <a:t>Paavi Pius XI tuomitsi arjalaislait, mutta Pius XII ei tuominnut Hitlerin tekoja vaan halusi säilyttää puolueettomuuden.</a:t>
            </a:r>
          </a:p>
          <a:p>
            <a:pPr marL="1543050" lvl="1" indent="-85725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fi-FI" sz="4800" dirty="0"/>
              <a:t>Protestantit jakautuivat → kirkkotaistelu:</a:t>
            </a:r>
          </a:p>
          <a:p>
            <a:pPr marL="1143000" lvl="2" indent="0">
              <a:spcBef>
                <a:spcPts val="2000"/>
              </a:spcBef>
              <a:buNone/>
            </a:pPr>
            <a:r>
              <a:rPr lang="fi-FI" dirty="0"/>
              <a:t>1) </a:t>
            </a:r>
            <a:r>
              <a:rPr lang="fi-FI" b="1" dirty="0"/>
              <a:t>Saksalaiskristityt</a:t>
            </a:r>
            <a:r>
              <a:rPr lang="fi-FI" dirty="0"/>
              <a:t>: Edistivät arjalaislakien toteutumista ja halusivat puhdistaa kristinuskon ”juutalaisista aineksista”; johtopaikat kirkoissa saavutettiin Hitlerin tuella.</a:t>
            </a:r>
          </a:p>
          <a:p>
            <a:pPr marL="1143000" lvl="2" indent="0">
              <a:spcBef>
                <a:spcPts val="2000"/>
              </a:spcBef>
              <a:buNone/>
            </a:pPr>
            <a:r>
              <a:rPr lang="fi-FI" dirty="0"/>
              <a:t>2) </a:t>
            </a:r>
            <a:r>
              <a:rPr lang="fi-FI" b="1" dirty="0"/>
              <a:t>Tunnustuskirkko</a:t>
            </a:r>
            <a:r>
              <a:rPr lang="fi-FI" dirty="0"/>
              <a:t>: Vastusti natseja ja kirkon alistumista puolueen valtaan, esim. Dietrich </a:t>
            </a:r>
            <a:r>
              <a:rPr lang="fi-FI" dirty="0" err="1"/>
              <a:t>Bonhoeffer</a:t>
            </a:r>
            <a:r>
              <a:rPr lang="fi-FI" dirty="0"/>
              <a:t>.</a:t>
            </a:r>
          </a:p>
          <a:p>
            <a:pPr marL="1543050" lvl="1" indent="-85725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fi-FI" sz="4800" dirty="0"/>
              <a:t>Sodan jälkeen maakirkot myönsivät osallisuutensa Hitlerin valtaannousuun ja vallassa pysymiseen.</a:t>
            </a:r>
          </a:p>
        </p:txBody>
      </p:sp>
      <p:sp>
        <p:nvSpPr>
          <p:cNvPr id="94" name="Google Shape;94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4</a:t>
            </a:fld>
            <a:endParaRPr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Lumo 2</a:t>
            </a:r>
            <a:endParaRPr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7657323-C3E3-43A6-B748-C774083A4F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70940" y="1540781"/>
            <a:ext cx="6667920" cy="845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61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accent2"/>
              </a:buClr>
            </a:pPr>
            <a:r>
              <a:rPr lang="fi-FI" dirty="0">
                <a:solidFill>
                  <a:srgbClr val="008357"/>
                </a:solidFill>
              </a:rPr>
              <a:t> </a:t>
            </a:r>
            <a:endParaRPr dirty="0">
              <a:solidFill>
                <a:srgbClr val="008357"/>
              </a:solidFill>
            </a:endParaRPr>
          </a:p>
        </p:txBody>
      </p:sp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</a:pPr>
            <a:r>
              <a:rPr lang="fi-FI" dirty="0"/>
              <a:t> </a:t>
            </a:r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DAB1406-3F1B-49BC-AD8A-35146AC6875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8344321" y="1314450"/>
            <a:ext cx="14766294" cy="11671299"/>
          </a:xfrm>
        </p:spPr>
        <p:txBody>
          <a:bodyPr>
            <a:normAutofit/>
          </a:bodyPr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Kirkoilla oli vahva asema sodanjälkeisessä Saksassa. Johtoon nousivat Hitleriä vastustaneet papit.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Sodan jälkeen Saksa jaettiin Itä- ja Länsi-Saksaan (vuoteen 1990 asti).</a:t>
            </a:r>
          </a:p>
          <a:p>
            <a:pPr marL="1543050" lvl="1" indent="-85725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fi-FI" dirty="0"/>
              <a:t>Itä-Saksa: </a:t>
            </a:r>
          </a:p>
          <a:p>
            <a:pPr marL="2000250" lvl="2" indent="-85725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fi-FI" dirty="0"/>
              <a:t>Uskonnonvapaus, mutta kristittyjä painostettiin ja syrjittiin ankarasti.</a:t>
            </a:r>
          </a:p>
          <a:p>
            <a:pPr marL="2000250" lvl="2" indent="-85725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fi-FI" dirty="0"/>
              <a:t>Kristilliset juhlat korvattiin maallisilla juhlilla.</a:t>
            </a:r>
          </a:p>
          <a:p>
            <a:pPr marL="2000250" lvl="2" indent="-85725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fi-FI" dirty="0"/>
              <a:t>Konfirmaation sijaan tehtiin nuorisovihkimys.</a:t>
            </a:r>
          </a:p>
          <a:p>
            <a:pPr marL="1543050" lvl="1" indent="-85725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fi-FI" dirty="0"/>
              <a:t>Entisellä Itä-Saksan alueella on edelleen paljon uskontokuntiin kuulumattomia.</a:t>
            </a:r>
            <a:endParaRPr lang="en-FI" dirty="0"/>
          </a:p>
        </p:txBody>
      </p:sp>
      <p:sp>
        <p:nvSpPr>
          <p:cNvPr id="94" name="Google Shape;94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5</a:t>
            </a:fld>
            <a:endParaRPr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Lumo 2</a:t>
            </a:r>
            <a:endParaRPr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7657323-C3E3-43A6-B748-C774083A4F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86442" y="1540781"/>
            <a:ext cx="6436915" cy="845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81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Clr>
                <a:schemeClr val="accent2"/>
              </a:buClr>
            </a:pPr>
            <a:r>
              <a:rPr lang="fi-FI" dirty="0">
                <a:solidFill>
                  <a:srgbClr val="008357"/>
                </a:solidFill>
              </a:rPr>
              <a:t>Luterilaisissa Pohjoismaissa kirkolliset toimitukset suosiossa </a:t>
            </a:r>
            <a:endParaRPr dirty="0">
              <a:solidFill>
                <a:srgbClr val="008357"/>
              </a:solidFill>
            </a:endParaRPr>
          </a:p>
        </p:txBody>
      </p:sp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</a:pPr>
            <a:r>
              <a:rPr lang="fi-FI" dirty="0"/>
              <a:t> </a:t>
            </a:r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DAB1406-3F1B-49BC-AD8A-35146AC6875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2638140" y="3061051"/>
            <a:ext cx="10472474" cy="9194447"/>
          </a:xfrm>
        </p:spPr>
        <p:txBody>
          <a:bodyPr>
            <a:normAutofit fontScale="85000" lnSpcReduction="10000"/>
          </a:bodyPr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Luterilaisella kirkolla on ollut Pohjoismaissa vahva asema 1500-luvulta alkaen; nykyisin siihen kuuluu 65–70 % väestöstä.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kiinteä suhde valtioon → vähittäinen purkaminen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kahden </a:t>
            </a:r>
            <a:r>
              <a:rPr lang="fi-FI" dirty="0" err="1"/>
              <a:t>regimentin</a:t>
            </a:r>
            <a:r>
              <a:rPr lang="fi-FI" dirty="0"/>
              <a:t> oppi → uskonnollisilla puolueilla ei merkittävää roolia politiikassa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Kirkkoon kuuluminen on yleistä, mutta sitoutuminen kirkon oppiin ja osallistuminen sen toimintaan on vähäisempää.</a:t>
            </a:r>
          </a:p>
          <a:p>
            <a:pPr marL="228600" indent="0"/>
            <a:endParaRPr lang="en-FI" dirty="0"/>
          </a:p>
        </p:txBody>
      </p:sp>
      <p:sp>
        <p:nvSpPr>
          <p:cNvPr id="94" name="Google Shape;94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6</a:t>
            </a:fld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Lumo 2</a:t>
            </a:r>
            <a:endParaRPr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7657323-C3E3-43A6-B748-C774083A4F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01565" y="3420287"/>
            <a:ext cx="12436575" cy="797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47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accent2"/>
              </a:buClr>
            </a:pPr>
            <a:r>
              <a:rPr lang="fi-FI" dirty="0">
                <a:solidFill>
                  <a:srgbClr val="008357"/>
                </a:solidFill>
              </a:rPr>
              <a:t> </a:t>
            </a:r>
            <a:endParaRPr dirty="0">
              <a:solidFill>
                <a:srgbClr val="008357"/>
              </a:solidFill>
            </a:endParaRPr>
          </a:p>
        </p:txBody>
      </p:sp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</a:pPr>
            <a:r>
              <a:rPr lang="fi-FI" dirty="0"/>
              <a:t> </a:t>
            </a:r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DAB1406-3F1B-49BC-AD8A-35146AC6875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2640586" y="2632476"/>
            <a:ext cx="10472474" cy="9194447"/>
          </a:xfrm>
        </p:spPr>
        <p:txBody>
          <a:bodyPr>
            <a:normAutofit fontScale="92500" lnSpcReduction="20000"/>
          </a:bodyPr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Toimitukset ovat suosittuja.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Kirkon yhteiskunnallista työtä arvostetaan.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Erityispiirteenä on, että luonnosta saadaan pyhän kaltaisia elämyksiä. 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Luterilaisuuden merkitystä korostetaan osana kansakunnan historiaa ja sukupolvien ketjua.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Opillisilta kannanotoiltaan kirkot ovat varsin liberaaleja, erityisesti Ruotsin kirkko.</a:t>
            </a:r>
          </a:p>
          <a:p>
            <a:pPr marL="228600" indent="0"/>
            <a:endParaRPr lang="en-FI" dirty="0"/>
          </a:p>
        </p:txBody>
      </p:sp>
      <p:sp>
        <p:nvSpPr>
          <p:cNvPr id="94" name="Google Shape;94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7</a:t>
            </a:fld>
            <a:endParaRPr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Lumo 2</a:t>
            </a:r>
            <a:endParaRPr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7657323-C3E3-43A6-B748-C774083A4F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34810" y="3420287"/>
            <a:ext cx="11970085" cy="797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61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xfrm>
            <a:off x="1676400" y="1543049"/>
            <a:ext cx="21031199" cy="1838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>
              <a:buClr>
                <a:schemeClr val="accent2"/>
              </a:buClr>
            </a:pPr>
            <a:r>
              <a:rPr lang="fi-FI" dirty="0">
                <a:solidFill>
                  <a:srgbClr val="008357"/>
                </a:solidFill>
              </a:rPr>
              <a:t>Britanniassa anglikaanisen kirkon merkitys vähenee </a:t>
            </a:r>
            <a:endParaRPr dirty="0">
              <a:solidFill>
                <a:srgbClr val="008357"/>
              </a:solidFill>
            </a:endParaRPr>
          </a:p>
        </p:txBody>
      </p:sp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xfrm>
            <a:off x="1676400" y="3488480"/>
            <a:ext cx="21031199" cy="884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57250" lvl="0" indent="-8572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5400" dirty="0"/>
              <a:t>Reilu puolet Yhdistyneen kuningaskunnan asukkaista on kristittyjä, uskonnottomia on noin neljännes.</a:t>
            </a:r>
          </a:p>
          <a:p>
            <a:pPr marL="857250" lvl="0" indent="-8572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5400" dirty="0"/>
              <a:t>Anglikaanisella kirkolla on ollut 1500-luvulta alkaen suuri merkitys Britannia historiassa, mutta suosio on vähentynyt 1960-luvulta alkaen.</a:t>
            </a:r>
          </a:p>
          <a:p>
            <a:pPr marL="857250" lvl="0" indent="-8572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5400" dirty="0"/>
              <a:t>Kokemuksellisuus kasvattaa suosiota:</a:t>
            </a:r>
          </a:p>
          <a:p>
            <a:pPr marL="457200" lvl="1" indent="0">
              <a:lnSpc>
                <a:spcPct val="100000"/>
              </a:lnSpc>
              <a:spcBef>
                <a:spcPts val="2000"/>
              </a:spcBef>
              <a:buNone/>
            </a:pPr>
            <a:r>
              <a:rPr lang="fi-FI" dirty="0"/>
              <a:t>1) karismaattiset ja </a:t>
            </a:r>
            <a:r>
              <a:rPr lang="fi-FI" dirty="0" err="1"/>
              <a:t>evankelikaaliset</a:t>
            </a:r>
            <a:r>
              <a:rPr lang="fi-FI" dirty="0"/>
              <a:t> seurakunnat</a:t>
            </a:r>
          </a:p>
          <a:p>
            <a:pPr marL="457200" lvl="1" indent="0">
              <a:lnSpc>
                <a:spcPct val="100000"/>
              </a:lnSpc>
              <a:spcBef>
                <a:spcPts val="2000"/>
              </a:spcBef>
              <a:buNone/>
            </a:pPr>
            <a:r>
              <a:rPr lang="fi-FI" dirty="0"/>
              <a:t>2) vieraileminen kaupunkien suurissa kirkoissa ja katedraaleissa</a:t>
            </a:r>
          </a:p>
          <a:p>
            <a:pPr marL="857250" lvl="0" indent="-8572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5400" dirty="0"/>
              <a:t>Vaihtoehtoinen hengellisyys kiinnostaa.</a:t>
            </a:r>
          </a:p>
        </p:txBody>
      </p:sp>
      <p:sp>
        <p:nvSpPr>
          <p:cNvPr id="94" name="Google Shape;94;p2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8</a:t>
            </a:fld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Lumo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5383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xfrm>
            <a:off x="1676400" y="3488480"/>
            <a:ext cx="21031199" cy="884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57250" lvl="0" indent="-8572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5400" dirty="0"/>
              <a:t>Britannian siirtomaahistorian vuoksi maahan on tullut paljon siirtolaisia.</a:t>
            </a:r>
          </a:p>
          <a:p>
            <a:pPr marL="857250" lvl="0" indent="-8572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5400" dirty="0"/>
              <a:t>Siirtolaisuuden vuoksi Britanniassa on merkittäviä hindu-, sikhi-, buddhalais- ja muslimivähemmistöjä sekä afrikkalaisten kirkkojen edustajia.</a:t>
            </a:r>
          </a:p>
          <a:p>
            <a:pPr marL="857250" lvl="0" indent="-8572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5400" dirty="0"/>
              <a:t>Näiden ihmisryhmien keskuudessa uskonnon merkitys ei ole vähentynyt samaan tapaan kuin muussa väestössä.</a:t>
            </a:r>
          </a:p>
        </p:txBody>
      </p:sp>
      <p:sp>
        <p:nvSpPr>
          <p:cNvPr id="94" name="Google Shape;94;p2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9</a:t>
            </a:fld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Lumo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965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453</Words>
  <Application>Microsoft Office PowerPoint</Application>
  <PresentationFormat>Mukautettu</PresentationFormat>
  <Paragraphs>70</Paragraphs>
  <Slides>9</Slides>
  <Notes>9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Office-teema</vt:lpstr>
      <vt:lpstr>10. Protestanttinen Eurooppa</vt:lpstr>
      <vt:lpstr>Protestanttisten kirkkojen kannatus Euroopassa</vt:lpstr>
      <vt:lpstr>Saksassa protestanteilla on tiivis yhteys</vt:lpstr>
      <vt:lpstr> </vt:lpstr>
      <vt:lpstr> </vt:lpstr>
      <vt:lpstr>Luterilaisissa Pohjoismaissa kirkolliset toimitukset suosiossa </vt:lpstr>
      <vt:lpstr> </vt:lpstr>
      <vt:lpstr>Britanniassa anglikaanisen kirkon merkitys vähenee 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Maailmankatsomukset kohtaavat</dc:title>
  <dc:creator>Tolonen, Hilda M</dc:creator>
  <cp:lastModifiedBy>Mika Kortelainen</cp:lastModifiedBy>
  <cp:revision>78</cp:revision>
  <dcterms:created xsi:type="dcterms:W3CDTF">2020-10-29T08:40:52Z</dcterms:created>
  <dcterms:modified xsi:type="dcterms:W3CDTF">2021-08-18T10:38:04Z</dcterms:modified>
</cp:coreProperties>
</file>