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65" r:id="rId5"/>
    <p:sldId id="266" r:id="rId6"/>
    <p:sldId id="267" r:id="rId7"/>
    <p:sldId id="268" r:id="rId8"/>
    <p:sldId id="269" r:id="rId9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jMYNynrvdivoN/gSugElL0UtBm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92F0F9-D1FB-4A1B-A29A-7E5D797CFCE8}" v="2" dt="2021-06-16T08:19:50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>
      <p:cViewPr varScale="1">
        <p:scale>
          <a:sx n="37" d="100"/>
          <a:sy n="37" d="100"/>
        </p:scale>
        <p:origin x="1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ääskeläinen Johanna" userId="4d9c4852-c1c7-4ec1-979c-34aa9228aaaf" providerId="ADAL" clId="{BA92F0F9-D1FB-4A1B-A29A-7E5D797CFCE8}"/>
    <pc:docChg chg="custSel modSld">
      <pc:chgData name="Jääskeläinen Johanna" userId="4d9c4852-c1c7-4ec1-979c-34aa9228aaaf" providerId="ADAL" clId="{BA92F0F9-D1FB-4A1B-A29A-7E5D797CFCE8}" dt="2021-06-16T08:27:00.387" v="29" actId="6549"/>
      <pc:docMkLst>
        <pc:docMk/>
      </pc:docMkLst>
      <pc:sldChg chg="delSp modSp mod">
        <pc:chgData name="Jääskeläinen Johanna" userId="4d9c4852-c1c7-4ec1-979c-34aa9228aaaf" providerId="ADAL" clId="{BA92F0F9-D1FB-4A1B-A29A-7E5D797CFCE8}" dt="2021-06-16T08:18:43.062" v="1" actId="1076"/>
        <pc:sldMkLst>
          <pc:docMk/>
          <pc:sldMk cId="0" sldId="257"/>
        </pc:sldMkLst>
        <pc:spChg chg="del">
          <ac:chgData name="Jääskeläinen Johanna" userId="4d9c4852-c1c7-4ec1-979c-34aa9228aaaf" providerId="ADAL" clId="{BA92F0F9-D1FB-4A1B-A29A-7E5D797CFCE8}" dt="2021-06-16T08:18:39.537" v="0" actId="478"/>
          <ac:spMkLst>
            <pc:docMk/>
            <pc:sldMk cId="0" sldId="257"/>
            <ac:spMk id="92" creationId="{00000000-0000-0000-0000-000000000000}"/>
          </ac:spMkLst>
        </pc:spChg>
        <pc:spChg chg="mod">
          <ac:chgData name="Jääskeläinen Johanna" userId="4d9c4852-c1c7-4ec1-979c-34aa9228aaaf" providerId="ADAL" clId="{BA92F0F9-D1FB-4A1B-A29A-7E5D797CFCE8}" dt="2021-06-16T08:18:43.062" v="1" actId="1076"/>
          <ac:spMkLst>
            <pc:docMk/>
            <pc:sldMk cId="0" sldId="257"/>
            <ac:spMk id="93" creationId="{00000000-0000-0000-0000-000000000000}"/>
          </ac:spMkLst>
        </pc:spChg>
      </pc:sldChg>
      <pc:sldChg chg="modSp mod">
        <pc:chgData name="Jääskeläinen Johanna" userId="4d9c4852-c1c7-4ec1-979c-34aa9228aaaf" providerId="ADAL" clId="{BA92F0F9-D1FB-4A1B-A29A-7E5D797CFCE8}" dt="2021-06-16T08:20:56.568" v="11" actId="20577"/>
        <pc:sldMkLst>
          <pc:docMk/>
          <pc:sldMk cId="900642946" sldId="265"/>
        </pc:sldMkLst>
        <pc:spChg chg="mod">
          <ac:chgData name="Jääskeläinen Johanna" userId="4d9c4852-c1c7-4ec1-979c-34aa9228aaaf" providerId="ADAL" clId="{BA92F0F9-D1FB-4A1B-A29A-7E5D797CFCE8}" dt="2021-06-16T08:20:56.568" v="11" actId="20577"/>
          <ac:spMkLst>
            <pc:docMk/>
            <pc:sldMk cId="900642946" sldId="265"/>
            <ac:spMk id="102" creationId="{00000000-0000-0000-0000-000000000000}"/>
          </ac:spMkLst>
        </pc:spChg>
      </pc:sldChg>
      <pc:sldChg chg="modSp mod">
        <pc:chgData name="Jääskeläinen Johanna" userId="4d9c4852-c1c7-4ec1-979c-34aa9228aaaf" providerId="ADAL" clId="{BA92F0F9-D1FB-4A1B-A29A-7E5D797CFCE8}" dt="2021-06-16T08:27:00.387" v="29" actId="6549"/>
        <pc:sldMkLst>
          <pc:docMk/>
          <pc:sldMk cId="4006171723" sldId="266"/>
        </pc:sldMkLst>
        <pc:spChg chg="mod">
          <ac:chgData name="Jääskeläinen Johanna" userId="4d9c4852-c1c7-4ec1-979c-34aa9228aaaf" providerId="ADAL" clId="{BA92F0F9-D1FB-4A1B-A29A-7E5D797CFCE8}" dt="2021-06-16T08:27:00.387" v="29" actId="6549"/>
          <ac:spMkLst>
            <pc:docMk/>
            <pc:sldMk cId="4006171723" sldId="266"/>
            <ac:spMk id="102" creationId="{00000000-0000-0000-0000-000000000000}"/>
          </ac:spMkLst>
        </pc:spChg>
      </pc:sldChg>
      <pc:sldChg chg="modSp mod">
        <pc:chgData name="Jääskeläinen Johanna" userId="4d9c4852-c1c7-4ec1-979c-34aa9228aaaf" providerId="ADAL" clId="{BA92F0F9-D1FB-4A1B-A29A-7E5D797CFCE8}" dt="2021-06-16T08:25:49.837" v="27" actId="255"/>
        <pc:sldMkLst>
          <pc:docMk/>
          <pc:sldMk cId="4015571191" sldId="267"/>
        </pc:sldMkLst>
        <pc:spChg chg="mod">
          <ac:chgData name="Jääskeläinen Johanna" userId="4d9c4852-c1c7-4ec1-979c-34aa9228aaaf" providerId="ADAL" clId="{BA92F0F9-D1FB-4A1B-A29A-7E5D797CFCE8}" dt="2021-06-16T08:25:49.837" v="27" actId="255"/>
          <ac:spMkLst>
            <pc:docMk/>
            <pc:sldMk cId="4015571191" sldId="267"/>
            <ac:spMk id="102" creationId="{00000000-0000-0000-0000-000000000000}"/>
          </ac:spMkLst>
        </pc:spChg>
      </pc:sldChg>
      <pc:sldChg chg="delSp mod">
        <pc:chgData name="Jääskeläinen Johanna" userId="4d9c4852-c1c7-4ec1-979c-34aa9228aaaf" providerId="ADAL" clId="{BA92F0F9-D1FB-4A1B-A29A-7E5D797CFCE8}" dt="2021-06-16T08:26:02.156" v="28" actId="478"/>
        <pc:sldMkLst>
          <pc:docMk/>
          <pc:sldMk cId="564148336" sldId="268"/>
        </pc:sldMkLst>
        <pc:spChg chg="del">
          <ac:chgData name="Jääskeläinen Johanna" userId="4d9c4852-c1c7-4ec1-979c-34aa9228aaaf" providerId="ADAL" clId="{BA92F0F9-D1FB-4A1B-A29A-7E5D797CFCE8}" dt="2021-06-16T08:26:02.156" v="28" actId="478"/>
          <ac:spMkLst>
            <pc:docMk/>
            <pc:sldMk cId="564148336" sldId="268"/>
            <ac:spMk id="10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890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5403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0388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4585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8539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5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8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8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57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532437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7. Vapaat suunnat ja karismaattinen liike</a:t>
            </a:r>
            <a:endParaRPr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LUMO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 dirty="0"/>
              <a:t>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>
          <a:blip r:embed="rId3"/>
          <a:srcRect/>
          <a:stretch/>
        </p:blipFill>
        <p:spPr>
          <a:xfrm>
            <a:off x="0" y="3124537"/>
            <a:ext cx="10923814" cy="728072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sv-SE" dirty="0" err="1">
                <a:solidFill>
                  <a:srgbClr val="008357"/>
                </a:solidFill>
              </a:rPr>
              <a:t>Vapaat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suunnat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Vapaat suunnat ovat syntyneet anglikaanisen ja reformoidun kristillisyyden pohjalta.</a:t>
            </a:r>
          </a:p>
          <a:p>
            <a:pPr marL="1771650" lvl="2" indent="-85725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esim. metodismi, Pelastusarmeija, baptismi ja helluntailaisuus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A77872-C671-4384-809B-0FFC85DAD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>
                <a:solidFill>
                  <a:srgbClr val="008357"/>
                </a:solidFill>
              </a:rPr>
              <a:t>Vapaiden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suuntien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yhteiset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piirteet</a:t>
            </a:r>
            <a:r>
              <a:rPr lang="sv-SE" dirty="0">
                <a:solidFill>
                  <a:srgbClr val="008357"/>
                </a:solidFill>
              </a:rPr>
              <a:t> </a:t>
            </a:r>
            <a:endParaRPr lang="fi-FI" dirty="0"/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fi-FI" sz="5400" dirty="0"/>
              <a:t>henkilökohtaisen usko ja uskonnonvapauden korostaminen</a:t>
            </a:r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fi-FI" sz="5400" dirty="0"/>
              <a:t>ihanteena kirkon ja valtion erillisyys toisistaan </a:t>
            </a:r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fi-FI" sz="5400" dirty="0"/>
              <a:t>konservatiivinen tai fundamentalistinen raamatuntulkinta</a:t>
            </a:r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fi-FI" sz="5400" dirty="0"/>
              <a:t>tyypillisesti käytössä ns. uskovien kaste, päätös kasteesta tehdään itse</a:t>
            </a:r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fi-FI" sz="5400" dirty="0"/>
              <a:t>eettisiltä näkemyksiltään konservatiivisia</a:t>
            </a:r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fi-FI" sz="5400" dirty="0"/>
              <a:t>ihanteena uskon näkyminen ulkoisessa toiminnasta</a:t>
            </a:r>
          </a:p>
          <a:p>
            <a:pPr marL="1314450" lvl="1" indent="-85725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sz="4800" dirty="0"/>
              <a:t>evankeliointi, seurakunnan toimintaan osallistuminen, seurakunnan toiminnan rahoittaminen </a:t>
            </a:r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448348" y="2880444"/>
            <a:ext cx="11935652" cy="795511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459954" y="853375"/>
            <a:ext cx="122273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Clr>
                <a:schemeClr val="accent2"/>
              </a:buClr>
            </a:pPr>
            <a:r>
              <a:rPr lang="fi-FI" dirty="0">
                <a:solidFill>
                  <a:srgbClr val="008357"/>
                </a:solidFill>
              </a:rPr>
              <a:t>Metodismi ja Pelastusarmeija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459954" y="3300493"/>
            <a:ext cx="11732048" cy="956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sz="4400" dirty="0"/>
              <a:t>1600-luvulla </a:t>
            </a:r>
            <a:r>
              <a:rPr lang="fi-FI" sz="4400"/>
              <a:t>Euroopassa elettiin </a:t>
            </a:r>
            <a:r>
              <a:rPr lang="fi-FI" sz="4400" b="1"/>
              <a:t>puhdasoppisuuden</a:t>
            </a:r>
            <a:r>
              <a:rPr lang="fi-FI" sz="4400"/>
              <a:t> aikaa</a:t>
            </a:r>
            <a:r>
              <a:rPr lang="fi-FI" sz="4400" dirty="0"/>
              <a:t>.</a:t>
            </a:r>
          </a:p>
          <a:p>
            <a:pPr marL="1771650" lvl="2" indent="-85725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Protestanttisia ryhmiä pakeni Pohjois-Amerikkaan.</a:t>
            </a:r>
          </a:p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sz="4400" dirty="0"/>
              <a:t>Metodismi syntyi 1700-luvulla.</a:t>
            </a:r>
          </a:p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sz="4400" dirty="0"/>
              <a:t>William ja Catherine Booth perustivat Pelastusarmeijan 1860-luvulla.</a:t>
            </a:r>
          </a:p>
          <a:p>
            <a:pPr marL="1771650" lvl="2" indent="-85725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Järjestössä on sotilaallinen hierarkia.</a:t>
            </a:r>
          </a:p>
          <a:p>
            <a:pPr marL="1771650" lvl="2" indent="-85725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Toiminnan painopisteenä on vähäosaisten auttaminen.</a:t>
            </a:r>
          </a:p>
          <a:p>
            <a:pPr marL="2228850" lvl="3" indent="-85725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4400" dirty="0"/>
              <a:t>tunnuslause: ”soppaa, saippuaa ja sielunhoitoa”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064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>
          <a:blip r:embed="rId3"/>
          <a:srcRect/>
          <a:stretch/>
        </p:blipFill>
        <p:spPr>
          <a:xfrm>
            <a:off x="1" y="3313226"/>
            <a:ext cx="10923814" cy="708955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sv-SE" dirty="0" err="1">
                <a:solidFill>
                  <a:srgbClr val="008357"/>
                </a:solidFill>
              </a:rPr>
              <a:t>Baptismi</a:t>
            </a:r>
            <a:r>
              <a:rPr lang="sv-SE" dirty="0">
                <a:solidFill>
                  <a:srgbClr val="008357"/>
                </a:solidFill>
              </a:rPr>
              <a:t> ja </a:t>
            </a:r>
            <a:r>
              <a:rPr lang="sv-SE" dirty="0" err="1">
                <a:solidFill>
                  <a:srgbClr val="008357"/>
                </a:solidFill>
              </a:rPr>
              <a:t>adventismi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1172826" y="2913369"/>
            <a:ext cx="12544424" cy="977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lvl="0" indent="-857250">
              <a:lnSpc>
                <a:spcPct val="100000"/>
              </a:lnSpc>
              <a:buSzPts val="6000"/>
              <a:buFont typeface="Arial"/>
              <a:buChar char="•"/>
            </a:pPr>
            <a:r>
              <a:rPr lang="fi-FI" sz="4400" dirty="0"/>
              <a:t>Baptismi syntyi 1600-luvulla Euroopassa.</a:t>
            </a:r>
          </a:p>
          <a:p>
            <a:pPr marL="1771650" lvl="2" indent="-857250">
              <a:lnSpc>
                <a:spcPct val="10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juuret radikaalireformaatiossa</a:t>
            </a:r>
          </a:p>
          <a:p>
            <a:pPr marL="1771650" lvl="2" indent="-857250">
              <a:lnSpc>
                <a:spcPct val="10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henkilökohtaisen uskonratkaisun ja siitä seuraavan elämänmuutoksen merkitys</a:t>
            </a:r>
          </a:p>
          <a:p>
            <a:pPr marL="857250" lvl="0" indent="-857250">
              <a:lnSpc>
                <a:spcPct val="100000"/>
              </a:lnSpc>
              <a:buSzPts val="6000"/>
              <a:buFont typeface="Arial"/>
              <a:buChar char="•"/>
            </a:pPr>
            <a:r>
              <a:rPr lang="fi-FI" sz="4400" dirty="0"/>
              <a:t>Adventismi syntyi 1800-luvulla Yhdysvalloissa.</a:t>
            </a:r>
          </a:p>
          <a:p>
            <a:pPr marL="1771650" lvl="2" indent="-857250">
              <a:lnSpc>
                <a:spcPct val="10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Perustaja W. Miller ennusti maailmanloppua, joka ei toteutunut → liike hajaantui eri suuntauksiin. </a:t>
            </a:r>
          </a:p>
          <a:p>
            <a:pPr marL="1771650" lvl="2" indent="-857250">
              <a:lnSpc>
                <a:spcPct val="10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Seitsemännen päivän adventistit ovat adventismin merkittävin suuntaus.</a:t>
            </a:r>
          </a:p>
          <a:p>
            <a:pPr marL="1771650" lvl="2" indent="-857250">
              <a:lnSpc>
                <a:spcPct val="10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opetus tuhatvuotisesta valtakunnasta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61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106766" y="3099861"/>
            <a:ext cx="11277234" cy="751627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459954" y="853375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Clr>
                <a:schemeClr val="accent2"/>
              </a:buClr>
            </a:pPr>
            <a:r>
              <a:rPr lang="fi-FI" dirty="0">
                <a:solidFill>
                  <a:srgbClr val="008357"/>
                </a:solidFill>
              </a:rPr>
              <a:t>Helluntailaisuus ja karismaattiset liikkeet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459953" y="3300493"/>
            <a:ext cx="12313071" cy="9329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Helluntailaisuuteen kuuluu noin viidennes kristityistä.</a:t>
            </a:r>
            <a:r>
              <a:rPr lang="fi-FI" sz="4400" dirty="0"/>
              <a:t> </a:t>
            </a:r>
            <a:r>
              <a:rPr lang="fi-FI" dirty="0"/>
              <a:t>Se on </a:t>
            </a:r>
            <a:r>
              <a:rPr lang="fi-FI" sz="5400" dirty="0"/>
              <a:t>kasvava suuntaus etenkin globaalissa etelässä.</a:t>
            </a:r>
          </a:p>
          <a:p>
            <a:pPr marL="1771650" lvl="2" indent="-85725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5400" dirty="0"/>
              <a:t>Liike syntyi 1800–1900-lukujen taitteessa Yhdysvalloissa.</a:t>
            </a:r>
          </a:p>
          <a:p>
            <a:pPr marL="1771650" lvl="2" indent="-85725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5400" dirty="0"/>
              <a:t>Helluntailaisuudessa korostetaan Pyhän Hengen toimintaa, henkilökohtaista uskoa ja armolahjoja.</a:t>
            </a:r>
          </a:p>
          <a:p>
            <a:pPr marL="1771650" lvl="2" indent="-85725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5400" dirty="0"/>
              <a:t>Lähetystyön seurauksena liike leviää nopeasti ympäri maailmaa.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6</a:t>
            </a:fld>
            <a:endParaRPr lang="fi-FI"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557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3265571"/>
            <a:ext cx="10780813" cy="718485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1201400" y="3028949"/>
            <a:ext cx="12744450" cy="965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lvl="0" indent="-857250">
              <a:lnSpc>
                <a:spcPct val="100000"/>
              </a:lnSpc>
              <a:buSzPts val="6000"/>
              <a:buFont typeface="Arial"/>
              <a:buChar char="•"/>
            </a:pPr>
            <a:r>
              <a:rPr lang="fi-FI" dirty="0"/>
              <a:t>Karismaattinen liike syntyi 1900-luvun puolenvälin jälkeen.</a:t>
            </a:r>
          </a:p>
          <a:p>
            <a:pPr marL="1771650" lvl="2" indent="-857250">
              <a:lnSpc>
                <a:spcPct val="10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5400" dirty="0"/>
              <a:t>Liikkeessä korostetaan Pyhän Hengen vaikutusta, Pyhän Hengen kastetta ja armolahjoja.</a:t>
            </a:r>
          </a:p>
          <a:p>
            <a:pPr marL="1771650" lvl="2" indent="-857250">
              <a:lnSpc>
                <a:spcPct val="10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5400" dirty="0"/>
              <a:t>evankeliointi, rukous ja Raamatun lukeminen arjessa</a:t>
            </a:r>
          </a:p>
          <a:p>
            <a:pPr marL="1771650" lvl="2" indent="-857250">
              <a:lnSpc>
                <a:spcPct val="10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5400" dirty="0"/>
              <a:t>Karismaattiseen liikkeeseen kuuluvat yhteisöt vaikuttavat usein perinteisten kirkkokuntien sisällä.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414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597029" y="664089"/>
            <a:ext cx="7513584" cy="1127037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572841" y="3286125"/>
            <a:ext cx="13165037" cy="969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1650" lvl="2" indent="-857250">
              <a:lnSpc>
                <a:spcPct val="10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5400" dirty="0"/>
              <a:t>Karismaattinen liike vaikuttaa voimakkaasti Etelä-Amerikassa, Afrikassa ja Aasiassa, pienempinä ryhminä myös Euroopassa ja Yhdysvalloissa.</a:t>
            </a:r>
          </a:p>
          <a:p>
            <a:pPr marL="1771650" lvl="2" indent="-857250">
              <a:lnSpc>
                <a:spcPct val="10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5400" dirty="0"/>
              <a:t>Uuskarismaattisuus on syntynyt karismaattisen liikkeen pohjalta. Se korostaa pääosin samoja asioita kuin karismaattinen liike, mutta vaikuttaa perinteisten kirkkojen ulkopuolella.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738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311</Words>
  <Application>Microsoft Office PowerPoint</Application>
  <PresentationFormat>Mukautettu</PresentationFormat>
  <Paragraphs>55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Office-teema</vt:lpstr>
      <vt:lpstr>7. Vapaat suunnat ja karismaattinen liike</vt:lpstr>
      <vt:lpstr>Vapaat suunnat</vt:lpstr>
      <vt:lpstr>Vapaiden suuntien yhteiset piirteet </vt:lpstr>
      <vt:lpstr>Metodismi ja Pelastusarmeija</vt:lpstr>
      <vt:lpstr>Baptismi ja adventismi</vt:lpstr>
      <vt:lpstr>Helluntailaisuus ja karismaattiset liikkeet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Maailmankatsomukset kohtaavat</dc:title>
  <dc:creator>Tolonen, Hilda M</dc:creator>
  <cp:lastModifiedBy>Mika Kortelainen</cp:lastModifiedBy>
  <cp:revision>34</cp:revision>
  <dcterms:created xsi:type="dcterms:W3CDTF">2020-10-29T08:40:52Z</dcterms:created>
  <dcterms:modified xsi:type="dcterms:W3CDTF">2021-08-17T12:06:55Z</dcterms:modified>
</cp:coreProperties>
</file>