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57" r:id="rId5"/>
    <p:sldId id="266" r:id="rId6"/>
    <p:sldId id="267" r:id="rId7"/>
    <p:sldId id="268" r:id="rId8"/>
    <p:sldId id="269" r:id="rId9"/>
    <p:sldId id="270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28770862-2075-4AB4-8077-82C337B09336}"/>
    <pc:docChg chg="custSel modSld">
      <pc:chgData name="Jääskeläinen Johanna" userId="4d9c4852-c1c7-4ec1-979c-34aa9228aaaf" providerId="ADAL" clId="{28770862-2075-4AB4-8077-82C337B09336}" dt="2021-06-16T08:06:39.141" v="23" actId="255"/>
      <pc:docMkLst>
        <pc:docMk/>
      </pc:docMkLst>
      <pc:sldChg chg="delSp modSp mod">
        <pc:chgData name="Jääskeläinen Johanna" userId="4d9c4852-c1c7-4ec1-979c-34aa9228aaaf" providerId="ADAL" clId="{28770862-2075-4AB4-8077-82C337B09336}" dt="2021-06-16T08:01:04.348" v="6" actId="1076"/>
        <pc:sldMkLst>
          <pc:docMk/>
          <pc:sldMk cId="0" sldId="257"/>
        </pc:sldMkLst>
        <pc:spChg chg="del">
          <ac:chgData name="Jääskeläinen Johanna" userId="4d9c4852-c1c7-4ec1-979c-34aa9228aaaf" providerId="ADAL" clId="{28770862-2075-4AB4-8077-82C337B09336}" dt="2021-06-16T08:01:01.316" v="5" actId="478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28770862-2075-4AB4-8077-82C337B09336}" dt="2021-06-16T08:01:04.348" v="6" actId="1076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28770862-2075-4AB4-8077-82C337B09336}" dt="2021-06-16T08:00:19.397" v="2" actId="20577"/>
        <pc:sldMkLst>
          <pc:docMk/>
          <pc:sldMk cId="0" sldId="258"/>
        </pc:sldMkLst>
        <pc:spChg chg="mod">
          <ac:chgData name="Jääskeläinen Johanna" userId="4d9c4852-c1c7-4ec1-979c-34aa9228aaaf" providerId="ADAL" clId="{28770862-2075-4AB4-8077-82C337B09336}" dt="2021-06-16T08:00:19.397" v="2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28770862-2075-4AB4-8077-82C337B09336}" dt="2021-06-16T08:00:47.020" v="4" actId="1076"/>
        <pc:sldMkLst>
          <pc:docMk/>
          <pc:sldMk cId="900642946" sldId="265"/>
        </pc:sldMkLst>
        <pc:spChg chg="mod">
          <ac:chgData name="Jääskeläinen Johanna" userId="4d9c4852-c1c7-4ec1-979c-34aa9228aaaf" providerId="ADAL" clId="{28770862-2075-4AB4-8077-82C337B09336}" dt="2021-06-16T08:00:47.020" v="4" actId="1076"/>
          <ac:spMkLst>
            <pc:docMk/>
            <pc:sldMk cId="900642946" sldId="265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28770862-2075-4AB4-8077-82C337B09336}" dt="2021-06-16T08:01:20.620" v="8" actId="1076"/>
        <pc:sldMkLst>
          <pc:docMk/>
          <pc:sldMk cId="4015571191" sldId="267"/>
        </pc:sldMkLst>
        <pc:spChg chg="del">
          <ac:chgData name="Jääskeläinen Johanna" userId="4d9c4852-c1c7-4ec1-979c-34aa9228aaaf" providerId="ADAL" clId="{28770862-2075-4AB4-8077-82C337B09336}" dt="2021-06-16T08:01:12.389" v="7" actId="478"/>
          <ac:spMkLst>
            <pc:docMk/>
            <pc:sldMk cId="4015571191" sldId="267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28770862-2075-4AB4-8077-82C337B09336}" dt="2021-06-16T08:01:20.620" v="8" actId="1076"/>
          <ac:spMkLst>
            <pc:docMk/>
            <pc:sldMk cId="4015571191" sldId="267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28770862-2075-4AB4-8077-82C337B09336}" dt="2021-06-16T08:01:42.220" v="10" actId="1076"/>
        <pc:sldMkLst>
          <pc:docMk/>
          <pc:sldMk cId="1846767022" sldId="268"/>
        </pc:sldMkLst>
        <pc:spChg chg="del">
          <ac:chgData name="Jääskeläinen Johanna" userId="4d9c4852-c1c7-4ec1-979c-34aa9228aaaf" providerId="ADAL" clId="{28770862-2075-4AB4-8077-82C337B09336}" dt="2021-06-16T08:01:37.677" v="9" actId="478"/>
          <ac:spMkLst>
            <pc:docMk/>
            <pc:sldMk cId="1846767022" sldId="268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28770862-2075-4AB4-8077-82C337B09336}" dt="2021-06-16T08:01:42.220" v="10" actId="1076"/>
          <ac:spMkLst>
            <pc:docMk/>
            <pc:sldMk cId="1846767022" sldId="268"/>
            <ac:spMk id="93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28770862-2075-4AB4-8077-82C337B09336}" dt="2021-06-16T08:02:13.148" v="12" actId="1076"/>
        <pc:sldMkLst>
          <pc:docMk/>
          <pc:sldMk cId="949641231" sldId="269"/>
        </pc:sldMkLst>
        <pc:spChg chg="del">
          <ac:chgData name="Jääskeläinen Johanna" userId="4d9c4852-c1c7-4ec1-979c-34aa9228aaaf" providerId="ADAL" clId="{28770862-2075-4AB4-8077-82C337B09336}" dt="2021-06-16T08:02:09.709" v="11" actId="478"/>
          <ac:spMkLst>
            <pc:docMk/>
            <pc:sldMk cId="949641231" sldId="269"/>
            <ac:spMk id="101" creationId="{00000000-0000-0000-0000-000000000000}"/>
          </ac:spMkLst>
        </pc:spChg>
        <pc:picChg chg="mod">
          <ac:chgData name="Jääskeläinen Johanna" userId="4d9c4852-c1c7-4ec1-979c-34aa9228aaaf" providerId="ADAL" clId="{28770862-2075-4AB4-8077-82C337B09336}" dt="2021-06-16T08:02:13.148" v="12" actId="1076"/>
          <ac:picMkLst>
            <pc:docMk/>
            <pc:sldMk cId="949641231" sldId="269"/>
            <ac:picMk id="100" creationId="{00000000-0000-0000-0000-000000000000}"/>
          </ac:picMkLst>
        </pc:picChg>
      </pc:sldChg>
      <pc:sldChg chg="modSp mod">
        <pc:chgData name="Jääskeläinen Johanna" userId="4d9c4852-c1c7-4ec1-979c-34aa9228aaaf" providerId="ADAL" clId="{28770862-2075-4AB4-8077-82C337B09336}" dt="2021-06-16T08:06:39.141" v="23" actId="255"/>
        <pc:sldMkLst>
          <pc:docMk/>
          <pc:sldMk cId="3959645884" sldId="270"/>
        </pc:sldMkLst>
        <pc:spChg chg="mod">
          <ac:chgData name="Jääskeläinen Johanna" userId="4d9c4852-c1c7-4ec1-979c-34aa9228aaaf" providerId="ADAL" clId="{28770862-2075-4AB4-8077-82C337B09336}" dt="2021-06-16T08:06:39.141" v="23" actId="255"/>
          <ac:spMkLst>
            <pc:docMk/>
            <pc:sldMk cId="3959645884" sldId="270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38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19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3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4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fi-FI" dirty="0"/>
              <a:t>6. Reformoidut kirkot ja anglikaaninen kirkko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LUMO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2876274"/>
            <a:ext cx="10923814" cy="796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Reformoitujen kirkkojen moninaisuus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Reformoidut kirkot syntyivät 1500-luvulla Sveitsissä (</a:t>
            </a:r>
            <a:r>
              <a:rPr lang="fi-FI" sz="7700" dirty="0" err="1"/>
              <a:t>Zwingli</a:t>
            </a:r>
            <a:r>
              <a:rPr lang="fi-FI" sz="7700" dirty="0"/>
              <a:t> ja </a:t>
            </a:r>
            <a:r>
              <a:rPr lang="fi-FI" sz="7700" dirty="0" err="1"/>
              <a:t>Calvin</a:t>
            </a:r>
            <a:r>
              <a:rPr lang="fi-FI" sz="7700" dirty="0"/>
              <a:t>).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Reformoiduilla kirkoilla on noin 100–150 milj. kannattajaa, eikä niillä ole yhtenäistä oppia.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Kirkot ovat itsenäisiä, ja seurakunnilla on laaja itsehallinto.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Kirkoilla on taustan tai erityispiirteiden mukaan useita nimityksiä: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Eurooppa: reformoitu, kalvinistinen tai hugenottikirkko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7700" dirty="0"/>
              <a:t>Angloamerikkalainen maailma: presbyteerinen, kongregationalistinen tai </a:t>
            </a:r>
            <a:r>
              <a:rPr lang="fi-FI" sz="7700" dirty="0" err="1"/>
              <a:t>independenttinen</a:t>
            </a:r>
            <a:r>
              <a:rPr lang="fi-FI" sz="7700" dirty="0"/>
              <a:t> kirkko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3606979" y="3300493"/>
            <a:ext cx="10777021" cy="71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Erityispiirteitä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87493" y="3300493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Lähtökohtana on, että vain Raamatussa mainitut asiat ovat hyväksyttäviä.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Jumala on majesteetti ja usko on kuuliaisuutta.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Maallikoilla on keskeinen rooli kirkossa, piispan virka lakkautettiin.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Jumalanpalvelus on yksinkertainen saarnatilaisuus.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Kirkkotilat ovat hyvin pelkistettyjä, niissä ei ole alttaria tai alttaritaulua.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kaksi sakramenttia: kaste ja ehtoollinen (kiitos- ja muistoateria, neljä kertaa vuodessa)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pelastuskäsitys: predestinaatio-oppi (ei korosteta nykyisin)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Usko ja etiikka kuuluvat kiinteästi yhteen, uskovaisilla on ”erityistä eettistä tietoutta”.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Raamatussa on ohjeita myös yhteiskunnalliseen elämään, joten uskovien on vaikutettava myös yhteiskunnassa ja politiikassa.</a:t>
            </a:r>
          </a:p>
          <a:p>
            <a:pPr marL="857250" lvl="0" indent="-857250">
              <a:buFont typeface="Arial"/>
              <a:buChar char="•"/>
            </a:pPr>
            <a:r>
              <a:rPr lang="fi-FI" b="1" dirty="0"/>
              <a:t>menestyksen</a:t>
            </a:r>
            <a:r>
              <a:rPr lang="fi-FI" dirty="0"/>
              <a:t> </a:t>
            </a:r>
            <a:r>
              <a:rPr lang="fi-FI" b="1" dirty="0"/>
              <a:t>teologia</a:t>
            </a:r>
            <a:r>
              <a:rPr lang="fi-FI" dirty="0"/>
              <a:t>: Menestyminen ja hyvien tekojen tekeminen kertovat, että ihminen on Jumalan suosiossa.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034669"/>
            <a:ext cx="10923814" cy="7646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Anglikaaninen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kirkko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Anglikaanisiin kirkkoihin kuuluu noin 85 milj. jäsentä.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Canterburyn arkkipiispa on kirkkojen hengellinen johtaja.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yhden tai useamman valtion alueella toimivat hallintoalueet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erilaisia painotuksia: korkea-, matala- ja väljäkirkollisuus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80260" y="0"/>
            <a:ext cx="9496416" cy="129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741308" y="1828045"/>
            <a:ext cx="11732046" cy="932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lnSpc>
                <a:spcPct val="120000"/>
              </a:lnSpc>
              <a:buSzPts val="6000"/>
              <a:buFont typeface="Arial"/>
              <a:buChar char="•"/>
            </a:pPr>
            <a:r>
              <a:rPr lang="fi-FI" dirty="0"/>
              <a:t>Anglikaaninen kirkko syntyi Englannissa 1500-luvulla kuningas Henrik VIII:n julistautuessa Englannin kirkon johtajaksi paavin sijasta.</a:t>
            </a:r>
          </a:p>
          <a:p>
            <a:pPr marL="1771650" lvl="2" indent="-857250">
              <a:lnSpc>
                <a:spcPct val="12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Luostarit lakkautettiin ja kirkon omaisuus siirrettiin valtiolle.</a:t>
            </a:r>
          </a:p>
          <a:p>
            <a:pPr marL="1771650" lvl="2" indent="-857250">
              <a:lnSpc>
                <a:spcPct val="12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Papiston selibaattikielto kumottiin.</a:t>
            </a:r>
          </a:p>
          <a:p>
            <a:pPr marL="1771650" lvl="2" indent="-857250">
              <a:lnSpc>
                <a:spcPct val="12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Jumalanpalvelus pidettiin englanniksi.</a:t>
            </a:r>
          </a:p>
          <a:p>
            <a:pPr marL="1771650" lvl="2" indent="-857250">
              <a:lnSpc>
                <a:spcPct val="12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Ehtoollisviiniä tarjottiin myös maallikoille.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5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0972800" y="2785026"/>
            <a:ext cx="117348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sz="5800" dirty="0"/>
              <a:t>Maria I ”Verinen” peruutti uskonnolliset uudistukset ja pyrki palauttamaan Englannin kirkon katolisuuteen väkivalloin.</a:t>
            </a:r>
          </a:p>
          <a:p>
            <a:pPr marL="857250" lvl="0" indent="-857250">
              <a:buFont typeface="Arial"/>
              <a:buChar char="•"/>
            </a:pPr>
            <a:r>
              <a:rPr lang="fi-FI" sz="5800" dirty="0"/>
              <a:t>Elisabet I vakiinnutti anglikaanisuuden.</a:t>
            </a:r>
          </a:p>
          <a:p>
            <a:pPr marL="857250" lvl="0" indent="-857250">
              <a:buFont typeface="Arial"/>
              <a:buChar char="•"/>
            </a:pPr>
            <a:r>
              <a:rPr lang="fi-FI" sz="5800" dirty="0"/>
              <a:t>Opin perustana on Raamattu (UT englanniksi 1525; </a:t>
            </a:r>
            <a:r>
              <a:rPr lang="fi-FI" sz="5800" i="1" dirty="0"/>
              <a:t>King James </a:t>
            </a:r>
            <a:r>
              <a:rPr lang="fi-FI" sz="5800" i="1" dirty="0" err="1"/>
              <a:t>Bible</a:t>
            </a:r>
            <a:r>
              <a:rPr lang="fi-FI" sz="5800" dirty="0"/>
              <a:t>), ja se on kiteytetty </a:t>
            </a:r>
            <a:r>
              <a:rPr lang="fi-FI" sz="5800" dirty="0" err="1"/>
              <a:t>The</a:t>
            </a:r>
            <a:r>
              <a:rPr lang="fi-FI" sz="5800" dirty="0"/>
              <a:t> </a:t>
            </a:r>
            <a:r>
              <a:rPr lang="fi-FI" sz="5800" dirty="0" err="1"/>
              <a:t>Book</a:t>
            </a:r>
            <a:r>
              <a:rPr lang="fi-FI" sz="5800" dirty="0"/>
              <a:t> of </a:t>
            </a:r>
            <a:r>
              <a:rPr lang="fi-FI" sz="5800" dirty="0" err="1"/>
              <a:t>Common</a:t>
            </a:r>
            <a:r>
              <a:rPr lang="fi-FI" sz="5800" dirty="0"/>
              <a:t> </a:t>
            </a:r>
            <a:r>
              <a:rPr lang="fi-FI" sz="5800" dirty="0" err="1"/>
              <a:t>Prayer</a:t>
            </a:r>
            <a:r>
              <a:rPr lang="fi-FI" sz="5800" dirty="0"/>
              <a:t> –teoksessa (1549) sekä 39 artiklassa.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BAE8E3D-41F2-4455-B9DA-7365C1A6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4700"/>
            <a:ext cx="10270136" cy="68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2933034"/>
            <a:ext cx="10923814" cy="726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2137290"/>
            <a:ext cx="11729598" cy="1131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000" dirty="0"/>
              <a:t>Anglikaanisesta kirkosta tuli ”keskitien kirkko”, eräänlainen katolisuuden ja protestanttisuuden välimuoto.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000" dirty="0"/>
              <a:t>katolisia vaikutteita: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juhlava ja rikas liturgia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sakramenttien arvostus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piispuuden korostus (episkopaalinen kirkko -nimitys)</a:t>
            </a:r>
          </a:p>
          <a:p>
            <a:pPr marL="85725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000" dirty="0"/>
              <a:t>luterilaisia vaikutteita: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hallitsija on kirkon pää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saarnan korostaminen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pelastuskäsitys (</a:t>
            </a:r>
            <a:r>
              <a:rPr lang="fi-FI" sz="4000" dirty="0" err="1"/>
              <a:t>lut</a:t>
            </a:r>
            <a:r>
              <a:rPr lang="fi-FI" sz="4000" dirty="0"/>
              <a:t>.)</a:t>
            </a:r>
          </a:p>
          <a:p>
            <a:pPr marL="2228850" lvl="3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000" dirty="0"/>
              <a:t> kaksi sakramenttia, ehtoollinen muistoateria (</a:t>
            </a:r>
            <a:r>
              <a:rPr lang="fi-FI" sz="4000" dirty="0" err="1"/>
              <a:t>ref</a:t>
            </a:r>
            <a:r>
              <a:rPr lang="fi-FI" sz="4000" dirty="0"/>
              <a:t>.)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6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06873" y="3065624"/>
            <a:ext cx="11377127" cy="758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Reformaation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radikaalit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anabaptistit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300493"/>
            <a:ext cx="11732046" cy="932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Kastajaliikkeitä syntyi eri puolilla Eurooppaa 1500- ja 1600-luvuilla.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Liikkeet korostivat henkilökohtaista uskonkokemusta ja ottivat käyttöön uskovien kasteen.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Monet lähtivät siirtolaisina Pohjois-Amerikkaan uskonvainojen vuoksi.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Syntyi myös pieniä ryhmiä, jotka hylkäsivät kirkkoinstituutiot ja vetäytyivät maailmasta, kuten</a:t>
            </a:r>
            <a:r>
              <a:rPr lang="fi-FI" sz="4400" dirty="0"/>
              <a:t> </a:t>
            </a:r>
            <a:r>
              <a:rPr lang="fi-FI" sz="5400" dirty="0" err="1"/>
              <a:t>mennotiitat</a:t>
            </a:r>
            <a:r>
              <a:rPr lang="fi-FI" sz="5400" dirty="0"/>
              <a:t> ja </a:t>
            </a:r>
            <a:r>
              <a:rPr lang="fi-FI" sz="5400" dirty="0" err="1"/>
              <a:t>amissit</a:t>
            </a:r>
            <a:r>
              <a:rPr lang="fi-FI" sz="5400" dirty="0"/>
              <a:t>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434</Words>
  <Application>Microsoft Office PowerPoint</Application>
  <PresentationFormat>Mukautettu</PresentationFormat>
  <Paragraphs>65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6. Reformoidut kirkot ja anglikaaninen kirkko</vt:lpstr>
      <vt:lpstr>Reformoitujen kirkkojen moninaisuus</vt:lpstr>
      <vt:lpstr>Erityispiirteitä </vt:lpstr>
      <vt:lpstr>PowerPoint-esitys</vt:lpstr>
      <vt:lpstr>Anglikaaninen kirkko</vt:lpstr>
      <vt:lpstr>PowerPoint-esitys</vt:lpstr>
      <vt:lpstr>PowerPoint-esitys</vt:lpstr>
      <vt:lpstr>PowerPoint-esitys</vt:lpstr>
      <vt:lpstr>Reformaation radikaalit ja anabaptistit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37</cp:revision>
  <dcterms:created xsi:type="dcterms:W3CDTF">2020-10-29T08:40:52Z</dcterms:created>
  <dcterms:modified xsi:type="dcterms:W3CDTF">2021-08-17T11:20:30Z</dcterms:modified>
</cp:coreProperties>
</file>