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8" r:id="rId5"/>
    <p:sldId id="265" r:id="rId6"/>
    <p:sldId id="266" r:id="rId7"/>
    <p:sldId id="267" r:id="rId8"/>
    <p:sldId id="269" r:id="rId9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78" d="100"/>
          <a:sy n="78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9C187CDD-2AE6-413D-9B9B-45256EED65CE}"/>
    <pc:docChg chg="custSel modSld">
      <pc:chgData name="Jääskeläinen Johanna" userId="4d9c4852-c1c7-4ec1-979c-34aa9228aaaf" providerId="ADAL" clId="{9C187CDD-2AE6-413D-9B9B-45256EED65CE}" dt="2021-06-16T07:57:03.011" v="43" actId="14100"/>
      <pc:docMkLst>
        <pc:docMk/>
      </pc:docMkLst>
      <pc:sldChg chg="modSp mod">
        <pc:chgData name="Jääskeläinen Johanna" userId="4d9c4852-c1c7-4ec1-979c-34aa9228aaaf" providerId="ADAL" clId="{9C187CDD-2AE6-413D-9B9B-45256EED65CE}" dt="2021-06-16T07:43:27.020" v="3" actId="20577"/>
        <pc:sldMkLst>
          <pc:docMk/>
          <pc:sldMk cId="0" sldId="257"/>
        </pc:sldMkLst>
        <pc:spChg chg="mod">
          <ac:chgData name="Jääskeläinen Johanna" userId="4d9c4852-c1c7-4ec1-979c-34aa9228aaaf" providerId="ADAL" clId="{9C187CDD-2AE6-413D-9B9B-45256EED65CE}" dt="2021-06-16T07:43:27.020" v="3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ääskeläinen Johanna" userId="4d9c4852-c1c7-4ec1-979c-34aa9228aaaf" providerId="ADAL" clId="{9C187CDD-2AE6-413D-9B9B-45256EED65CE}" dt="2021-06-16T07:48:37.590" v="17" actId="14100"/>
        <pc:sldMkLst>
          <pc:docMk/>
          <pc:sldMk cId="900642946" sldId="265"/>
        </pc:sldMkLst>
        <pc:spChg chg="mod">
          <ac:chgData name="Jääskeläinen Johanna" userId="4d9c4852-c1c7-4ec1-979c-34aa9228aaaf" providerId="ADAL" clId="{9C187CDD-2AE6-413D-9B9B-45256EED65CE}" dt="2021-06-16T07:48:37.590" v="17" actId="14100"/>
          <ac:spMkLst>
            <pc:docMk/>
            <pc:sldMk cId="900642946" sldId="265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9C187CDD-2AE6-413D-9B9B-45256EED65CE}" dt="2021-06-16T07:50:52.791" v="20" actId="1076"/>
        <pc:sldMkLst>
          <pc:docMk/>
          <pc:sldMk cId="4006171723" sldId="266"/>
        </pc:sldMkLst>
        <pc:spChg chg="del">
          <ac:chgData name="Jääskeläinen Johanna" userId="4d9c4852-c1c7-4ec1-979c-34aa9228aaaf" providerId="ADAL" clId="{9C187CDD-2AE6-413D-9B9B-45256EED65CE}" dt="2021-06-16T07:50:43.696" v="18" actId="478"/>
          <ac:spMkLst>
            <pc:docMk/>
            <pc:sldMk cId="4006171723" sldId="266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9C187CDD-2AE6-413D-9B9B-45256EED65CE}" dt="2021-06-16T07:50:52.791" v="20" actId="1076"/>
          <ac:spMkLst>
            <pc:docMk/>
            <pc:sldMk cId="4006171723" sldId="266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9C187CDD-2AE6-413D-9B9B-45256EED65CE}" dt="2021-06-16T07:52:16.557" v="24" actId="27636"/>
        <pc:sldMkLst>
          <pc:docMk/>
          <pc:sldMk cId="4015571191" sldId="267"/>
        </pc:sldMkLst>
        <pc:spChg chg="mod">
          <ac:chgData name="Jääskeläinen Johanna" userId="4d9c4852-c1c7-4ec1-979c-34aa9228aaaf" providerId="ADAL" clId="{9C187CDD-2AE6-413D-9B9B-45256EED65CE}" dt="2021-06-16T07:52:16.557" v="24" actId="27636"/>
          <ac:spMkLst>
            <pc:docMk/>
            <pc:sldMk cId="4015571191" sldId="267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9C187CDD-2AE6-413D-9B9B-45256EED65CE}" dt="2021-06-16T07:54:03.818" v="27" actId="20577"/>
        <pc:sldMkLst>
          <pc:docMk/>
          <pc:sldMk cId="528151227" sldId="268"/>
        </pc:sldMkLst>
        <pc:spChg chg="del">
          <ac:chgData name="Jääskeläinen Johanna" userId="4d9c4852-c1c7-4ec1-979c-34aa9228aaaf" providerId="ADAL" clId="{9C187CDD-2AE6-413D-9B9B-45256EED65CE}" dt="2021-06-16T07:45:15.363" v="4" actId="478"/>
          <ac:spMkLst>
            <pc:docMk/>
            <pc:sldMk cId="528151227" sldId="268"/>
            <ac:spMk id="92" creationId="{00000000-0000-0000-0000-000000000000}"/>
          </ac:spMkLst>
        </pc:spChg>
        <pc:spChg chg="mod">
          <ac:chgData name="Jääskeläinen Johanna" userId="4d9c4852-c1c7-4ec1-979c-34aa9228aaaf" providerId="ADAL" clId="{9C187CDD-2AE6-413D-9B9B-45256EED65CE}" dt="2021-06-16T07:54:03.818" v="27" actId="20577"/>
          <ac:spMkLst>
            <pc:docMk/>
            <pc:sldMk cId="528151227" sldId="268"/>
            <ac:spMk id="93" creationId="{00000000-0000-0000-0000-000000000000}"/>
          </ac:spMkLst>
        </pc:spChg>
      </pc:sldChg>
      <pc:sldChg chg="modSp mod">
        <pc:chgData name="Jääskeläinen Johanna" userId="4d9c4852-c1c7-4ec1-979c-34aa9228aaaf" providerId="ADAL" clId="{9C187CDD-2AE6-413D-9B9B-45256EED65CE}" dt="2021-06-16T07:57:03.011" v="43" actId="14100"/>
        <pc:sldMkLst>
          <pc:docMk/>
          <pc:sldMk cId="1282353316" sldId="269"/>
        </pc:sldMkLst>
        <pc:spChg chg="mod">
          <ac:chgData name="Jääskeläinen Johanna" userId="4d9c4852-c1c7-4ec1-979c-34aa9228aaaf" providerId="ADAL" clId="{9C187CDD-2AE6-413D-9B9B-45256EED65CE}" dt="2021-06-16T07:57:03.011" v="43" actId="14100"/>
          <ac:spMkLst>
            <pc:docMk/>
            <pc:sldMk cId="1282353316" sldId="269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2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9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40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038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97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5. Luterilainen kirkko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Luterilaiset kirkot eri puolilla maailmaa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buFont typeface="Arial"/>
              <a:buChar char="•"/>
            </a:pPr>
            <a:r>
              <a:rPr lang="fi-FI" dirty="0"/>
              <a:t>Maailmassa on noin 80 miljoonaa luterilaista.</a:t>
            </a:r>
          </a:p>
          <a:p>
            <a:pPr marL="857250" lvl="0" indent="-857250">
              <a:buFont typeface="Arial"/>
              <a:buChar char="•"/>
            </a:pPr>
            <a:r>
              <a:rPr lang="fi-FI" dirty="0"/>
              <a:t>Luterilainen kirkko vaikuttaa etenkin Saksassa ja Pohjoismaissa,</a:t>
            </a:r>
            <a:br>
              <a:rPr lang="fi-FI" dirty="0"/>
            </a:br>
            <a:r>
              <a:rPr lang="fi-FI" dirty="0"/>
              <a:t>mutta myös muissa maanosissa.</a:t>
            </a:r>
          </a:p>
          <a:p>
            <a:pPr marL="857250" lvl="0" indent="-857250">
              <a:buFont typeface="Arial"/>
              <a:buChar char="•"/>
            </a:pPr>
            <a:r>
              <a:rPr lang="fi-FI" dirty="0"/>
              <a:t>Luterilainen maailmanliitto (LML) turvaa eri maiden kirkkojen yhteyttä ja yhteistyötä.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6000" dirty="0"/>
              <a:t>70 miljoonaa maailman luterilaisista kuuluu </a:t>
            </a:r>
            <a:r>
              <a:rPr lang="fi-FI" sz="6000" dirty="0" err="1"/>
              <a:t>LML:n</a:t>
            </a:r>
            <a:r>
              <a:rPr lang="fi-FI" sz="6000" dirty="0"/>
              <a:t> jäsenkirkkoihin.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3334465"/>
            <a:ext cx="10923814" cy="704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Luther käynnisti reformaation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6000" dirty="0"/>
              <a:t>Luterilaisuuden syntyyn johtanut reformaatio käynnistyi Saksassa 1500-luvulla.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6000" dirty="0"/>
              <a:t>Taustalla oli poliittisia, yhteiskunnallisia ja teologisia syitä.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esim. löytöretket, kirjapainotaito, tieteen kehitys, renessanssi, kritiikki paavinistuinta kohtaan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21944" y="2800349"/>
            <a:ext cx="21031199" cy="945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400" dirty="0"/>
              <a:t>95 teesiä kritisoivat anekauppaa ja paavin valtaa</a:t>
            </a:r>
          </a:p>
          <a:p>
            <a:pPr marL="1771650" lvl="2" indent="-857250">
              <a:spcBef>
                <a:spcPts val="2000"/>
              </a:spcBef>
            </a:pPr>
            <a:r>
              <a:rPr lang="fi-FI" sz="5400" dirty="0"/>
              <a:t>Ne kritisoivat myös mm. jumalanpalvelusta, pappien naimattomuutta ja luostarielämää.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400" b="1" dirty="0"/>
              <a:t>reformaation sisältöperiaate</a:t>
            </a:r>
            <a:r>
              <a:rPr lang="fi-FI" sz="5400" dirty="0"/>
              <a:t>: Ihminen pelastuu yksin uskosta, yksin armosta, yksin Kristuksen tähden.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400" b="1" dirty="0"/>
              <a:t>reformaation muotoperiaate</a:t>
            </a:r>
            <a:r>
              <a:rPr lang="fi-FI" sz="5400" dirty="0"/>
              <a:t>: Raamattu on uskon ja elämän ylin auktoriteetti.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7" name="Kuva 6" descr="Kuva, joka sisältää kohteen nuoli&#10;&#10;Kuvaus luotu automaattisesti">
            <a:extLst>
              <a:ext uri="{FF2B5EF4-FFF2-40B4-BE49-F238E27FC236}">
                <a16:creationId xmlns:a16="http://schemas.microsoft.com/office/drawing/2014/main" id="{407E9F28-9E6A-4F49-8848-A933C784F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40" y="9244399"/>
            <a:ext cx="11982119" cy="24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3608596" y="3267096"/>
            <a:ext cx="10775404" cy="718180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853375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Reformaation yhteiskunnallisia vaikutuksia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61141" y="3296853"/>
            <a:ext cx="11732048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6000" dirty="0"/>
              <a:t>Lutherin mukaan Raamattu tuli pystyä lukemaan kunkin omalla kielellä.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saksankielinen Uusi testamentti v. 1522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Kansanopetus käynnistettiin, jotta kansalaiset pystyisivät itse lukemaan Raamattua.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6000" dirty="0"/>
              <a:t>Iso ja Vähä katekismus tiivistivät keskeiset kristilliset opit.</a:t>
            </a:r>
          </a:p>
          <a:p>
            <a:pPr marL="0" lvl="0" indent="0">
              <a:buSzPts val="6000"/>
            </a:pPr>
            <a:endParaRPr lang="fi-FI" sz="6000"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6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3200091"/>
            <a:ext cx="10923814" cy="731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4" y="967581"/>
            <a:ext cx="11732048" cy="1178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dirty="0"/>
              <a:t>reformaation seurauksia: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 err="1"/>
              <a:t>Augsburgin</a:t>
            </a:r>
            <a:r>
              <a:rPr lang="fi-FI" sz="5400" dirty="0"/>
              <a:t> tunnustus yhdisti reformaation kannattajien ajatukset.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Kenen maa, sen uskonto </a:t>
            </a:r>
            <a:br>
              <a:rPr lang="fi-FI" sz="5400" dirty="0"/>
            </a:br>
            <a:r>
              <a:rPr lang="fi-FI" sz="5400" dirty="0"/>
              <a:t>-periaatteen (lat. </a:t>
            </a:r>
            <a:r>
              <a:rPr lang="fi-FI" sz="5400" i="1" dirty="0" err="1"/>
              <a:t>cuius</a:t>
            </a:r>
            <a:r>
              <a:rPr lang="fi-FI" sz="5400" i="1" dirty="0"/>
              <a:t> </a:t>
            </a:r>
            <a:r>
              <a:rPr lang="fi-FI" sz="5400" i="1" dirty="0" err="1"/>
              <a:t>regio</a:t>
            </a:r>
            <a:r>
              <a:rPr lang="fi-FI" sz="5400" i="1" dirty="0"/>
              <a:t>, </a:t>
            </a:r>
            <a:r>
              <a:rPr lang="fi-FI" sz="5400" i="1" dirty="0" err="1"/>
              <a:t>eius</a:t>
            </a:r>
            <a:r>
              <a:rPr lang="fi-FI" sz="5400" i="1" dirty="0"/>
              <a:t> </a:t>
            </a:r>
            <a:r>
              <a:rPr lang="fi-FI" sz="5400" i="1" dirty="0" err="1"/>
              <a:t>religio</a:t>
            </a:r>
            <a:r>
              <a:rPr lang="fi-FI" sz="5400" dirty="0"/>
              <a:t>) mukaan ruhtinas määräsi alamaistensa uskonnon.</a:t>
            </a:r>
          </a:p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dirty="0"/>
              <a:t>oppi kahdesta </a:t>
            </a:r>
            <a:r>
              <a:rPr lang="fi-FI" dirty="0" err="1"/>
              <a:t>regimentistä</a:t>
            </a:r>
            <a:r>
              <a:rPr lang="fi-FI" dirty="0"/>
              <a:t> eli hallintovallasta</a:t>
            </a:r>
          </a:p>
          <a:p>
            <a:pPr marL="1771650" lvl="2" indent="-857250">
              <a:lnSpc>
                <a:spcPct val="100000"/>
              </a:lnSpc>
              <a:spcBef>
                <a:spcPts val="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Kirkon tehtävänä on välittää sanaa ja sakramentteja, maallisen vallan pitää yllä järjestystä ja turvallisuutta.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1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4427638" y="3317218"/>
            <a:ext cx="9956362" cy="71387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3" y="853375"/>
            <a:ext cx="13227471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Sakramentit ja kirkon toiminta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3" y="2628901"/>
            <a:ext cx="13570371" cy="1000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5300" dirty="0"/>
              <a:t>Jumalanpalveluksista tuli kansankielisiä.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300" b="1" dirty="0"/>
              <a:t>Saarnan</a:t>
            </a:r>
            <a:r>
              <a:rPr lang="fi-FI" sz="5300" dirty="0"/>
              <a:t> merkitys korostui.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300" dirty="0"/>
              <a:t>Virret tiivistivät uskon sisältöä.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5300" dirty="0"/>
              <a:t>kaksi sakramenttia: </a:t>
            </a:r>
            <a:r>
              <a:rPr lang="fi-FI" sz="5300" b="1" dirty="0"/>
              <a:t>kaste</a:t>
            </a:r>
            <a:r>
              <a:rPr lang="fi-FI" sz="5300" dirty="0"/>
              <a:t> ja </a:t>
            </a:r>
            <a:r>
              <a:rPr lang="fi-FI" sz="5300" b="1" dirty="0"/>
              <a:t>ehtoollinen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300" dirty="0"/>
              <a:t>Kastetta pidetään lahjana, jonka ihminen saa Jumalan armosta. Kastettavasta tulee seurakunnan jäsen.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300" dirty="0"/>
              <a:t>Lutherin mukaan Kristus on läsnä ehtoollisessa.</a:t>
            </a:r>
          </a:p>
          <a:p>
            <a:pPr marL="857250" lvl="0" indent="-857250">
              <a:buSzPts val="6000"/>
              <a:buFont typeface="Arial" panose="020B0604020202020204" pitchFamily="34" charset="0"/>
              <a:buChar char="•"/>
            </a:pPr>
            <a:r>
              <a:rPr lang="fi-FI" sz="5300" dirty="0"/>
              <a:t>yksilön asema ja maallikoiden rooli keskeistä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300" b="1" dirty="0"/>
              <a:t>yleisen pappeuden periaate</a:t>
            </a:r>
            <a:r>
              <a:rPr lang="fi-FI" sz="5300" dirty="0"/>
              <a:t>: Kaikki kastetut ovat samanarvoisia, ja jokaisella on oikeus lukea Raamattua, rukoilla ja julistaa armoa ja anteeksiantoa.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55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Luterilainen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etiikka</a:t>
            </a:r>
            <a:r>
              <a:rPr lang="sv-SE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086100"/>
            <a:ext cx="21085656" cy="924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200" dirty="0"/>
              <a:t>Luterilaisessa etiikassa korostetaan luonnollista moraalilakia: jokainen ihminen ymmärtää järkensä ja omantuntonsa avulla, mikä on hyvää ja mikä pahaa.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200" dirty="0"/>
              <a:t>Moraalisia kysymyksiä pitää harkita järjen, ei uskonnon avulla. Raamattu antaa kuitenkin ohjeita ja esimerkkejä siitä, millaista on kristillinen rakkaus. 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200" dirty="0"/>
              <a:t>Hyvien tekojen tekeminen ei vaikuta ihmisen pelastumiseen. </a:t>
            </a:r>
            <a:r>
              <a:rPr lang="fi-FI" sz="5200" b="1" dirty="0"/>
              <a:t>Kultainen sääntö</a:t>
            </a:r>
            <a:r>
              <a:rPr lang="fi-FI" sz="5200" dirty="0"/>
              <a:t> ja </a:t>
            </a:r>
            <a:r>
              <a:rPr lang="fi-FI" sz="5200" b="1" dirty="0"/>
              <a:t>rakkauden kaksoiskäsky</a:t>
            </a:r>
            <a:r>
              <a:rPr lang="fi-FI" sz="5200" dirty="0"/>
              <a:t> ohjaavat lähimmäisen rakastamiseen.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200" b="1" dirty="0"/>
              <a:t>ristin teologia</a:t>
            </a:r>
            <a:r>
              <a:rPr lang="fi-FI" sz="5200" dirty="0"/>
              <a:t>: Jumala on erityisellä tavalla läsnä kärsimyksessä.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sz="5200" dirty="0"/>
              <a:t>Luterilaisella kirkolla ei ole tapana jakaa ehdottomia moraalisia ohjeita. Kirkko osallistuu kuitenkin ajankohtaiseen eettiseen keskusteluun.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3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411</Words>
  <Application>Microsoft Office PowerPoint</Application>
  <PresentationFormat>Mukautettu</PresentationFormat>
  <Paragraphs>55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5. Luterilainen kirkko</vt:lpstr>
      <vt:lpstr>Luterilaiset kirkot eri puolilla maailmaa</vt:lpstr>
      <vt:lpstr>Luther käynnisti reformaation</vt:lpstr>
      <vt:lpstr>PowerPoint-esitys</vt:lpstr>
      <vt:lpstr>Reformaation yhteiskunnallisia vaikutuksia</vt:lpstr>
      <vt:lpstr>PowerPoint-esitys</vt:lpstr>
      <vt:lpstr>Sakramentit ja kirkon toiminta</vt:lpstr>
      <vt:lpstr>Luterilainen etiikka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31</cp:revision>
  <dcterms:created xsi:type="dcterms:W3CDTF">2020-10-29T08:40:52Z</dcterms:created>
  <dcterms:modified xsi:type="dcterms:W3CDTF">2021-08-17T10:59:46Z</dcterms:modified>
</cp:coreProperties>
</file>