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2" r:id="rId4"/>
    <p:sldId id="265" r:id="rId5"/>
    <p:sldId id="269" r:id="rId6"/>
    <p:sldId id="268" r:id="rId7"/>
    <p:sldId id="270" r:id="rId8"/>
    <p:sldId id="266" r:id="rId9"/>
    <p:sldId id="273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53960-4219-435C-8290-272B1B78F034}" v="1" dt="2021-06-16T07:39:54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4CF53960-4219-435C-8290-272B1B78F034}"/>
    <pc:docChg chg="custSel modSld">
      <pc:chgData name="Jääskeläinen Johanna" userId="4d9c4852-c1c7-4ec1-979c-34aa9228aaaf" providerId="ADAL" clId="{4CF53960-4219-435C-8290-272B1B78F034}" dt="2021-06-16T07:42:10.266" v="78" actId="20577"/>
      <pc:docMkLst>
        <pc:docMk/>
      </pc:docMkLst>
      <pc:sldChg chg="modSp mod">
        <pc:chgData name="Jääskeläinen Johanna" userId="4d9c4852-c1c7-4ec1-979c-34aa9228aaaf" providerId="ADAL" clId="{4CF53960-4219-435C-8290-272B1B78F034}" dt="2021-06-16T07:35:07.247" v="30" actId="20577"/>
        <pc:sldMkLst>
          <pc:docMk/>
          <pc:sldMk cId="0" sldId="258"/>
        </pc:sldMkLst>
        <pc:spChg chg="mod">
          <ac:chgData name="Jääskeläinen Johanna" userId="4d9c4852-c1c7-4ec1-979c-34aa9228aaaf" providerId="ADAL" clId="{4CF53960-4219-435C-8290-272B1B78F034}" dt="2021-06-16T07:35:07.247" v="3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4CF53960-4219-435C-8290-272B1B78F034}" dt="2021-06-16T07:28:30.961" v="5" actId="20577"/>
        <pc:sldMkLst>
          <pc:docMk/>
          <pc:sldMk cId="900642946" sldId="265"/>
        </pc:sldMkLst>
        <pc:spChg chg="mod">
          <ac:chgData name="Jääskeläinen Johanna" userId="4d9c4852-c1c7-4ec1-979c-34aa9228aaaf" providerId="ADAL" clId="{4CF53960-4219-435C-8290-272B1B78F034}" dt="2021-06-16T07:28:30.961" v="5" actId="20577"/>
          <ac:spMkLst>
            <pc:docMk/>
            <pc:sldMk cId="900642946" sldId="265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4CF53960-4219-435C-8290-272B1B78F034}" dt="2021-06-16T07:32:54.236" v="19" actId="1076"/>
        <pc:sldMkLst>
          <pc:docMk/>
          <pc:sldMk cId="4006171723" sldId="266"/>
        </pc:sldMkLst>
        <pc:spChg chg="del">
          <ac:chgData name="Jääskeläinen Johanna" userId="4d9c4852-c1c7-4ec1-979c-34aa9228aaaf" providerId="ADAL" clId="{4CF53960-4219-435C-8290-272B1B78F034}" dt="2021-06-16T07:32:43.989" v="18" actId="478"/>
          <ac:spMkLst>
            <pc:docMk/>
            <pc:sldMk cId="4006171723" sldId="266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4CF53960-4219-435C-8290-272B1B78F034}" dt="2021-06-16T07:32:54.236" v="19" actId="1076"/>
          <ac:spMkLst>
            <pc:docMk/>
            <pc:sldMk cId="4006171723" sldId="266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4CF53960-4219-435C-8290-272B1B78F034}" dt="2021-06-16T07:36:26.488" v="49" actId="20577"/>
        <pc:sldMkLst>
          <pc:docMk/>
          <pc:sldMk cId="1196024471" sldId="268"/>
        </pc:sldMkLst>
        <pc:spChg chg="del">
          <ac:chgData name="Jääskeläinen Johanna" userId="4d9c4852-c1c7-4ec1-979c-34aa9228aaaf" providerId="ADAL" clId="{4CF53960-4219-435C-8290-272B1B78F034}" dt="2021-06-16T07:31:44.779" v="15" actId="478"/>
          <ac:spMkLst>
            <pc:docMk/>
            <pc:sldMk cId="1196024471" sldId="268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4CF53960-4219-435C-8290-272B1B78F034}" dt="2021-06-16T07:36:26.488" v="49" actId="20577"/>
          <ac:spMkLst>
            <pc:docMk/>
            <pc:sldMk cId="1196024471" sldId="268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4CF53960-4219-435C-8290-272B1B78F034}" dt="2021-06-16T07:29:47.522" v="14" actId="20577"/>
        <pc:sldMkLst>
          <pc:docMk/>
          <pc:sldMk cId="4051091100" sldId="269"/>
        </pc:sldMkLst>
        <pc:spChg chg="del">
          <ac:chgData name="Jääskeläinen Johanna" userId="4d9c4852-c1c7-4ec1-979c-34aa9228aaaf" providerId="ADAL" clId="{4CF53960-4219-435C-8290-272B1B78F034}" dt="2021-06-16T07:28:53.378" v="6" actId="478"/>
          <ac:spMkLst>
            <pc:docMk/>
            <pc:sldMk cId="4051091100" sldId="269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4CF53960-4219-435C-8290-272B1B78F034}" dt="2021-06-16T07:29:47.522" v="14" actId="20577"/>
          <ac:spMkLst>
            <pc:docMk/>
            <pc:sldMk cId="4051091100" sldId="269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4CF53960-4219-435C-8290-272B1B78F034}" dt="2021-06-16T07:32:07.996" v="17" actId="1076"/>
        <pc:sldMkLst>
          <pc:docMk/>
          <pc:sldMk cId="1432934847" sldId="270"/>
        </pc:sldMkLst>
        <pc:spChg chg="mod">
          <ac:chgData name="Jääskeläinen Johanna" userId="4d9c4852-c1c7-4ec1-979c-34aa9228aaaf" providerId="ADAL" clId="{4CF53960-4219-435C-8290-272B1B78F034}" dt="2021-06-16T07:32:07.996" v="17" actId="1076"/>
          <ac:spMkLst>
            <pc:docMk/>
            <pc:sldMk cId="1432934847" sldId="270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4CF53960-4219-435C-8290-272B1B78F034}" dt="2021-06-16T07:37:46.040" v="50" actId="1076"/>
        <pc:sldMkLst>
          <pc:docMk/>
          <pc:sldMk cId="3817476593" sldId="271"/>
        </pc:sldMkLst>
        <pc:spChg chg="del">
          <ac:chgData name="Jääskeläinen Johanna" userId="4d9c4852-c1c7-4ec1-979c-34aa9228aaaf" providerId="ADAL" clId="{4CF53960-4219-435C-8290-272B1B78F034}" dt="2021-06-16T07:33:07.293" v="20" actId="478"/>
          <ac:spMkLst>
            <pc:docMk/>
            <pc:sldMk cId="3817476593" sldId="271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4CF53960-4219-435C-8290-272B1B78F034}" dt="2021-06-16T07:33:37.677" v="26" actId="20577"/>
          <ac:spMkLst>
            <pc:docMk/>
            <pc:sldMk cId="3817476593" sldId="271"/>
            <ac:spMk id="102" creationId="{00000000-0000-0000-0000-000000000000}"/>
          </ac:spMkLst>
        </pc:spChg>
        <pc:picChg chg="mod">
          <ac:chgData name="Jääskeläinen Johanna" userId="4d9c4852-c1c7-4ec1-979c-34aa9228aaaf" providerId="ADAL" clId="{4CF53960-4219-435C-8290-272B1B78F034}" dt="2021-06-16T07:37:46.040" v="50" actId="1076"/>
          <ac:picMkLst>
            <pc:docMk/>
            <pc:sldMk cId="3817476593" sldId="271"/>
            <ac:picMk id="100" creationId="{00000000-0000-0000-0000-000000000000}"/>
          </ac:picMkLst>
        </pc:picChg>
      </pc:sldChg>
      <pc:sldChg chg="delSp modSp mod">
        <pc:chgData name="Jääskeläinen Johanna" userId="4d9c4852-c1c7-4ec1-979c-34aa9228aaaf" providerId="ADAL" clId="{4CF53960-4219-435C-8290-272B1B78F034}" dt="2021-06-16T07:34:12.118" v="28" actId="1076"/>
        <pc:sldMkLst>
          <pc:docMk/>
          <pc:sldMk cId="2706057462" sldId="274"/>
        </pc:sldMkLst>
        <pc:spChg chg="del">
          <ac:chgData name="Jääskeläinen Johanna" userId="4d9c4852-c1c7-4ec1-979c-34aa9228aaaf" providerId="ADAL" clId="{4CF53960-4219-435C-8290-272B1B78F034}" dt="2021-06-16T07:34:07.878" v="27" actId="478"/>
          <ac:spMkLst>
            <pc:docMk/>
            <pc:sldMk cId="2706057462" sldId="274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4CF53960-4219-435C-8290-272B1B78F034}" dt="2021-06-16T07:34:12.118" v="28" actId="1076"/>
          <ac:spMkLst>
            <pc:docMk/>
            <pc:sldMk cId="2706057462" sldId="274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4CF53960-4219-435C-8290-272B1B78F034}" dt="2021-06-16T07:39:07.313" v="63" actId="20577"/>
        <pc:sldMkLst>
          <pc:docMk/>
          <pc:sldMk cId="2724051467" sldId="276"/>
        </pc:sldMkLst>
        <pc:spChg chg="mod">
          <ac:chgData name="Jääskeläinen Johanna" userId="4d9c4852-c1c7-4ec1-979c-34aa9228aaaf" providerId="ADAL" clId="{4CF53960-4219-435C-8290-272B1B78F034}" dt="2021-06-16T07:39:07.313" v="63" actId="20577"/>
          <ac:spMkLst>
            <pc:docMk/>
            <pc:sldMk cId="2724051467" sldId="276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4CF53960-4219-435C-8290-272B1B78F034}" dt="2021-06-16T07:40:01.290" v="69" actId="20577"/>
        <pc:sldMkLst>
          <pc:docMk/>
          <pc:sldMk cId="2954378352" sldId="277"/>
        </pc:sldMkLst>
        <pc:spChg chg="mod">
          <ac:chgData name="Jääskeläinen Johanna" userId="4d9c4852-c1c7-4ec1-979c-34aa9228aaaf" providerId="ADAL" clId="{4CF53960-4219-435C-8290-272B1B78F034}" dt="2021-06-16T07:40:01.290" v="69" actId="20577"/>
          <ac:spMkLst>
            <pc:docMk/>
            <pc:sldMk cId="2954378352" sldId="277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4CF53960-4219-435C-8290-272B1B78F034}" dt="2021-06-16T07:40:29.316" v="73" actId="20577"/>
        <pc:sldMkLst>
          <pc:docMk/>
          <pc:sldMk cId="4036016466" sldId="278"/>
        </pc:sldMkLst>
        <pc:spChg chg="del">
          <ac:chgData name="Jääskeläinen Johanna" userId="4d9c4852-c1c7-4ec1-979c-34aa9228aaaf" providerId="ADAL" clId="{4CF53960-4219-435C-8290-272B1B78F034}" dt="2021-06-16T07:40:22.866" v="70" actId="478"/>
          <ac:spMkLst>
            <pc:docMk/>
            <pc:sldMk cId="4036016466" sldId="278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4CF53960-4219-435C-8290-272B1B78F034}" dt="2021-06-16T07:40:29.316" v="73" actId="20577"/>
          <ac:spMkLst>
            <pc:docMk/>
            <pc:sldMk cId="4036016466" sldId="278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4CF53960-4219-435C-8290-272B1B78F034}" dt="2021-06-16T07:42:10.266" v="78" actId="20577"/>
        <pc:sldMkLst>
          <pc:docMk/>
          <pc:sldMk cId="3974648983" sldId="280"/>
        </pc:sldMkLst>
        <pc:spChg chg="mod">
          <ac:chgData name="Jääskeläinen Johanna" userId="4d9c4852-c1c7-4ec1-979c-34aa9228aaaf" providerId="ADAL" clId="{4CF53960-4219-435C-8290-272B1B78F034}" dt="2021-06-16T07:42:10.266" v="78" actId="20577"/>
          <ac:spMkLst>
            <pc:docMk/>
            <pc:sldMk cId="3974648983" sldId="280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58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71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85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97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26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079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220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832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53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34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09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59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90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0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69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4. Katolinen kirkko</a:t>
            </a:r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147951"/>
            <a:ext cx="10972800" cy="7420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2005540"/>
            <a:ext cx="11732048" cy="970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1200-luvulla kerjäläisveljestöt, kuten dominikaanit ja fransiskaanit, alkoivat syrjäyttää benediktiinisääntökunnan asemaa läntisessä kirkossa.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Ne vastasivat kaupungistuvan yhteiskunnan haasteisiin.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Talous pohjautui lahjoitusvaroihin ja almuihin, kiinteää maaomaisuutta kartettiin.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dominikaanit: saarnaaminen (kansankieli), opettaminen, opillinen sivistys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fransiskaanit: Kristuksen seuraaminen köyhyydessä, yksinkertainen elämä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10</a:t>
            </a:fld>
            <a:endParaRPr lang="fi-FI"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4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57275" y="2474613"/>
            <a:ext cx="22053337" cy="876677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Pyhä Birgitta 1300-luvulla → birgittalaiset</a:t>
            </a:r>
          </a:p>
          <a:p>
            <a:pPr marL="571500" lvl="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Ignatius </a:t>
            </a:r>
            <a:r>
              <a:rPr lang="fi-FI" sz="6000" dirty="0" err="1"/>
              <a:t>Loyola</a:t>
            </a:r>
            <a:r>
              <a:rPr lang="fi-FI" sz="6000" dirty="0"/>
              <a:t> 1500-luvulla → jesuiitat</a:t>
            </a:r>
          </a:p>
          <a:p>
            <a:pPr marL="1485900" lvl="2" indent="-5715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tasokas koulu- ja yliopistokoulutus</a:t>
            </a:r>
          </a:p>
          <a:p>
            <a:pPr marL="1485900" lvl="2" indent="-5715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lähetystyö</a:t>
            </a:r>
          </a:p>
          <a:p>
            <a:pPr marL="1485900" lvl="2" indent="-5715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munkkilupaukset ja paavin alaisuus</a:t>
            </a:r>
          </a:p>
          <a:p>
            <a:pPr marL="1485900" lvl="2" indent="-5715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taistelu harhaoppisia vastaan</a:t>
            </a:r>
          </a:p>
          <a:p>
            <a:pPr marL="1485900" lvl="2" indent="-5715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Euroopan hoveissa opettajina ja sielunhoitajina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06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47203" y="3238931"/>
            <a:ext cx="11636797" cy="774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Luostareiden merkitys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3238931"/>
            <a:ext cx="11732047" cy="8691005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keskiajan korkeakulttuurin ylläpitäminen: luku- ja kirjoitustaidon keskuksia, koulut, yliopistot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antiikin kulttuuriperinnön vaaliminen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valtava merkitys lähialueelle ja sen taloudelle</a:t>
            </a:r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lääkintätaitojen, botaniikan ja maanviljelystapojen tehostuminen, laupeudentyö (sairaalat, orpokodit), koulut, majatalo- ja vieraspalvelut, kristillisyyden ihanne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58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57275" y="730250"/>
            <a:ext cx="22053337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Katolinen reformi ja opin vahvistaminen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57275" y="3554887"/>
            <a:ext cx="22053337" cy="876677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fi-FI" sz="4800" dirty="0"/>
              <a:t>Kirkon valta-asema heikentyi 1400–1500-luvuilla löytöretkien, renessanssin ja reformaation vaikutuksesta, mikä johti katoliseen reformiin.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fi-FI" sz="4800" dirty="0"/>
              <a:t>Katolinen kirkko määritteli oman tunnustuksensa Trenton kirkolliskokouksessa 1545–1563: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Raamattu ja traditio opin lähteenä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paavin ja piispojen arvovalta (pappien naimattomuus)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armo ja hyvät teot pelastuksen lähteenä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7 sakramenttia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luostarielämän esikuvallisuus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muutokset: papiston koulutuksen parantaminen ja aneiden myynnin lopettaminen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24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57275" y="730250"/>
            <a:ext cx="22053337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Vatikaanin kirkolliskokoukset ja modernin maailman haasteet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57275" y="3554887"/>
            <a:ext cx="22053337" cy="876677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fi-FI" sz="6000" b="1" dirty="0"/>
              <a:t>Vatikaanin I kirkolliskokous 1869–1870 </a:t>
            </a:r>
          </a:p>
          <a:p>
            <a:pPr marL="1828800" lvl="2" indent="-685800">
              <a:buFont typeface="Arial" panose="020B0604020202020204" pitchFamily="34" charset="0"/>
              <a:buChar char="•"/>
            </a:pPr>
            <a:r>
              <a:rPr lang="fi-FI" sz="6000" dirty="0"/>
              <a:t>Taustalla vaikuttivat teollistuminen, kaupungistuminen ja tieteen kehitys Euroopassa.</a:t>
            </a:r>
          </a:p>
          <a:p>
            <a:pPr marL="1828800" lvl="2" indent="-685800">
              <a:buFont typeface="Arial" panose="020B0604020202020204" pitchFamily="34" charset="0"/>
              <a:buChar char="•"/>
            </a:pPr>
            <a:r>
              <a:rPr lang="fi-FI" sz="6000" dirty="0"/>
              <a:t>Vuoropuhelu modernin tieteen ja politiikan kanssa torjuttiin, uusien aatteiden leviäminen pyrittiin estämään.</a:t>
            </a:r>
          </a:p>
          <a:p>
            <a:pPr marL="1828800" lvl="2" indent="-685800">
              <a:buFont typeface="Arial" panose="020B0604020202020204" pitchFamily="34" charset="0"/>
              <a:buChar char="•"/>
            </a:pPr>
            <a:r>
              <a:rPr lang="fi-FI" sz="6000" dirty="0"/>
              <a:t>Päätettiin, että paavi on erehtymätön tulkitessaan kirkon oppia ja elämää (</a:t>
            </a:r>
            <a:r>
              <a:rPr lang="fi-FI" sz="6000" b="1" dirty="0"/>
              <a:t>ex</a:t>
            </a:r>
            <a:r>
              <a:rPr lang="fi-FI" sz="6000" dirty="0"/>
              <a:t> </a:t>
            </a:r>
            <a:r>
              <a:rPr lang="fi-FI" sz="6000" b="1" dirty="0" err="1"/>
              <a:t>cathedra</a:t>
            </a:r>
            <a:r>
              <a:rPr lang="fi-FI" sz="6000" dirty="0"/>
              <a:t>).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4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57275" y="2474613"/>
            <a:ext cx="22053337" cy="876677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fi-FI" sz="5500" b="1" dirty="0"/>
              <a:t>Vatikaanin II kirkolliskokous 1962–1965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500" dirty="0"/>
              <a:t>Kirkko avautui kohtaamaan koko ihmiskuntaa koskevia kysymyksiä (sota, köyhyys).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500" dirty="0"/>
              <a:t>myönteinen asenne ekumeniaan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500" dirty="0"/>
              <a:t>pyrkimys uskontodialogiin, erityisesti muslimien ja juutalaisten kanssa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500" dirty="0"/>
              <a:t>Paikalliskirkkojen itsenäisyys lisääntyi, mikä loi pohjaa kontekstuaalisten teologioiden synnylle.</a:t>
            </a:r>
          </a:p>
          <a:p>
            <a:pPr marL="1828800" lvl="2" indent="-6858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500" dirty="0"/>
              <a:t>Jumalanpalvelusuudistuksessa sallittiin paikalliset kielet latinan rinnalle, ehtoollinen molemmissa muodoissa myös maallikoille sekä paikallisten perinteiden yhdistäminen jumalanpalvelukseen.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360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3827092"/>
            <a:ext cx="10972800" cy="730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172825" y="730250"/>
            <a:ext cx="12544425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Katolisen kirkon nykypäivän haasteita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Katolilaiset elävät hyvin monenlaisissa kulttuureissa (maallistuneet ja liberaalit länsimaat sekä konservatiivinen ja kasvava etelä).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kontekstuaalisten teologioiden radikaalit muodot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avioero, syntyvyyden säännöstely, pappien selibaatti, pappispula, naisten rooli kirkossa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uskontodialogi islamin kanssa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suhteet Kiinaan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aktiivista toimintaa elämän eri alueilla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16</a:t>
            </a:fld>
            <a:endParaRPr lang="fi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16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65390" y="3238931"/>
            <a:ext cx="11600423" cy="774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Katolinen etiikka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3238931"/>
            <a:ext cx="11732047" cy="7964571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Katolisen etiikan perustana on ajatus luonnollisesta laista: ihmisellä on Jumalan kuvaksi luotuna sisäinen moraalitaju.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Syntiinlankeemuksen takia tarvitaan kirkon ja paavin kannanottoja.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kymmenen käskyä, lähimmäisenrakkaus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hyveiden kehittäminen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46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65390" y="3244732"/>
            <a:ext cx="11600423" cy="77316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3322553"/>
            <a:ext cx="11732047" cy="8691005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ihmisarvo ja ihmisoikeudet</a:t>
            </a:r>
          </a:p>
          <a:p>
            <a:pPr marL="571500" lvl="0" indent="-5715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Ihminen on syvästi yhteisöllinen: hyväosaisten on autettava kaikkia pääsemään mukaan yhteiskunnalliseen elämään.</a:t>
            </a:r>
          </a:p>
          <a:p>
            <a:pPr marL="571500" lvl="0" indent="-5715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/>
              <a:t>lähipäätösperiaate</a:t>
            </a:r>
            <a:r>
              <a:rPr lang="fi-FI" dirty="0"/>
              <a:t>: Ihmiseltä ei saa ottaa yhteiskunnalle tehtäviä, jotka hän pystyy itse tekemään.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18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98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969486"/>
            <a:ext cx="10629900" cy="707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172825" y="730250"/>
            <a:ext cx="12544425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>
                <a:solidFill>
                  <a:srgbClr val="008357"/>
                </a:solidFill>
              </a:rPr>
              <a:t>Paavin kirkko</a:t>
            </a:r>
            <a:endParaRPr lang="fi-FI"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Katolinen kirkko on suurin kristillinen kirkkokunta, johon kuuluu noin 1,2 miljardia ihmistä</a:t>
            </a:r>
            <a:br>
              <a:rPr lang="fi-FI" sz="6000" dirty="0"/>
            </a:br>
            <a:r>
              <a:rPr lang="fi-FI" sz="6000" dirty="0"/>
              <a:t>(noin 50 % kristityistä).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Vatikaani eli Pyhä istuin on katolisen kirkon hallinnollinen eli hengellinen keskus.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Kirkon johtaja on paavi, ”apostoli Pietarin seuraaja” ja ”Kristuksen sijainen maan päällä”.</a:t>
            </a:r>
          </a:p>
          <a:p>
            <a:pPr marL="0" lvl="0" indent="0">
              <a:spcBef>
                <a:spcPts val="0"/>
              </a:spcBef>
              <a:buSzPts val="6000"/>
            </a:pPr>
            <a:endParaRPr lang="fi-FI" sz="60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1944" y="1488700"/>
            <a:ext cx="20968380" cy="100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172825" y="730250"/>
            <a:ext cx="12544425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6000"/>
            </a:pPr>
            <a:r>
              <a:rPr lang="fi-FI" sz="6000" dirty="0"/>
              <a:t> 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02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07731" y="3350554"/>
            <a:ext cx="11776270" cy="7850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Euroopan mahti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3554887"/>
            <a:ext cx="11732046" cy="86910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Katolisella kirkolla oli paljon maallista, hengellistä ja taloudellista valtaa keskiajalla (noin v. 500–1500).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SzPts val="6000"/>
            </a:pPr>
            <a:r>
              <a:rPr lang="fi-FI" sz="1000" dirty="0"/>
              <a:t> </a:t>
            </a:r>
          </a:p>
          <a:p>
            <a:pPr marL="685800" lvl="0" indent="-6858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Kirkon ohjaava vaikutus ja ihanteet näkyivät taiteessa, tieteessä, kansanopetuksessa ja oikeuslaitoksessa.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SzPts val="6000"/>
            </a:pPr>
            <a:endParaRPr lang="fi-FI" sz="46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57275" y="3203576"/>
            <a:ext cx="22053337" cy="1051242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SzPts val="6000"/>
              <a:buFont typeface="Arial" panose="020B0604020202020204" pitchFamily="34" charset="0"/>
              <a:buChar char="•"/>
            </a:pPr>
            <a:r>
              <a:rPr lang="fi-FI" sz="5600" dirty="0"/>
              <a:t>Paavista tulee vaikutusvaltainen auktoriteetti 400-luvulla. Tälle on kaksi syytä:</a:t>
            </a:r>
          </a:p>
          <a:p>
            <a:pPr marL="1371600" lvl="1" indent="-914400">
              <a:spcBef>
                <a:spcPts val="2000"/>
              </a:spcBef>
              <a:buSzPts val="6000"/>
              <a:buFont typeface="+mj-lt"/>
              <a:buAutoNum type="alphaLcParenR"/>
            </a:pPr>
            <a:r>
              <a:rPr lang="fi-FI" sz="5000" dirty="0"/>
              <a:t>teologinen: apostoli Pietarin avaintenvalta, paaville periytyvä ylin tuomio-, hallinto-, ja opetusvalta kirkossa:</a:t>
            </a:r>
            <a:br>
              <a:rPr lang="fi-FI" sz="5000" dirty="0"/>
            </a:br>
            <a:r>
              <a:rPr lang="fi-FI" sz="5000" dirty="0"/>
              <a:t>”Sinä olet Pietari ja tälle kalliolle minä rakennan kirkkoni. Minä olen antava sinulle taivasten valtakunnan avaimet.” (Matt. 16:18–19)</a:t>
            </a:r>
            <a:br>
              <a:rPr lang="fi-FI" sz="5000" dirty="0"/>
            </a:br>
            <a:r>
              <a:rPr lang="fi-FI" sz="400" dirty="0"/>
              <a:t> </a:t>
            </a:r>
            <a:endParaRPr lang="fi-FI" sz="5000" dirty="0"/>
          </a:p>
          <a:p>
            <a:pPr marL="1371600" lvl="1" indent="-914400">
              <a:spcBef>
                <a:spcPts val="2000"/>
              </a:spcBef>
              <a:buSzPts val="6000"/>
              <a:buFont typeface="+mj-lt"/>
              <a:buAutoNum type="alphaLcParenR"/>
            </a:pPr>
            <a:r>
              <a:rPr lang="fi-FI" sz="5000" dirty="0"/>
              <a:t>poliittis-kulttuurinen: paaville hajoavan Rooman imperiumin tuki, Länsi-Roomaa yhdistävä tekijä</a:t>
            </a:r>
            <a:br>
              <a:rPr lang="fi-FI" sz="5000" dirty="0"/>
            </a:br>
            <a:r>
              <a:rPr lang="fi-FI" sz="400" dirty="0"/>
              <a:t> </a:t>
            </a:r>
            <a:endParaRPr lang="fi-FI" sz="5000" dirty="0"/>
          </a:p>
          <a:p>
            <a:pPr marL="571500" lvl="0" indent="-5715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sz="5600" dirty="0"/>
              <a:t>Kirkko aloitti lähetystyön Keski- ja Pohjois-Eurooppaan, esim. Suomeen aina 1100-luvulle saakka.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510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3228546"/>
            <a:ext cx="10858500" cy="7258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4" y="1928171"/>
            <a:ext cx="11732049" cy="985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800" dirty="0"/>
              <a:t>Paavin valta oli huipussaan sydänkeskiajalla (n. 1000–1300).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Katolinen kirkko yhdisti koko Länsi-Eurooppaa.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paavista ”Kristuksen sijainen”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inkvisitio, ristiretket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skolastiikka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800" dirty="0"/>
              <a:t>Myöhäiskeskiajalla (n. 1300–1500) paavin valta alkoi murentua.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ristiretkien epäonnistuminen, paavin vallan rappeutuminen (renessanssipaavit)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0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4332036" y="1832023"/>
            <a:ext cx="10051964" cy="100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Uskonnollinen elämä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969908" y="3554887"/>
            <a:ext cx="11732048" cy="8691005"/>
          </a:xfr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6000" b="1" dirty="0"/>
              <a:t>Messu</a:t>
            </a:r>
            <a:r>
              <a:rPr lang="fi-FI" sz="6000" dirty="0"/>
              <a:t> eli ehtoollisjumalanpalvelus on katolisen kristillisyyden ydin.</a:t>
            </a:r>
          </a:p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6000" b="1" dirty="0"/>
              <a:t>sakramentit</a:t>
            </a:r>
            <a:r>
              <a:rPr lang="fi-FI" sz="6000" dirty="0"/>
              <a:t>: kaste, konfirmaatio, avioliitto, papiksi vihkiminen, viimeinen voitelu, ehtoollinen ja katumuksen sakramentti</a:t>
            </a:r>
          </a:p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pyhimysten kunnioittaminen</a:t>
            </a:r>
          </a:p>
          <a:p>
            <a:pPr marL="1600200" lvl="2" indent="-6858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taivaallisia esirukoilijoita</a:t>
            </a:r>
          </a:p>
          <a:p>
            <a:pPr marL="1600200" lvl="2" indent="-6858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parantajia, auttajia, esikuvia</a:t>
            </a:r>
          </a:p>
          <a:p>
            <a:pPr marL="1600200" lvl="2" indent="-6858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tärkeimpänä Neitsyt Maria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29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47141" y="0"/>
            <a:ext cx="7579206" cy="124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1708150"/>
            <a:ext cx="11732048" cy="1029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858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Pyhäinjäännökset eli </a:t>
            </a:r>
            <a:r>
              <a:rPr lang="fi-FI" b="1" dirty="0"/>
              <a:t>reliikit</a:t>
            </a:r>
            <a:r>
              <a:rPr lang="fi-FI" dirty="0"/>
              <a:t> ovat tärkeä osa pyhimyskulttia.</a:t>
            </a:r>
          </a:p>
          <a:p>
            <a:pPr marL="1600200" lvl="2" indent="-6858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Kirkon alttarissa on yleensä reliikki.</a:t>
            </a:r>
          </a:p>
          <a:p>
            <a:pPr marL="1600200" lvl="2" indent="-6858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Reliikeissä on parantavaa ja ihmeitä tekevää voimaa.</a:t>
            </a:r>
          </a:p>
          <a:p>
            <a:pPr marL="685800" lvl="0" indent="-685800">
              <a:lnSpc>
                <a:spcPct val="100000"/>
              </a:lnSpc>
              <a:buSzPts val="6000"/>
              <a:buFont typeface="Arial" panose="020B0604020202020204" pitchFamily="34" charset="0"/>
              <a:buChar char="•"/>
            </a:pPr>
            <a:r>
              <a:rPr lang="fi-FI" b="1" dirty="0"/>
              <a:t>pyhiinvaellukset</a:t>
            </a:r>
          </a:p>
          <a:p>
            <a:pPr marL="1600200" lvl="2" indent="-6858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Tärkeimmät kohteet ovat Jerusalem, Rooma ja Santiago de </a:t>
            </a:r>
            <a:r>
              <a:rPr lang="fi-FI" sz="5400" dirty="0" err="1"/>
              <a:t>Compostela</a:t>
            </a:r>
            <a:r>
              <a:rPr lang="fi-FI" sz="5400" dirty="0"/>
              <a:t>.</a:t>
            </a:r>
          </a:p>
          <a:p>
            <a:pPr marL="1600200" lvl="2" indent="-68580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Tämän lisäksi on tiheä paikallisten pyhiinvaellusten verkosto.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20319" y="0"/>
            <a:ext cx="7741053" cy="130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Sääntökunnat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3554887"/>
            <a:ext cx="13798971" cy="8691005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200" dirty="0"/>
              <a:t>Katolisessa kirkossa luostari- ja maallikkoliikkeistä käytetään nimitystä sääntökunnat.</a:t>
            </a:r>
          </a:p>
          <a:p>
            <a:pPr marL="571500" lvl="0" indent="-571500">
              <a:buSzPts val="6000"/>
              <a:buFont typeface="Arial" panose="020B0604020202020204" pitchFamily="34" charset="0"/>
              <a:buChar char="•"/>
            </a:pPr>
            <a:r>
              <a:rPr lang="fi-FI" sz="5200" dirty="0"/>
              <a:t>Benedictus </a:t>
            </a:r>
            <a:r>
              <a:rPr lang="fi-FI" sz="5200" dirty="0" err="1"/>
              <a:t>Nursialaisen</a:t>
            </a:r>
            <a:r>
              <a:rPr lang="fi-FI" sz="5200" dirty="0"/>
              <a:t> sääntö 500-luvulla:</a:t>
            </a:r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200" dirty="0"/>
              <a:t>benediktiineistä läntisen luostarilaitoksen perusmalli</a:t>
            </a:r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200" dirty="0"/>
              <a:t>rukoile ja tee työtä, lat. </a:t>
            </a:r>
            <a:r>
              <a:rPr lang="fi-FI" sz="5200" i="1" dirty="0"/>
              <a:t>ora et </a:t>
            </a:r>
            <a:r>
              <a:rPr lang="fi-FI" sz="5200" i="1" dirty="0" err="1"/>
              <a:t>labora</a:t>
            </a:r>
            <a:endParaRPr lang="fi-FI" sz="5200" i="1" dirty="0"/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200" dirty="0"/>
              <a:t>köyhyys, kuuliaisuus, naimattomuus</a:t>
            </a:r>
          </a:p>
          <a:p>
            <a:pPr marL="1485900" lvl="2" indent="-5715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200" dirty="0"/>
              <a:t>voimakas tekijä länsimaisen kulttuurin kehityksessä ja kukoistuksessa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97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793</Words>
  <Application>Microsoft Office PowerPoint</Application>
  <PresentationFormat>Mukautettu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Office-teema</vt:lpstr>
      <vt:lpstr>4. Katolinen kirkko</vt:lpstr>
      <vt:lpstr>Paavin kirkko</vt:lpstr>
      <vt:lpstr> </vt:lpstr>
      <vt:lpstr>Euroopan mahti</vt:lpstr>
      <vt:lpstr>PowerPoint-esitys</vt:lpstr>
      <vt:lpstr>PowerPoint-esitys</vt:lpstr>
      <vt:lpstr>Uskonnollinen elämä</vt:lpstr>
      <vt:lpstr>PowerPoint-esitys</vt:lpstr>
      <vt:lpstr>Sääntökunnat</vt:lpstr>
      <vt:lpstr>PowerPoint-esitys</vt:lpstr>
      <vt:lpstr>PowerPoint-esitys</vt:lpstr>
      <vt:lpstr>Luostareiden merkitys</vt:lpstr>
      <vt:lpstr>Katolinen reformi ja opin vahvistaminen</vt:lpstr>
      <vt:lpstr>Vatikaanin kirkolliskokoukset ja modernin maailman haasteet </vt:lpstr>
      <vt:lpstr>PowerPoint-esitys</vt:lpstr>
      <vt:lpstr>Katolisen kirkon nykypäivän haasteita</vt:lpstr>
      <vt:lpstr>Katolinen etiikka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96</cp:revision>
  <dcterms:created xsi:type="dcterms:W3CDTF">2020-10-29T08:40:52Z</dcterms:created>
  <dcterms:modified xsi:type="dcterms:W3CDTF">2021-08-17T10:40:07Z</dcterms:modified>
</cp:coreProperties>
</file>