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6" r:id="rId4"/>
    <p:sldId id="265" r:id="rId5"/>
    <p:sldId id="268" r:id="rId6"/>
    <p:sldId id="269" r:id="rId7"/>
    <p:sldId id="278" r:id="rId8"/>
    <p:sldId id="279" r:id="rId9"/>
    <p:sldId id="270" r:id="rId10"/>
    <p:sldId id="271" r:id="rId11"/>
    <p:sldId id="273" r:id="rId12"/>
    <p:sldId id="277" r:id="rId13"/>
    <p:sldId id="274" r:id="rId14"/>
    <p:sldId id="275" r:id="rId15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7A070AF5-A37F-461B-8543-33D4947D63F1}"/>
    <pc:docChg chg="undo custSel modSld">
      <pc:chgData name="Jääskeläinen Johanna" userId="4d9c4852-c1c7-4ec1-979c-34aa9228aaaf" providerId="ADAL" clId="{7A070AF5-A37F-461B-8543-33D4947D63F1}" dt="2021-06-16T07:24:48.601" v="89" actId="20577"/>
      <pc:docMkLst>
        <pc:docMk/>
      </pc:docMkLst>
      <pc:sldChg chg="modSp mod">
        <pc:chgData name="Jääskeläinen Johanna" userId="4d9c4852-c1c7-4ec1-979c-34aa9228aaaf" providerId="ADAL" clId="{7A070AF5-A37F-461B-8543-33D4947D63F1}" dt="2021-06-16T07:11:16.473" v="22" actId="20577"/>
        <pc:sldMkLst>
          <pc:docMk/>
          <pc:sldMk cId="0" sldId="258"/>
        </pc:sldMkLst>
        <pc:spChg chg="mod">
          <ac:chgData name="Jääskeläinen Johanna" userId="4d9c4852-c1c7-4ec1-979c-34aa9228aaaf" providerId="ADAL" clId="{7A070AF5-A37F-461B-8543-33D4947D63F1}" dt="2021-06-16T07:11:16.473" v="22" actId="20577"/>
          <ac:spMkLst>
            <pc:docMk/>
            <pc:sldMk cId="0" sldId="258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7A070AF5-A37F-461B-8543-33D4947D63F1}" dt="2021-06-16T07:12:07.385" v="28" actId="20577"/>
        <pc:sldMkLst>
          <pc:docMk/>
          <pc:sldMk cId="900642946" sldId="265"/>
        </pc:sldMkLst>
        <pc:spChg chg="del">
          <ac:chgData name="Jääskeläinen Johanna" userId="4d9c4852-c1c7-4ec1-979c-34aa9228aaaf" providerId="ADAL" clId="{7A070AF5-A37F-461B-8543-33D4947D63F1}" dt="2021-06-16T07:07:19.904" v="2" actId="478"/>
          <ac:spMkLst>
            <pc:docMk/>
            <pc:sldMk cId="900642946" sldId="265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7A070AF5-A37F-461B-8543-33D4947D63F1}" dt="2021-06-16T07:12:07.385" v="28" actId="20577"/>
          <ac:spMkLst>
            <pc:docMk/>
            <pc:sldMk cId="900642946" sldId="265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7A070AF5-A37F-461B-8543-33D4947D63F1}" dt="2021-06-16T07:17:12.237" v="42" actId="20577"/>
        <pc:sldMkLst>
          <pc:docMk/>
          <pc:sldMk cId="4006171723" sldId="266"/>
        </pc:sldMkLst>
        <pc:spChg chg="mod">
          <ac:chgData name="Jääskeläinen Johanna" userId="4d9c4852-c1c7-4ec1-979c-34aa9228aaaf" providerId="ADAL" clId="{7A070AF5-A37F-461B-8543-33D4947D63F1}" dt="2021-06-16T07:17:12.237" v="42" actId="20577"/>
          <ac:spMkLst>
            <pc:docMk/>
            <pc:sldMk cId="4006171723" sldId="266"/>
            <ac:spMk id="102" creationId="{00000000-0000-0000-0000-000000000000}"/>
          </ac:spMkLst>
        </pc:spChg>
        <pc:spChg chg="mod">
          <ac:chgData name="Jääskeläinen Johanna" userId="4d9c4852-c1c7-4ec1-979c-34aa9228aaaf" providerId="ADAL" clId="{7A070AF5-A37F-461B-8543-33D4947D63F1}" dt="2021-06-16T07:17:08.774" v="41" actId="20577"/>
          <ac:spMkLst>
            <pc:docMk/>
            <pc:sldMk cId="4006171723" sldId="266"/>
            <ac:spMk id="103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7A070AF5-A37F-461B-8543-33D4947D63F1}" dt="2021-06-16T07:13:12.866" v="29" actId="20577"/>
        <pc:sldMkLst>
          <pc:docMk/>
          <pc:sldMk cId="4051091100" sldId="269"/>
        </pc:sldMkLst>
        <pc:spChg chg="del">
          <ac:chgData name="Jääskeläinen Johanna" userId="4d9c4852-c1c7-4ec1-979c-34aa9228aaaf" providerId="ADAL" clId="{7A070AF5-A37F-461B-8543-33D4947D63F1}" dt="2021-06-16T07:08:16.649" v="4" actId="478"/>
          <ac:spMkLst>
            <pc:docMk/>
            <pc:sldMk cId="4051091100" sldId="269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7A070AF5-A37F-461B-8543-33D4947D63F1}" dt="2021-06-16T07:13:12.866" v="29" actId="20577"/>
          <ac:spMkLst>
            <pc:docMk/>
            <pc:sldMk cId="4051091100" sldId="269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7A070AF5-A37F-461B-8543-33D4947D63F1}" dt="2021-06-16T07:19:34.646" v="55" actId="20577"/>
        <pc:sldMkLst>
          <pc:docMk/>
          <pc:sldMk cId="3817476593" sldId="271"/>
        </pc:sldMkLst>
        <pc:spChg chg="del">
          <ac:chgData name="Jääskeläinen Johanna" userId="4d9c4852-c1c7-4ec1-979c-34aa9228aaaf" providerId="ADAL" clId="{7A070AF5-A37F-461B-8543-33D4947D63F1}" dt="2021-06-16T07:08:31.433" v="6" actId="478"/>
          <ac:spMkLst>
            <pc:docMk/>
            <pc:sldMk cId="3817476593" sldId="271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7A070AF5-A37F-461B-8543-33D4947D63F1}" dt="2021-06-16T07:19:34.646" v="55" actId="20577"/>
          <ac:spMkLst>
            <pc:docMk/>
            <pc:sldMk cId="3817476593" sldId="271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7A070AF5-A37F-461B-8543-33D4947D63F1}" dt="2021-06-16T07:22:16.945" v="75" actId="20577"/>
        <pc:sldMkLst>
          <pc:docMk/>
          <pc:sldMk cId="2789706476" sldId="273"/>
        </pc:sldMkLst>
        <pc:spChg chg="mod">
          <ac:chgData name="Jääskeläinen Johanna" userId="4d9c4852-c1c7-4ec1-979c-34aa9228aaaf" providerId="ADAL" clId="{7A070AF5-A37F-461B-8543-33D4947D63F1}" dt="2021-06-16T07:22:16.945" v="75" actId="20577"/>
          <ac:spMkLst>
            <pc:docMk/>
            <pc:sldMk cId="2789706476" sldId="273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7A070AF5-A37F-461B-8543-33D4947D63F1}" dt="2021-06-16T07:23:24.657" v="84" actId="20577"/>
        <pc:sldMkLst>
          <pc:docMk/>
          <pc:sldMk cId="2706057462" sldId="274"/>
        </pc:sldMkLst>
        <pc:spChg chg="mod">
          <ac:chgData name="Jääskeläinen Johanna" userId="4d9c4852-c1c7-4ec1-979c-34aa9228aaaf" providerId="ADAL" clId="{7A070AF5-A37F-461B-8543-33D4947D63F1}" dt="2021-06-16T07:23:24.657" v="84" actId="20577"/>
          <ac:spMkLst>
            <pc:docMk/>
            <pc:sldMk cId="2706057462" sldId="274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7A070AF5-A37F-461B-8543-33D4947D63F1}" dt="2021-06-16T07:24:48.601" v="89" actId="20577"/>
        <pc:sldMkLst>
          <pc:docMk/>
          <pc:sldMk cId="4155892703" sldId="275"/>
        </pc:sldMkLst>
        <pc:spChg chg="del">
          <ac:chgData name="Jääskeläinen Johanna" userId="4d9c4852-c1c7-4ec1-979c-34aa9228aaaf" providerId="ADAL" clId="{7A070AF5-A37F-461B-8543-33D4947D63F1}" dt="2021-06-16T07:08:44.112" v="7" actId="478"/>
          <ac:spMkLst>
            <pc:docMk/>
            <pc:sldMk cId="4155892703" sldId="275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7A070AF5-A37F-461B-8543-33D4947D63F1}" dt="2021-06-16T07:24:48.601" v="89" actId="20577"/>
          <ac:spMkLst>
            <pc:docMk/>
            <pc:sldMk cId="4155892703" sldId="275"/>
            <ac:spMk id="1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58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69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450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71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81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9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59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09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59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43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90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3. Ortodoksinen kirkko</a:t>
            </a:r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08190" y="3536295"/>
            <a:ext cx="11381015" cy="7652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016814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b="1" dirty="0"/>
              <a:t>Sakramentit</a:t>
            </a:r>
            <a:r>
              <a:rPr lang="fi-FI" sz="4800" dirty="0"/>
              <a:t> eli mysteerit ovat kirkon pyhiä toimituksia.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Kasteessa lapsi liitetään kirkon jäseneksi.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Mirhavoitelussa kastettu voidellaan, ja hänen uskotaan saavan Pyhän Hengen.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Katumuksen sakramentissa eli ripissä ripittäytyjä tunnustaa syntinsä.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Ehtoollinen nautitaan syntien anteeksi saamiseksi.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Avioliitto kuvastaa ortodokseille Kristuksen ja kirkon liittoa.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10</a:t>
            </a:fld>
            <a:endParaRPr lang="fi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4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58774" y="3491396"/>
            <a:ext cx="11325225" cy="75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Elämäntapa, ihanteet ja etiikka 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3272752"/>
            <a:ext cx="11732047" cy="8691005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Kirkko pyrkii opastamaan ihmistä kasvamaan ja kehittymään Jumalan kaltaisuuteen.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Jumalallistumista ei voi täysin saavuttaa, mutta ihminen voi muuttua enemmän Jumalan kaltaiseksi.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Jokaisella on kyky tunnistaa oikea ja väärä, mutta ortodoksisen etiikan mukaan Jumalan tunteminen on välttämätöntä oikeanlaisen elämäntavan toteuttamiseksi.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97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58774" y="3491585"/>
            <a:ext cx="11325225" cy="7552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 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3554887"/>
            <a:ext cx="11732047" cy="8691005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Paasto on olennainen osa ortodoksista uskonelämää.</a:t>
            </a:r>
            <a:endParaRPr lang="fi-FI" sz="4400" dirty="0"/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Paaston aikana t</a:t>
            </a:r>
            <a:r>
              <a:rPr lang="fi-FI" sz="5400" dirty="0"/>
              <a:t>arkastellaan omaa elämää ja suhdetta itseen, toisiin ja Jumalaan sekä harjoitellaan nöyryyttä.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Suuri paasto edeltää pääsiäistä.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064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57275" y="730250"/>
            <a:ext cx="22053337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Luostarielämä kehittyi idässä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57275" y="3554887"/>
            <a:ext cx="11134725" cy="876677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Luostareilla on itäisessä kristillisyydessä merkittävä asema.</a:t>
            </a:r>
          </a:p>
          <a:p>
            <a:pPr marL="571500" lvl="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Kristillinen luostariperinne sai alkunsa itäisen kristinuskon alueella.</a:t>
            </a:r>
          </a:p>
          <a:p>
            <a:pPr marL="571500" lvl="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Ensimmäiset kristityt erakot elivät Egyptissä ja Syyriassa 100-luvun lopulla.</a:t>
            </a:r>
          </a:p>
          <a:p>
            <a:pPr marL="571500" lvl="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Erakkoyhteisöistä kehittyi ensimmäiset luostarit sääntöineen.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  <p:pic>
        <p:nvPicPr>
          <p:cNvPr id="3" name="Kuva 2" descr="Kuva, joka sisältää kohteen laakso, vuori, luonto, kanjoni&#10;&#10;Kuvaus luotu automaattisesti">
            <a:extLst>
              <a:ext uri="{FF2B5EF4-FFF2-40B4-BE49-F238E27FC236}">
                <a16:creationId xmlns:a16="http://schemas.microsoft.com/office/drawing/2014/main" id="{DEDF25FE-E2BB-4928-AA00-2B83AE97F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274" y="4097614"/>
            <a:ext cx="11049847" cy="73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017436" y="1970155"/>
            <a:ext cx="7093177" cy="977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2512497"/>
            <a:ext cx="11732047" cy="8691005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Idän luostarilaitoksen kehittäjä </a:t>
            </a:r>
            <a:r>
              <a:rPr lang="fi-FI" sz="5300" dirty="0" err="1"/>
              <a:t>Basileios</a:t>
            </a:r>
            <a:r>
              <a:rPr lang="fi-FI" sz="5300" dirty="0"/>
              <a:t> Suuri (n. 330 – n. 379) laati luostarisäännöt, joissa korostetaan rukouselämää, mietiskelyä ja yhteisöllistä palvelemista.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Luostarissa omistaudutaan Jumalalle ja eletään yksinkertaisesti.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Monet luostarit ovat myös pyhiinvaelluspaikkoja tai paikkoja hiljentymiselle, ja ne ovat tärkeitä uskonnollisen perinteen säilyttäjiä.</a:t>
            </a:r>
          </a:p>
          <a:p>
            <a:pPr marL="571500" lvl="0" indent="-5715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endParaRPr lang="fi-FI" sz="53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58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2712" y="4061616"/>
            <a:ext cx="10283622" cy="685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172825" y="730250"/>
            <a:ext cx="12544425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>
                <a:solidFill>
                  <a:srgbClr val="008357"/>
                </a:solidFill>
              </a:rPr>
              <a:t>Ortodoksiset kirkot eri puolilla maailmaa </a:t>
            </a:r>
            <a:endParaRPr lang="fi-FI"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Noin 11 % kaikista kristityistä on ortodokseja. Ortodoksisuus vaikuttaa etenkin Itä-Euroopassa.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Ortodoksinen kristillisyys jakautuu ortodoksiseen kirkkoon ja orientaalisiin ortodoksisiin kirkkoihin.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Orientaalisia kirkkoja ovat mm. Egyptin koptilainen kirkko ja Etiopian ortodoksinen kirkko.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Ortodoksinen kristillisyys perustuu Raamattuun ja traditioon.</a:t>
            </a:r>
          </a:p>
          <a:p>
            <a:pPr marL="0" lvl="0" indent="0">
              <a:spcBef>
                <a:spcPts val="0"/>
              </a:spcBef>
              <a:buSzPts val="6000"/>
            </a:pPr>
            <a:endParaRPr lang="fi-FI" sz="60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00600" y="342047"/>
            <a:ext cx="14763750" cy="13373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172825" y="730250"/>
            <a:ext cx="12544425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 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6000"/>
            </a:pPr>
            <a:r>
              <a:rPr lang="fi-FI" sz="6000" dirty="0"/>
              <a:t> 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62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3883676" y="10"/>
            <a:ext cx="10522337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2512497"/>
            <a:ext cx="11732048" cy="86910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Ortodoksisella kirkolla ei ole yhtä yhteistä johtajaa.</a:t>
            </a:r>
          </a:p>
          <a:p>
            <a:pPr marL="1485900" lvl="2" indent="-5715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Patriarkat johtavat patriarkaatteja.</a:t>
            </a:r>
          </a:p>
          <a:p>
            <a:pPr marL="1485900" lvl="2" indent="-5715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Konstantinopolin patriarkalla on kunnia-asema.</a:t>
            </a:r>
          </a:p>
          <a:p>
            <a:pPr marL="685800" lvl="0" indent="-68580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Ortodoksiset kirkot muodostuvat itsenäisistä ja toisistaan riippumattomista kirkoista.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SzPts val="6000"/>
            </a:pPr>
            <a:endParaRPr lang="fi-FI" sz="46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0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4662317"/>
            <a:ext cx="10923814" cy="4391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Konstantinopolin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merkitys</a:t>
            </a:r>
            <a:r>
              <a:rPr lang="sv-SE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923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4800" dirty="0"/>
              <a:t>Bysantista kehittyi mahtava valtakunta, kun Rooma hajosi.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pääkaupungiksi Konstantinopoli 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Hagia Sofia -kirkosta vallan merkki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800" dirty="0"/>
              <a:t>Konstantinopolin patriarkka sai 500-luvulla ekumeenisen patriarkan arvonimen, ja häntä alettiin pitää itäisen kristillisyyden johtajana.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Patriarkalla ei ole poliittista valtaa.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Keisari hallitsi ja suojeli kirkkoa.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0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57275" y="2474613"/>
            <a:ext cx="22053337" cy="876677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Islam on vaikuttanut Lähi-idässä 600-luvulta alkaen.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Myös pohjoiset valloittajat uhkasivat Bysanttia 1000-luvun alussa.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Lännen ja idän kirkoilla on näkemyseroja esim. paavin asemasta, papiston selibaatista ja uskontunnustuksesta.</a:t>
            </a:r>
          </a:p>
          <a:p>
            <a:pPr marL="1485900" lvl="2" indent="-5715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Kirkot julistivat toisensa kirkonkiroukseen vuonna 1054, ja kiroukset kumottiin vasta 1960-luvulla.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Osmanit valloittivat Konstantinopolin vuonna 1453, jolloin Bysantti menetti asemansa ja Konstantinopolista tuli Istanbul.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510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4580388"/>
            <a:ext cx="10923814" cy="455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7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Moskovasta kirkon keskus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2686050"/>
            <a:ext cx="11732048" cy="1029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685800">
              <a:lnSpc>
                <a:spcPct val="100000"/>
              </a:lnSpc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Bysantista ortodoksisuus levisi pohjoiseen. </a:t>
            </a:r>
          </a:p>
          <a:p>
            <a:pPr marL="685800" lvl="0" indent="-6858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900-luvulla syntyi maailman suurin  ortodoksinen kirkko, Venäjän kirkko. Aluksi kirkon keskuksena oli Kiova.</a:t>
            </a:r>
          </a:p>
          <a:p>
            <a:pPr marL="685800" lvl="0" indent="-6858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Kiovan ruhtinas Vladimir otti kasteen 988 ja vakiinnutti kristinuskon aseman. </a:t>
            </a:r>
          </a:p>
          <a:p>
            <a:pPr marL="685800" lvl="0" indent="-6858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Kääntymyksellä oli myös poliittisia ja taloudellisia tavoitteita. Pyrkimyksenä oli luoda yhtenäinen valtakunta.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7</a:t>
            </a:fld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8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621944" y="2686050"/>
            <a:ext cx="21491119" cy="1029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lnSpc>
                <a:spcPct val="100000"/>
              </a:lnSpc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Monien vaiheiden jälkeen kirkon keskus siirtyi Moskovaan.</a:t>
            </a:r>
          </a:p>
          <a:p>
            <a:pPr marL="57150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Venäjän kirkko itsenäistyi Konstantinopolin patriarkaatista vuonna 1448, kun sen piispat valitsivat uuden metropoliitan itselleen pyytämättä Konstantinopolin siunausta.</a:t>
            </a:r>
          </a:p>
          <a:p>
            <a:pPr marL="57150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1500-luvulla Venäjän suuriruhtinas Iivana III (1462–1505) pyrki vahvistamaan valtakuntaa.</a:t>
            </a:r>
          </a:p>
          <a:p>
            <a:pPr marL="57150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Kun Moskovan metropoliitta vielä 1500-luvun lopulla sai patriarkan arvon, Moskovasta tuli todella itäisen kristillisyyden uusi ja nykyinen keskus.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89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4332036" y="10"/>
            <a:ext cx="1005196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Liturgia ja mysteerit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3554887"/>
            <a:ext cx="11732048" cy="86910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b="1" dirty="0"/>
              <a:t>Liturgia</a:t>
            </a:r>
            <a:r>
              <a:rPr lang="fi-FI" sz="6000" dirty="0"/>
              <a:t> eli jumalanpalvelus on ortodoksisen uskonnollisen elämän ydin.</a:t>
            </a:r>
          </a:p>
          <a:p>
            <a:pPr marL="1600200" lvl="2" indent="-6858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Jumalanpalvelukseen kuuluvat kulkueet, ristinmerkit, ikonit ja kirkkolaulu.</a:t>
            </a:r>
          </a:p>
          <a:p>
            <a:pPr marL="685800" lvl="0" indent="-685800">
              <a:buSzPts val="6000"/>
              <a:buFont typeface="Arial" panose="020B0604020202020204" pitchFamily="34" charset="0"/>
              <a:buChar char="•"/>
            </a:pPr>
            <a:r>
              <a:rPr lang="fi-FI" sz="6000" b="1" dirty="0"/>
              <a:t>Ikonit</a:t>
            </a:r>
            <a:r>
              <a:rPr lang="fi-FI" sz="6000" dirty="0"/>
              <a:t> kuvaavat Kristusta ja muita pyhiä. Ne ohjaavat rukoukseen ja kuvaavat pyhää todellisuutta.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29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581</Words>
  <Application>Microsoft Office PowerPoint</Application>
  <PresentationFormat>Mukautettu</PresentationFormat>
  <Paragraphs>87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3. Ortodoksinen kirkko</vt:lpstr>
      <vt:lpstr>Ortodoksiset kirkot eri puolilla maailmaa </vt:lpstr>
      <vt:lpstr>  </vt:lpstr>
      <vt:lpstr>PowerPoint-esitys</vt:lpstr>
      <vt:lpstr>Konstantinopolin merkitys </vt:lpstr>
      <vt:lpstr>PowerPoint-esitys</vt:lpstr>
      <vt:lpstr>Moskovasta kirkon keskus</vt:lpstr>
      <vt:lpstr>PowerPoint-esitys</vt:lpstr>
      <vt:lpstr>Liturgia ja mysteerit</vt:lpstr>
      <vt:lpstr>PowerPoint-esitys</vt:lpstr>
      <vt:lpstr>Elämäntapa, ihanteet ja etiikka </vt:lpstr>
      <vt:lpstr> </vt:lpstr>
      <vt:lpstr>Luostarielämä kehittyi idässä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68</cp:revision>
  <dcterms:created xsi:type="dcterms:W3CDTF">2020-10-29T08:40:52Z</dcterms:created>
  <dcterms:modified xsi:type="dcterms:W3CDTF">2021-08-17T08:53:35Z</dcterms:modified>
</cp:coreProperties>
</file>