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65" r:id="rId4"/>
    <p:sldId id="268" r:id="rId5"/>
    <p:sldId id="269" r:id="rId6"/>
    <p:sldId id="271" r:id="rId7"/>
    <p:sldId id="266" r:id="rId8"/>
    <p:sldId id="272" r:id="rId9"/>
    <p:sldId id="270" r:id="rId10"/>
  </p:sldIdLst>
  <p:sldSz cx="24384000" cy="13716000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4" roundtripDataSignature="AMtx7mjMYNynrvdivoN/gSugElL0UtBm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BBABD9-A970-4B4C-AA95-3B35B94E67C9}" v="1" dt="2021-06-16T06:54:29.1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3"/>
  </p:normalViewPr>
  <p:slideViewPr>
    <p:cSldViewPr snapToGrid="0" snapToObjects="1">
      <p:cViewPr varScale="1">
        <p:scale>
          <a:sx n="78" d="100"/>
          <a:sy n="78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ääskeläinen Johanna" userId="4d9c4852-c1c7-4ec1-979c-34aa9228aaaf" providerId="ADAL" clId="{2FBBABD9-A970-4B4C-AA95-3B35B94E67C9}"/>
    <pc:docChg chg="custSel modSld">
      <pc:chgData name="Jääskeläinen Johanna" userId="4d9c4852-c1c7-4ec1-979c-34aa9228aaaf" providerId="ADAL" clId="{2FBBABD9-A970-4B4C-AA95-3B35B94E67C9}" dt="2021-06-16T07:03:21.097" v="53" actId="20577"/>
      <pc:docMkLst>
        <pc:docMk/>
      </pc:docMkLst>
      <pc:sldChg chg="delSp modSp mod">
        <pc:chgData name="Jääskeläinen Johanna" userId="4d9c4852-c1c7-4ec1-979c-34aa9228aaaf" providerId="ADAL" clId="{2FBBABD9-A970-4B4C-AA95-3B35B94E67C9}" dt="2021-06-16T06:51:18.630" v="1" actId="1076"/>
        <pc:sldMkLst>
          <pc:docMk/>
          <pc:sldMk cId="900642946" sldId="265"/>
        </pc:sldMkLst>
        <pc:spChg chg="del">
          <ac:chgData name="Jääskeläinen Johanna" userId="4d9c4852-c1c7-4ec1-979c-34aa9228aaaf" providerId="ADAL" clId="{2FBBABD9-A970-4B4C-AA95-3B35B94E67C9}" dt="2021-06-16T06:51:14.513" v="0" actId="478"/>
          <ac:spMkLst>
            <pc:docMk/>
            <pc:sldMk cId="900642946" sldId="265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2FBBABD9-A970-4B4C-AA95-3B35B94E67C9}" dt="2021-06-16T06:51:18.630" v="1" actId="1076"/>
          <ac:spMkLst>
            <pc:docMk/>
            <pc:sldMk cId="900642946" sldId="265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2FBBABD9-A970-4B4C-AA95-3B35B94E67C9}" dt="2021-06-16T07:02:12.104" v="44" actId="20577"/>
        <pc:sldMkLst>
          <pc:docMk/>
          <pc:sldMk cId="4006171723" sldId="266"/>
        </pc:sldMkLst>
        <pc:spChg chg="mod">
          <ac:chgData name="Jääskeläinen Johanna" userId="4d9c4852-c1c7-4ec1-979c-34aa9228aaaf" providerId="ADAL" clId="{2FBBABD9-A970-4B4C-AA95-3B35B94E67C9}" dt="2021-06-16T07:02:12.104" v="44" actId="20577"/>
          <ac:spMkLst>
            <pc:docMk/>
            <pc:sldMk cId="4006171723" sldId="266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2FBBABD9-A970-4B4C-AA95-3B35B94E67C9}" dt="2021-06-16T06:51:27.190" v="3" actId="1076"/>
        <pc:sldMkLst>
          <pc:docMk/>
          <pc:sldMk cId="1196024471" sldId="268"/>
        </pc:sldMkLst>
        <pc:spChg chg="del">
          <ac:chgData name="Jääskeläinen Johanna" userId="4d9c4852-c1c7-4ec1-979c-34aa9228aaaf" providerId="ADAL" clId="{2FBBABD9-A970-4B4C-AA95-3B35B94E67C9}" dt="2021-06-16T06:51:23.607" v="2" actId="478"/>
          <ac:spMkLst>
            <pc:docMk/>
            <pc:sldMk cId="1196024471" sldId="268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2FBBABD9-A970-4B4C-AA95-3B35B94E67C9}" dt="2021-06-16T06:51:27.190" v="3" actId="1076"/>
          <ac:spMkLst>
            <pc:docMk/>
            <pc:sldMk cId="1196024471" sldId="268"/>
            <ac:spMk id="102" creationId="{00000000-0000-0000-0000-000000000000}"/>
          </ac:spMkLst>
        </pc:spChg>
      </pc:sldChg>
      <pc:sldChg chg="modSp mod">
        <pc:chgData name="Jääskeläinen Johanna" userId="4d9c4852-c1c7-4ec1-979c-34aa9228aaaf" providerId="ADAL" clId="{2FBBABD9-A970-4B4C-AA95-3B35B94E67C9}" dt="2021-06-16T06:54:57.831" v="28" actId="6549"/>
        <pc:sldMkLst>
          <pc:docMk/>
          <pc:sldMk cId="4051091100" sldId="269"/>
        </pc:sldMkLst>
        <pc:spChg chg="mod">
          <ac:chgData name="Jääskeläinen Johanna" userId="4d9c4852-c1c7-4ec1-979c-34aa9228aaaf" providerId="ADAL" clId="{2FBBABD9-A970-4B4C-AA95-3B35B94E67C9}" dt="2021-06-16T06:54:57.831" v="28" actId="6549"/>
          <ac:spMkLst>
            <pc:docMk/>
            <pc:sldMk cId="4051091100" sldId="269"/>
            <ac:spMk id="102" creationId="{00000000-0000-0000-0000-000000000000}"/>
          </ac:spMkLst>
        </pc:spChg>
      </pc:sldChg>
      <pc:sldChg chg="delSp modSp mod">
        <pc:chgData name="Jääskeläinen Johanna" userId="4d9c4852-c1c7-4ec1-979c-34aa9228aaaf" providerId="ADAL" clId="{2FBBABD9-A970-4B4C-AA95-3B35B94E67C9}" dt="2021-06-16T07:03:21.097" v="53" actId="20577"/>
        <pc:sldMkLst>
          <pc:docMk/>
          <pc:sldMk cId="2078248630" sldId="270"/>
        </pc:sldMkLst>
        <pc:spChg chg="del">
          <ac:chgData name="Jääskeläinen Johanna" userId="4d9c4852-c1c7-4ec1-979c-34aa9228aaaf" providerId="ADAL" clId="{2FBBABD9-A970-4B4C-AA95-3B35B94E67C9}" dt="2021-06-16T06:51:46.135" v="4" actId="478"/>
          <ac:spMkLst>
            <pc:docMk/>
            <pc:sldMk cId="2078248630" sldId="270"/>
            <ac:spMk id="101" creationId="{00000000-0000-0000-0000-000000000000}"/>
          </ac:spMkLst>
        </pc:spChg>
        <pc:spChg chg="mod">
          <ac:chgData name="Jääskeläinen Johanna" userId="4d9c4852-c1c7-4ec1-979c-34aa9228aaaf" providerId="ADAL" clId="{2FBBABD9-A970-4B4C-AA95-3B35B94E67C9}" dt="2021-06-16T07:03:21.097" v="53" actId="20577"/>
          <ac:spMkLst>
            <pc:docMk/>
            <pc:sldMk cId="2078248630" sldId="270"/>
            <ac:spMk id="10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8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0890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1599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09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464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5403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0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0587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Mukautettu asettelu">
  <p:cSld name="9_Mukautettu asettelu">
    <p:bg>
      <p:bgPr>
        <a:solidFill>
          <a:schemeClr val="dk2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 txBox="1">
            <a:spLocks noGrp="1"/>
          </p:cNvSpPr>
          <p:nvPr>
            <p:ph type="title"/>
          </p:nvPr>
        </p:nvSpPr>
        <p:spPr>
          <a:xfrm>
            <a:off x="1676400" y="5766899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600"/>
              <a:buFont typeface="Calibri"/>
              <a:buNone/>
              <a:defRPr sz="96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  <a:defRPr sz="6600" b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  <a:defRPr sz="48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04454" y="11772077"/>
            <a:ext cx="1804218" cy="993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 Half Full">
  <p:cSld name="8_Image Half Full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>
            <a:spLocks noGrp="1"/>
          </p:cNvSpPr>
          <p:nvPr>
            <p:ph type="pic" idx="2"/>
          </p:nvPr>
        </p:nvSpPr>
        <p:spPr>
          <a:xfrm>
            <a:off x="1" y="0"/>
            <a:ext cx="10923814" cy="137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Half Full">
  <p:cSld name="4_Image Half Full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1649187" y="730250"/>
            <a:ext cx="21463873" cy="162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5"/>
          <p:cNvSpPr/>
          <p:nvPr/>
        </p:nvSpPr>
        <p:spPr>
          <a:xfrm>
            <a:off x="8404703" y="4080086"/>
            <a:ext cx="3941487" cy="69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24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167640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13041150" y="3061052"/>
            <a:ext cx="10069463" cy="833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marL="914400" lvl="1" indent="-5715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400"/>
              <a:buChar char="•"/>
              <a:defRPr sz="5400"/>
            </a:lvl2pPr>
            <a:lvl3pPr marL="1371600" lvl="2" indent="-533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Image Half Full">
  <p:cSld name="17_Image Half Full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6"/>
          <p:cNvSpPr txBox="1">
            <a:spLocks noGrp="1"/>
          </p:cNvSpPr>
          <p:nvPr>
            <p:ph type="body" idx="1"/>
          </p:nvPr>
        </p:nvSpPr>
        <p:spPr>
          <a:xfrm>
            <a:off x="803274" y="78814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>
            <a:spLocks noGrp="1"/>
          </p:cNvSpPr>
          <p:nvPr>
            <p:ph type="pic" idx="2"/>
          </p:nvPr>
        </p:nvSpPr>
        <p:spPr>
          <a:xfrm>
            <a:off x="803726" y="26804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3"/>
          </p:nvPr>
        </p:nvSpPr>
        <p:spPr>
          <a:xfrm>
            <a:off x="8778874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>
            <a:spLocks noGrp="1"/>
          </p:cNvSpPr>
          <p:nvPr>
            <p:ph type="pic" idx="4"/>
          </p:nvPr>
        </p:nvSpPr>
        <p:spPr>
          <a:xfrm>
            <a:off x="8779326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body" idx="5"/>
          </p:nvPr>
        </p:nvSpPr>
        <p:spPr>
          <a:xfrm>
            <a:off x="16754473" y="7906871"/>
            <a:ext cx="6867074" cy="3562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>
            <a:spLocks noGrp="1"/>
          </p:cNvSpPr>
          <p:nvPr>
            <p:ph type="pic" idx="6"/>
          </p:nvPr>
        </p:nvSpPr>
        <p:spPr>
          <a:xfrm>
            <a:off x="16754927" y="2705826"/>
            <a:ext cx="6867074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832756" y="12293264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Image Half Full">
  <p:cSld name="14_Image Half Full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82686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>
            <a:spLocks noGrp="1"/>
          </p:cNvSpPr>
          <p:nvPr>
            <p:ph type="pic" idx="2"/>
          </p:nvPr>
        </p:nvSpPr>
        <p:spPr>
          <a:xfrm>
            <a:off x="82731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body" idx="3"/>
          </p:nvPr>
        </p:nvSpPr>
        <p:spPr>
          <a:xfrm>
            <a:off x="6652041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4"/>
          </p:nvPr>
        </p:nvSpPr>
        <p:spPr>
          <a:xfrm>
            <a:off x="665249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5"/>
          </p:nvPr>
        </p:nvSpPr>
        <p:spPr>
          <a:xfrm>
            <a:off x="12511727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6"/>
          </p:nvPr>
        </p:nvSpPr>
        <p:spPr>
          <a:xfrm>
            <a:off x="12512179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7"/>
          </p:nvPr>
        </p:nvSpPr>
        <p:spPr>
          <a:xfrm>
            <a:off x="18390370" y="7677767"/>
            <a:ext cx="5231176" cy="3766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8"/>
          </p:nvPr>
        </p:nvSpPr>
        <p:spPr>
          <a:xfrm>
            <a:off x="18390823" y="2680426"/>
            <a:ext cx="5231176" cy="474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ftr" idx="11"/>
          </p:nvPr>
        </p:nvSpPr>
        <p:spPr>
          <a:xfrm>
            <a:off x="820615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Image Half Full">
  <p:cSld name="22_Image Half Fu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2756" y="493828"/>
            <a:ext cx="22789244" cy="1939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/>
          <p:nvPr/>
        </p:nvSpPr>
        <p:spPr>
          <a:xfrm>
            <a:off x="23110613" y="88587"/>
            <a:ext cx="1102891" cy="40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772971" y="44378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12595591" y="4463288"/>
            <a:ext cx="10959888" cy="658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body" idx="3"/>
          </p:nvPr>
        </p:nvSpPr>
        <p:spPr>
          <a:xfrm>
            <a:off x="772920" y="3184914"/>
            <a:ext cx="1096060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4"/>
          </p:nvPr>
        </p:nvSpPr>
        <p:spPr>
          <a:xfrm>
            <a:off x="12590711" y="3221626"/>
            <a:ext cx="11020318" cy="99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75757"/>
              </a:buClr>
              <a:buSzPts val="4800"/>
              <a:buFont typeface="Calibri"/>
              <a:buNone/>
              <a:defRPr sz="4800" b="1">
                <a:solidFill>
                  <a:srgbClr val="57575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>
            <a:off x="76858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" name="Google Shape;78;p18"/>
          <p:cNvCxnSpPr/>
          <p:nvPr/>
        </p:nvCxnSpPr>
        <p:spPr>
          <a:xfrm>
            <a:off x="12591208" y="4204109"/>
            <a:ext cx="10964271" cy="0"/>
          </a:xfrm>
          <a:prstGeom prst="straightConnector1">
            <a:avLst/>
          </a:prstGeom>
          <a:noFill/>
          <a:ln w="88900" cap="flat" cmpd="sng">
            <a:solidFill>
              <a:srgbClr val="57575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18076984" y="12330967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2400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832756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57575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676400" y="730251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75757"/>
              </a:buClr>
              <a:buSzPts val="8800"/>
              <a:buFont typeface="Calibri"/>
              <a:buNone/>
              <a:defRPr sz="88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199" cy="81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8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Char char="•"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sldNum" idx="12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57575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2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357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1676400" y="5532437"/>
            <a:ext cx="21031199" cy="265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fi-FI" dirty="0"/>
              <a:t>2. Kristinuskon tulkintojen kirjo</a:t>
            </a:r>
            <a:endParaRPr dirty="0"/>
          </a:p>
        </p:txBody>
      </p:sp>
      <p:sp>
        <p:nvSpPr>
          <p:cNvPr id="86" name="Google Shape;86;p1"/>
          <p:cNvSpPr txBox="1">
            <a:spLocks noGrp="1"/>
          </p:cNvSpPr>
          <p:nvPr>
            <p:ph type="body" idx="1"/>
          </p:nvPr>
        </p:nvSpPr>
        <p:spPr>
          <a:xfrm>
            <a:off x="1676400" y="1771745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Calibri"/>
              <a:buNone/>
            </a:pPr>
            <a:r>
              <a:rPr lang="fi-FI"/>
              <a:t>LUMO</a:t>
            </a:r>
            <a:endParaRPr/>
          </a:p>
        </p:txBody>
      </p:sp>
      <p:sp>
        <p:nvSpPr>
          <p:cNvPr id="87" name="Google Shape;87;p1"/>
          <p:cNvSpPr txBox="1">
            <a:spLocks noGrp="1"/>
          </p:cNvSpPr>
          <p:nvPr>
            <p:ph type="body" idx="2"/>
          </p:nvPr>
        </p:nvSpPr>
        <p:spPr>
          <a:xfrm>
            <a:off x="1676400" y="2856646"/>
            <a:ext cx="21031199" cy="1084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fi-FI" dirty="0"/>
              <a:t>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2992841"/>
            <a:ext cx="10923814" cy="7730327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1172825" y="730250"/>
            <a:ext cx="12544425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Fundamentalisteja, konservatiiveja ja liberaaleja 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536295"/>
            <a:ext cx="11732048" cy="869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857250" lvl="0" indent="-857250">
              <a:spcBef>
                <a:spcPts val="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b="1" dirty="0"/>
              <a:t>konservatiivinen kristillisyys</a:t>
            </a:r>
          </a:p>
          <a:p>
            <a:pPr marL="1600200" lvl="2" indent="-6858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Raamattu: Tapahtumat ovat historiallisesti totta,  yksityiskohdissa voi olla epätarkkuuksia. Ydinsanoma on muuttumaton, mutta sitä on tulkittava huolellisesti kunakin aikana.</a:t>
            </a:r>
          </a:p>
          <a:p>
            <a:pPr marL="1600200" lvl="2" indent="-68580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100" dirty="0"/>
              <a:t>perinteiden korostaminen kirkon opin, arvojen ja käytänteiden muuttamisen sijaan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 rotWithShape="1">
          <a:blip r:embed="rId3"/>
          <a:srcRect t="18386" r="1" b="1"/>
          <a:stretch/>
        </p:blipFill>
        <p:spPr>
          <a:xfrm>
            <a:off x="13460186" y="10"/>
            <a:ext cx="10923814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4" y="2512497"/>
            <a:ext cx="11732048" cy="8691005"/>
          </a:xfr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857250" lvl="0" indent="-857250">
              <a:spcBef>
                <a:spcPts val="0"/>
              </a:spcBef>
              <a:spcAft>
                <a:spcPts val="600"/>
              </a:spcAft>
              <a:buSzPts val="6000"/>
              <a:buFont typeface="Arial"/>
              <a:buChar char="•"/>
            </a:pPr>
            <a:r>
              <a:rPr lang="fi-FI" sz="6000" b="1" dirty="0"/>
              <a:t>fundamentalismi</a:t>
            </a:r>
            <a:r>
              <a:rPr lang="fi-FI" sz="6000" dirty="0"/>
              <a:t> 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Raamattu: virheetöntä ja ristiriidatonta Jumalan sanaa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kreationismi eli luomisoppi</a:t>
            </a:r>
          </a:p>
          <a:p>
            <a:pPr marL="1771650" lvl="2" indent="-857250"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6000" dirty="0"/>
              <a:t>uhattuna olemisen kokemus, valikoivuus, maailma hyvän ja pahan taistelukenttä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SzPts val="6000"/>
            </a:pPr>
            <a:endParaRPr lang="fi-FI" sz="4600" dirty="0"/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3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90064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217643"/>
            <a:ext cx="10923814" cy="728072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2239635"/>
            <a:ext cx="11732048" cy="923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b="1" dirty="0"/>
              <a:t>liberaali kristillisyys 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Raamattu: Sisältää sekä Jumalan että ihmisen sanaa, joten siinä on myös virheitä ja aikaansa sidottuja aineksia. Sanaa on sovellettava kunkin ajan ja yhteiskunnallisen tilanteen vaatimalla tavalla.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dialogi muiden uskontojen, katsomusten ja aatteiden kanssa</a:t>
            </a:r>
          </a:p>
          <a:p>
            <a:pPr marL="1771650" lvl="2" indent="-857250">
              <a:lnSpc>
                <a:spcPct val="100000"/>
              </a:lnSpc>
              <a:spcBef>
                <a:spcPts val="2000"/>
              </a:spcBef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uskonnon ja tieteen välillä ei ristiriitaa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60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4532458" y="10"/>
            <a:ext cx="9899806" cy="13715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9954" y="730250"/>
            <a:ext cx="11732046" cy="2183118"/>
          </a:xfr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Kristinuskon suhde paikallisiin kulttuureihin 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459953" y="3554887"/>
            <a:ext cx="12750853" cy="8766774"/>
          </a:xfr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6858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Eri kulttuureissa kristinuskosta korostuvat erilaiset piirteet (esim. perheen keskeisyys kiinalaisessa kristillisyydessä, vrt. kungfutselaisuus).</a:t>
            </a:r>
          </a:p>
          <a:p>
            <a:pPr marL="685800" lvl="0" indent="-685800"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Joissakin maissa esiintyy synkretismiä, esim. afrikkalaiseen kristinuskoon sekoittuu noituutta.</a:t>
            </a:r>
          </a:p>
          <a:p>
            <a:pPr marL="685800" lvl="0" indent="-685800"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Osa itseään kristillisinä pitävistä liikkeistä on irtautunut kauas valtavirran kristinuskosta.</a:t>
            </a:r>
          </a:p>
          <a:p>
            <a:pPr marL="685800" lvl="0" indent="-685800">
              <a:buSzPts val="6000"/>
              <a:buFont typeface="Arial" panose="020B0604020202020204" pitchFamily="34" charset="0"/>
              <a:buChar char="•"/>
            </a:pPr>
            <a:r>
              <a:rPr lang="fi-FI" sz="4800" dirty="0"/>
              <a:t>Itä-Aasiassa ja osissa Afrikkaa esiintyy moniuskontoisuutta.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5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05109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4484194" y="3638093"/>
            <a:ext cx="9899806" cy="643982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sz="7500" dirty="0">
                <a:solidFill>
                  <a:srgbClr val="008357"/>
                </a:solidFill>
              </a:rPr>
              <a:t> Kontekstuaaliset teologiat</a:t>
            </a: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/>
        <p:txBody>
          <a:bodyPr spcFirstLastPara="1" wrap="square" lIns="91425" tIns="45700" rIns="91425" bIns="45700" anchor="t" anchorCtr="0">
            <a:noAutofit/>
          </a:bodyPr>
          <a:lstStyle/>
          <a:p>
            <a:pPr marL="685800" lvl="0" indent="-6858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b="1" dirty="0"/>
              <a:t>Kontekstuaaliset</a:t>
            </a:r>
            <a:r>
              <a:rPr lang="fi-FI" dirty="0"/>
              <a:t> </a:t>
            </a:r>
            <a:r>
              <a:rPr lang="fi-FI" b="1" dirty="0"/>
              <a:t>teologiat</a:t>
            </a:r>
            <a:r>
              <a:rPr lang="fi-FI" dirty="0"/>
              <a:t> ovat paikallisesta kulttuurista ja ihmisten elämäntilanteista kehittyviä kristinuskon tulkintoja.</a:t>
            </a:r>
            <a:endParaRPr lang="fi-FI" sz="4800" dirty="0"/>
          </a:p>
          <a:p>
            <a:pPr marL="685800" lvl="0" indent="-685800">
              <a:spcBef>
                <a:spcPts val="0"/>
              </a:spcBef>
              <a:spcAft>
                <a:spcPts val="600"/>
              </a:spcAft>
              <a:buSzPts val="6000"/>
              <a:buFont typeface="Arial" panose="020B0604020202020204" pitchFamily="34" charset="0"/>
              <a:buChar char="•"/>
            </a:pPr>
            <a:r>
              <a:rPr lang="fi-FI" sz="5400" dirty="0"/>
              <a:t>esim. vapautuksen teologia, musta teologia, </a:t>
            </a:r>
            <a:r>
              <a:rPr lang="fi-FI" sz="5400" dirty="0" err="1"/>
              <a:t>dalit</a:t>
            </a:r>
            <a:r>
              <a:rPr lang="fi-FI" sz="5400" dirty="0"/>
              <a:t>-teologia, feministiteologia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/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fi-FI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6</a:t>
            </a:fld>
            <a:endParaRPr lang="en-FI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fi-FI" dirty="0"/>
              <a:t>Lumo 2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8127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1621944" y="730250"/>
            <a:ext cx="21491119" cy="2183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accent2"/>
              </a:buClr>
            </a:pPr>
            <a:r>
              <a:rPr lang="fi-FI" dirty="0">
                <a:solidFill>
                  <a:srgbClr val="008357"/>
                </a:solidFill>
              </a:rPr>
              <a:t>Ekoteologian muotoja</a:t>
            </a:r>
            <a:endParaRPr dirty="0">
              <a:solidFill>
                <a:srgbClr val="008357"/>
              </a:solidFill>
            </a:endParaRPr>
          </a:p>
        </p:txBody>
      </p:sp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621944" y="3152674"/>
            <a:ext cx="21491119" cy="917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6600" b="1" dirty="0"/>
              <a:t>Ekoteologiassa</a:t>
            </a:r>
            <a:r>
              <a:rPr lang="fi-FI" sz="6600" dirty="0"/>
              <a:t> kristillistä oppia, Raamattua ja koko elämäntapaa tutkitaan luomakunnan hyvinvoinnin näkökulmasta.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6600" dirty="0"/>
              <a:t>Vain luonnon arvon kunnioittaminen johtaa kestävään ja oikeudenmukaiseen elämäntapaan.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7</a:t>
            </a:fld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617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203988"/>
            <a:ext cx="10923814" cy="73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152674"/>
            <a:ext cx="11732048" cy="9172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b="1" dirty="0"/>
              <a:t>Tilanhoitajaetiikka</a:t>
            </a:r>
            <a:r>
              <a:rPr lang="fi-FI" dirty="0"/>
              <a:t>: Jumala antoi ihmisen tehtäväksi ”viljellä ja varjella” luontoa. Ihmisen tehtävänä on siis luonnon hyödyntämisen lisäksi huolehtia sen hyvinvoinnista.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dirty="0"/>
              <a:t>Luonnon itseisarvoa korostetaan. Jumalalla on ihmisestä riippumaton suhde luontoon; ihminen ja luonto ovat keskinäisessä riippuvuussuhteessa.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8</a:t>
            </a:fld>
            <a:endParaRPr dirty="0"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921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"/>
          <p:cNvPicPr preferRelativeResize="0"/>
          <p:nvPr/>
        </p:nvPicPr>
        <p:blipFill>
          <a:blip r:embed="rId3"/>
          <a:srcRect/>
          <a:stretch/>
        </p:blipFill>
        <p:spPr>
          <a:xfrm>
            <a:off x="1" y="3214912"/>
            <a:ext cx="10923814" cy="728618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body" idx="1"/>
          </p:nvPr>
        </p:nvSpPr>
        <p:spPr>
          <a:xfrm>
            <a:off x="11381015" y="3616446"/>
            <a:ext cx="11732048" cy="648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57250" lvl="0" indent="-857250">
              <a:lnSpc>
                <a:spcPct val="100000"/>
              </a:lnSpc>
              <a:spcBef>
                <a:spcPts val="0"/>
              </a:spcBef>
              <a:buSzPts val="6000"/>
              <a:buFont typeface="Arial"/>
              <a:buChar char="•"/>
            </a:pPr>
            <a:r>
              <a:rPr lang="fi-FI" sz="4900" dirty="0"/>
              <a:t>Vapautuksen teologian ajatus: luonto on yhtä sorretussa asemassa kuin köyhät.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900" dirty="0"/>
              <a:t>Uskonnoilla ja kirkoilla onkin tärkeä rooli ympäristökysymyksissä, sillä niissä on aina kyse myös ihmisen suhteesta maailmaan.</a:t>
            </a:r>
          </a:p>
          <a:p>
            <a:pPr marL="857250" lvl="0" indent="-857250">
              <a:lnSpc>
                <a:spcPct val="100000"/>
              </a:lnSpc>
              <a:buSzPts val="6000"/>
              <a:buFont typeface="Arial"/>
              <a:buChar char="•"/>
            </a:pPr>
            <a:r>
              <a:rPr lang="fi-FI" sz="4900" dirty="0"/>
              <a:t>Uskonnoilla ja kirkoilla on mahdollisuus toimia mielipidevaikuttajina ja esimerkkinä erilaisille ympäristöteoille.</a:t>
            </a:r>
          </a:p>
        </p:txBody>
      </p:sp>
      <p:sp>
        <p:nvSpPr>
          <p:cNvPr id="103" name="Google Shape;103;p3"/>
          <p:cNvSpPr txBox="1">
            <a:spLocks noGrp="1"/>
          </p:cNvSpPr>
          <p:nvPr>
            <p:ph type="sldNum" idx="12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  <p:sp>
        <p:nvSpPr>
          <p:cNvPr id="104" name="Google Shape;104;p3"/>
          <p:cNvSpPr txBox="1">
            <a:spLocks noGrp="1"/>
          </p:cNvSpPr>
          <p:nvPr>
            <p:ph type="ftr" idx="11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Lumo 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82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327</Words>
  <Application>Microsoft Office PowerPoint</Application>
  <PresentationFormat>Mukautettu</PresentationFormat>
  <Paragraphs>47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Office-teema</vt:lpstr>
      <vt:lpstr>2. Kristinuskon tulkintojen kirjo</vt:lpstr>
      <vt:lpstr>Fundamentalisteja, konservatiiveja ja liberaaleja </vt:lpstr>
      <vt:lpstr>PowerPoint-esitys</vt:lpstr>
      <vt:lpstr>PowerPoint-esitys</vt:lpstr>
      <vt:lpstr>Kristinuskon suhde paikallisiin kulttuureihin </vt:lpstr>
      <vt:lpstr> Kontekstuaaliset teologiat</vt:lpstr>
      <vt:lpstr>Ekoteologian muotoja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Maailmankatsomukset kohtaavat</dc:title>
  <dc:creator>Tolonen, Hilda M</dc:creator>
  <cp:lastModifiedBy>Mika Kortelainen</cp:lastModifiedBy>
  <cp:revision>34</cp:revision>
  <dcterms:created xsi:type="dcterms:W3CDTF">2020-10-29T08:40:52Z</dcterms:created>
  <dcterms:modified xsi:type="dcterms:W3CDTF">2021-08-17T07:54:15Z</dcterms:modified>
</cp:coreProperties>
</file>