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Q0wK+sw/lb9eCvPTNHmon6YBI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0a8511722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e0a85117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" name="Google Shape;70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1. Maailmankatsomukset kohtaavat</a:t>
            </a:r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0" name="Google Shape;80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37154"/>
            <a:ext cx="10923814" cy="124417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1111"/>
              <a:buNone/>
            </a:pPr>
            <a:r>
              <a:rPr lang="fi-FI">
                <a:solidFill>
                  <a:srgbClr val="008357"/>
                </a:solidFill>
              </a:rPr>
              <a:t>Jakautumista ja yhteyden rakentamista</a:t>
            </a:r>
            <a:endParaRPr>
              <a:solidFill>
                <a:srgbClr val="008357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6000" dirty="0"/>
              <a:t>Kristinusko syntyi noin 2000 vuotta sitten Jeesuksen seuraajien uskosta hänen ylösnousemukseensa.</a:t>
            </a:r>
            <a:endParaRPr dirty="0"/>
          </a:p>
          <a:p>
            <a:pPr marL="857250" lvl="0" indent="-857250" algn="l" rtl="0">
              <a:lnSpc>
                <a:spcPct val="100000"/>
              </a:lnSpc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6000" dirty="0"/>
              <a:t>Kristinuskoa levittivät aluksi varhaiset kristityt, kuten Paavali.</a:t>
            </a:r>
            <a:endParaRPr lang="fi-FI" sz="4400" dirty="0"/>
          </a:p>
          <a:p>
            <a:pPr marL="857250" lvl="0" indent="-857250" algn="l" rtl="0">
              <a:lnSpc>
                <a:spcPct val="100000"/>
              </a:lnSpc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6000" dirty="0"/>
              <a:t>Varhaisen lähetystyön seurauksena kristittyjen määrä kasvoi nopeasti Välimeren alueella.</a:t>
            </a:r>
            <a:endParaRPr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Lumo 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r="1" b="3809"/>
          <a:stretch/>
        </p:blipFill>
        <p:spPr>
          <a:xfrm>
            <a:off x="1128713" y="383381"/>
            <a:ext cx="22625050" cy="129492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fi-FI"/>
              <a:t>Lumo 2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17768888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2400" b="0" i="0" u="none" strike="noStrike" cap="non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676400" y="2813538"/>
            <a:ext cx="21031199" cy="915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dirty="0"/>
              <a:t>Kristillisyys muotoutui erilaiseksi Rooman valtakunnan länsi- ja itäosissa.</a:t>
            </a:r>
            <a:r>
              <a:rPr lang="fi-FI" sz="5400" dirty="0"/>
              <a:t> </a:t>
            </a:r>
            <a:r>
              <a:rPr lang="fi-FI" sz="6000" dirty="0"/>
              <a:t>Vuonna 1054 kirkko jakautui idän ortodoksiseen ja lännen katoliseen kirkkoon.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dirty="0"/>
              <a:t>Reformaatio 1500-luvulla: syntyi luterilaisuus, reformoidut kirkot ja anglikaaninen kirkko sekä pienempiä liikkeitä.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dirty="0"/>
              <a:t>Kristillisiä ryhmiä on syntynyt eniten protestanttisten kirkkojen pohjalta.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dirty="0"/>
              <a:t>Kristillisiä ryhmiä on useita tuhansia, ja uusia syntyy jatkuvasti.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Lumo 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0232" y="3267096"/>
            <a:ext cx="10923814" cy="7181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59954" y="853375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1111"/>
              <a:buNone/>
            </a:pPr>
            <a:r>
              <a:rPr lang="fi-FI">
                <a:solidFill>
                  <a:srgbClr val="008357"/>
                </a:solidFill>
              </a:rPr>
              <a:t>Kristinuskon muuttuvat kasvot</a:t>
            </a:r>
            <a:endParaRPr>
              <a:solidFill>
                <a:srgbClr val="008357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59954" y="3300493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85725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870"/>
              <a:buFont typeface="Arial"/>
              <a:buChar char="•"/>
            </a:pPr>
            <a:r>
              <a:rPr lang="fi-FI" sz="6600" dirty="0"/>
              <a:t>Katolinen kirkko on suurin kirkkokunta.</a:t>
            </a:r>
            <a:endParaRPr dirty="0"/>
          </a:p>
          <a:p>
            <a:pPr marL="857250" lvl="0" indent="-857250" algn="l" rtl="0">
              <a:lnSpc>
                <a:spcPct val="120000"/>
              </a:lnSpc>
              <a:spcAft>
                <a:spcPts val="0"/>
              </a:spcAft>
              <a:buSzPct val="129870"/>
              <a:buFont typeface="Arial"/>
              <a:buChar char="•"/>
            </a:pPr>
            <a:r>
              <a:rPr lang="fi-FI" sz="6600" dirty="0"/>
              <a:t>Noin 40 prosenttia kristityistä kuuluu protestanttisiin kirkkoihin.</a:t>
            </a:r>
            <a:endParaRPr dirty="0"/>
          </a:p>
          <a:p>
            <a:pPr marL="1771650" lvl="2" indent="-85725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ct val="129870"/>
              <a:buFont typeface="Arial"/>
              <a:buChar char="•"/>
            </a:pPr>
            <a:r>
              <a:rPr lang="fi-FI" sz="6600" dirty="0"/>
              <a:t>Helluntailais-karismaattiset liikkeet ovat nopeimmin kasvava kristillinen suuntaus.</a:t>
            </a:r>
            <a:endParaRPr dirty="0"/>
          </a:p>
          <a:p>
            <a:pPr marL="857250" lvl="0" indent="-857250" algn="l" rtl="0">
              <a:lnSpc>
                <a:spcPct val="120000"/>
              </a:lnSpc>
              <a:spcAft>
                <a:spcPts val="0"/>
              </a:spcAft>
              <a:buSzPct val="129870"/>
              <a:buFont typeface="Arial"/>
              <a:buChar char="•"/>
            </a:pPr>
            <a:r>
              <a:rPr lang="fi-FI" sz="6600" dirty="0"/>
              <a:t>Ortodoksisiin kirkkoihin kuuluu </a:t>
            </a:r>
            <a:br>
              <a:rPr lang="fi-FI" sz="6600" dirty="0"/>
            </a:br>
            <a:r>
              <a:rPr lang="fi-FI" sz="6600" dirty="0"/>
              <a:t>10–15 prosenttia kristityistä</a:t>
            </a:r>
            <a:r>
              <a:rPr lang="fi-FI" sz="4400" dirty="0"/>
              <a:t>. </a:t>
            </a:r>
            <a:r>
              <a:rPr lang="fi-FI" sz="6600" dirty="0"/>
              <a:t>Suurin osa on Itä-Euroopassa.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6000"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Lumo 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e0a8511722_0_0"/>
          <p:cNvPicPr preferRelativeResize="0"/>
          <p:nvPr/>
        </p:nvPicPr>
        <p:blipFill>
          <a:blip r:embed="rId3"/>
          <a:srcRect/>
          <a:stretch/>
        </p:blipFill>
        <p:spPr>
          <a:xfrm>
            <a:off x="13102141" y="3267096"/>
            <a:ext cx="10791595" cy="7181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e0a8511722_0_0"/>
          <p:cNvSpPr txBox="1">
            <a:spLocks noGrp="1"/>
          </p:cNvSpPr>
          <p:nvPr>
            <p:ph type="body" idx="1"/>
          </p:nvPr>
        </p:nvSpPr>
        <p:spPr>
          <a:xfrm>
            <a:off x="459950" y="1933851"/>
            <a:ext cx="11732100" cy="85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  <a:p>
            <a:pPr marL="857250" lvl="0" indent="-73478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870"/>
              <a:buFont typeface="Arial"/>
              <a:buChar char="•"/>
            </a:pPr>
            <a:r>
              <a:rPr lang="fi-FI" sz="6000" dirty="0"/>
              <a:t>Kristittyjä yhdistävät esimerkiksi apostolinen uskontunnustus, kolminaisuusoppi, Raamattu, kaste, ehtoollinen ja vuotuiset juhlat.</a:t>
            </a:r>
            <a:endParaRPr sz="6000" dirty="0"/>
          </a:p>
          <a:p>
            <a: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sz="6000" dirty="0"/>
          </a:p>
        </p:txBody>
      </p:sp>
      <p:sp>
        <p:nvSpPr>
          <p:cNvPr id="119" name="Google Shape;119;ge0a8511722_0_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0" name="Google Shape;120;ge0a8511722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Lumo 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119800"/>
            <a:ext cx="10923814" cy="9476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11381015" y="2119801"/>
            <a:ext cx="11732048" cy="101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6000" dirty="0"/>
              <a:t>Kristinuskon painopiste on siirtynyt sadan viime vuoden aikana Euroopasta ja Pohjois-Amerikasta muihin maanosiin.</a:t>
            </a:r>
            <a:endParaRPr dirty="0"/>
          </a:p>
          <a:p>
            <a:pPr marL="857250" lvl="0" indent="-857250" algn="l" rtl="0">
              <a:lnSpc>
                <a:spcPct val="100000"/>
              </a:lnSpc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6000" dirty="0"/>
              <a:t>Sekularisaation myötä kirkkojen virallinen asema eurooppalaisissa yhteiskunnissa on heikentynyt. Uskonnosta on tullut yhä enemmän yksityisasia.</a:t>
            </a:r>
            <a:endParaRPr dirty="0"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Lumo 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0232" y="3288643"/>
            <a:ext cx="10923814" cy="713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9954" y="853375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1111"/>
              <a:buNone/>
            </a:pPr>
            <a:r>
              <a:rPr lang="fi-FI" dirty="0">
                <a:solidFill>
                  <a:srgbClr val="008357"/>
                </a:solidFill>
              </a:rPr>
              <a:t>Kristinuskon asema vaihtelee eri maissa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59954" y="3300493"/>
            <a:ext cx="11732046" cy="932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85725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39130"/>
              <a:buFont typeface="Arial"/>
              <a:buChar char="•"/>
            </a:pPr>
            <a:r>
              <a:rPr lang="fi-FI" sz="4400" dirty="0"/>
              <a:t>Enemmistö kristityistä elää maissa, joissa on laissa säädetty uskonnonvapaus.</a:t>
            </a:r>
            <a:r>
              <a:rPr lang="fi-FI" sz="3200" dirty="0"/>
              <a:t> </a:t>
            </a:r>
            <a:r>
              <a:rPr lang="fi-FI" sz="4400" dirty="0"/>
              <a:t>Kristittyjä kuitenkin vainotaan esim. Pohjois-Afrikassa ja Lähi-idässä.</a:t>
            </a:r>
            <a:endParaRPr sz="4400" dirty="0"/>
          </a:p>
          <a:p>
            <a:pPr marL="857250" lvl="0" indent="-857250" algn="l" rtl="0">
              <a:lnSpc>
                <a:spcPct val="120000"/>
              </a:lnSpc>
              <a:spcAft>
                <a:spcPts val="0"/>
              </a:spcAft>
              <a:buSzPct val="139130"/>
              <a:buFont typeface="Arial"/>
              <a:buChar char="•"/>
            </a:pPr>
            <a:r>
              <a:rPr lang="fi-FI" sz="4400" dirty="0"/>
              <a:t>Kirkon ja valtion suhde vaihtelee eri maissa.</a:t>
            </a:r>
            <a:endParaRPr sz="4400" dirty="0"/>
          </a:p>
          <a:p>
            <a:pPr marL="1771650" lvl="2" indent="-85725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ct val="139130"/>
              <a:buFont typeface="Arial"/>
              <a:buChar char="•"/>
            </a:pPr>
            <a:r>
              <a:rPr lang="fi-FI" dirty="0"/>
              <a:t>Valtionkirkkojärjestelmässä tietyllä kirkolla on erityinen julkisoikeudellinen asema.</a:t>
            </a:r>
            <a:endParaRPr sz="3200" dirty="0"/>
          </a:p>
          <a:p>
            <a:pPr marL="1771650" lvl="2" indent="-85725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ct val="139130"/>
              <a:buFont typeface="Arial"/>
              <a:buChar char="•"/>
            </a:pPr>
            <a:r>
              <a:rPr lang="fi-FI" dirty="0"/>
              <a:t>Vapaakirkot ovat oikeudelliselta asemaltaan yksityisiä, valtiosta riippumattomia.</a:t>
            </a:r>
            <a:endParaRPr sz="3200" dirty="0"/>
          </a:p>
          <a:p>
            <a:pPr marL="1771650" lvl="2" indent="-85725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ct val="139130"/>
              <a:buFont typeface="Arial"/>
              <a:buChar char="•"/>
            </a:pPr>
            <a:r>
              <a:rPr lang="fi-FI" dirty="0"/>
              <a:t>Sopimussuhteessa kirkon ja valtion suhteet on määritelty erillisellä yhteistyösopimuksella.</a:t>
            </a:r>
            <a:endParaRPr sz="4000" dirty="0"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Lumo 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263</Words>
  <Application>Microsoft Office PowerPoint</Application>
  <PresentationFormat>Mukautettu</PresentationFormat>
  <Paragraphs>40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1. Maailmankatsomukset kohtaavat</vt:lpstr>
      <vt:lpstr>Jakautumista ja yhteyden rakentamista</vt:lpstr>
      <vt:lpstr>PowerPoint-esitys</vt:lpstr>
      <vt:lpstr>PowerPoint-esitys</vt:lpstr>
      <vt:lpstr>Kristinuskon muuttuvat kasvot</vt:lpstr>
      <vt:lpstr>PowerPoint-esitys</vt:lpstr>
      <vt:lpstr>PowerPoint-esitys</vt:lpstr>
      <vt:lpstr>Kristinuskon asema vaihtelee eri maissa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5</cp:revision>
  <dcterms:created xsi:type="dcterms:W3CDTF">2020-10-29T08:40:52Z</dcterms:created>
  <dcterms:modified xsi:type="dcterms:W3CDTF">2021-08-17T07:16:36Z</dcterms:modified>
</cp:coreProperties>
</file>