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7"/>
  </p:notesMasterIdLst>
  <p:handoutMasterIdLst>
    <p:handoutMasterId r:id="rId18"/>
  </p:handoutMasterIdLst>
  <p:sldIdLst>
    <p:sldId id="256" r:id="rId5"/>
    <p:sldId id="270" r:id="rId6"/>
    <p:sldId id="299" r:id="rId7"/>
    <p:sldId id="318" r:id="rId8"/>
    <p:sldId id="319" r:id="rId9"/>
    <p:sldId id="324" r:id="rId10"/>
    <p:sldId id="325" r:id="rId11"/>
    <p:sldId id="320" r:id="rId12"/>
    <p:sldId id="322" r:id="rId13"/>
    <p:sldId id="321" r:id="rId14"/>
    <p:sldId id="323" r:id="rId15"/>
    <p:sldId id="280" r:id="rId16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70"/>
            <p14:sldId id="299"/>
            <p14:sldId id="318"/>
            <p14:sldId id="319"/>
            <p14:sldId id="324"/>
            <p14:sldId id="325"/>
            <p14:sldId id="320"/>
            <p14:sldId id="322"/>
            <p14:sldId id="321"/>
            <p14:sldId id="323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47" autoAdjust="0"/>
    <p:restoredTop sz="86395"/>
  </p:normalViewPr>
  <p:slideViewPr>
    <p:cSldViewPr snapToGrid="0" snapToObjects="1">
      <p:cViewPr varScale="1">
        <p:scale>
          <a:sx n="29" d="100"/>
          <a:sy n="29" d="100"/>
        </p:scale>
        <p:origin x="516" y="52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47" d="100"/>
          <a:sy n="47" d="100"/>
        </p:scale>
        <p:origin x="2792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21.6.2021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21.6.2021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 err="1"/>
              <a:t>Oivallus</a:t>
            </a:r>
            <a:endParaRPr lang="en-US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F5846-7FDB-7A41-BFAE-11B7D8CCC68D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6682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 err="1"/>
              <a:t>Oivallus</a:t>
            </a:r>
            <a:endParaRPr lang="en-US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F5846-7FDB-7A41-BFAE-11B7D8CCC68D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6926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 err="1"/>
              <a:t>Oivallus</a:t>
            </a:r>
            <a:endParaRPr lang="en-US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F5846-7FDB-7A41-BFAE-11B7D8CCC68D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5878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 err="1"/>
              <a:t>Oivallus</a:t>
            </a:r>
            <a:endParaRPr lang="en-US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F5846-7FDB-7A41-BFAE-11B7D8CCC68D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6445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 err="1"/>
              <a:t>Oivallus</a:t>
            </a:r>
            <a:endParaRPr lang="en-US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F5846-7FDB-7A41-BFAE-11B7D8CCC68D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1406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 err="1"/>
              <a:t>Oivallus</a:t>
            </a:r>
            <a:endParaRPr lang="en-US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F5846-7FDB-7A41-BFAE-11B7D8CCC68D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8758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 err="1"/>
              <a:t>Oivallus</a:t>
            </a:r>
            <a:endParaRPr lang="en-US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F5846-7FDB-7A41-BFAE-11B7D8CCC68D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7886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 err="1"/>
              <a:t>Oivallus</a:t>
            </a:r>
            <a:endParaRPr lang="en-US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F5846-7FDB-7A41-BFAE-11B7D8CCC68D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7850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 err="1"/>
              <a:t>Oivallus</a:t>
            </a:r>
            <a:endParaRPr lang="en-US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F5846-7FDB-7A41-BFAE-11B7D8CCC68D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9477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 err="1"/>
              <a:t>Oivallus</a:t>
            </a:r>
            <a:endParaRPr lang="en-US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F5846-7FDB-7A41-BFAE-11B7D8CCC68D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2337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Ip0R_8uZQ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16. Henkilökohtainen ja sosiaalinen identiteetti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OIVALLUS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251AB0-87E0-47B1-981D-57E6E3693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</p:spPr>
        <p:txBody>
          <a:bodyPr anchor="ctr">
            <a:normAutofit/>
          </a:bodyPr>
          <a:lstStyle/>
          <a:p>
            <a:r>
              <a:rPr lang="fi-FI" dirty="0"/>
              <a:t>Identiteetin kehitys </a:t>
            </a:r>
            <a:r>
              <a:rPr lang="fi-FI" dirty="0" err="1"/>
              <a:t>Marcian</a:t>
            </a:r>
            <a:r>
              <a:rPr lang="fi-FI" dirty="0"/>
              <a:t> teorian mukaan</a:t>
            </a:r>
          </a:p>
        </p:txBody>
      </p:sp>
      <p:pic>
        <p:nvPicPr>
          <p:cNvPr id="10" name="Sisällön paikkamerkki 9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6CBE1887-092C-43AF-B6FA-E4AF6EEEE6A0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2072815" y="3730513"/>
            <a:ext cx="20238369" cy="8145947"/>
          </a:xfrm>
          <a:noFill/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0754F21-5D10-4FF0-81BF-8D8592BB3D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10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EA8B907-BFAF-4405-B12E-6EB645EEA1F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Oivallus 2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0279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251AB0-87E0-47B1-981D-57E6E3693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</p:spPr>
        <p:txBody>
          <a:bodyPr anchor="ctr">
            <a:normAutofit/>
          </a:bodyPr>
          <a:lstStyle/>
          <a:p>
            <a:r>
              <a:rPr lang="fi-FI" dirty="0"/>
              <a:t>Neljä identiteetin tilaa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0754F21-5D10-4FF0-81BF-8D8592BB3D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11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EA8B907-BFAF-4405-B12E-6EB645EEA1F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Oivallus 2</a:t>
            </a:r>
            <a:endParaRPr lang="fi-FI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39D2D147-AB1C-4A83-BAD9-6008E79E0B9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Selvittelyvaiheessa</a:t>
            </a:r>
            <a:r>
              <a:rPr lang="fi-FI" dirty="0"/>
              <a:t> </a:t>
            </a:r>
            <a:r>
              <a:rPr lang="fi-FI" b="1" dirty="0"/>
              <a:t>oleva</a:t>
            </a:r>
            <a:r>
              <a:rPr lang="fi-FI" dirty="0"/>
              <a:t> </a:t>
            </a:r>
            <a:r>
              <a:rPr lang="fi-FI" b="1" dirty="0"/>
              <a:t>identiteetti</a:t>
            </a:r>
            <a:r>
              <a:rPr lang="fi-FI" dirty="0"/>
              <a:t> on henkilöllä, joka edelleen arvioi ja pohtii identiteettiään.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Valmiina</a:t>
            </a:r>
            <a:r>
              <a:rPr lang="fi-FI" dirty="0"/>
              <a:t> </a:t>
            </a:r>
            <a:r>
              <a:rPr lang="fi-FI" b="1" dirty="0"/>
              <a:t>omaksuttu</a:t>
            </a:r>
            <a:r>
              <a:rPr lang="fi-FI" dirty="0"/>
              <a:t> </a:t>
            </a:r>
            <a:r>
              <a:rPr lang="fi-FI" b="1" dirty="0"/>
              <a:t>identiteetti</a:t>
            </a:r>
            <a:r>
              <a:rPr lang="fi-FI" dirty="0"/>
              <a:t> on kyseessä silloin, kun nuori hyväksyy hänelle valmiina tarjotun identiteetin ja hänelle tärkeiden ihmisten arvot.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Selkiytymätön</a:t>
            </a:r>
            <a:r>
              <a:rPr lang="fi-FI" dirty="0"/>
              <a:t> </a:t>
            </a:r>
            <a:r>
              <a:rPr lang="fi-FI" b="1" dirty="0"/>
              <a:t>identiteetti</a:t>
            </a:r>
            <a:r>
              <a:rPr lang="fi-FI" dirty="0"/>
              <a:t> tarkoittaa sitä, että nuori ei ole aloittanut arvojen ja valintojen uudelleenarviointia eikä siten ole voinut sitoutua valittuihin arvoihin.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Saavutettu</a:t>
            </a:r>
            <a:r>
              <a:rPr lang="fi-FI" dirty="0"/>
              <a:t> </a:t>
            </a:r>
            <a:r>
              <a:rPr lang="fi-FI" b="1" dirty="0"/>
              <a:t>identiteetti</a:t>
            </a:r>
            <a:r>
              <a:rPr lang="fi-FI" dirty="0"/>
              <a:t> on nuorella, joka on käynyt arviointiprosessin läpi ja sitoutunut valittuihin ratkaisuihin.</a:t>
            </a:r>
          </a:p>
        </p:txBody>
      </p:sp>
    </p:spTree>
    <p:extLst>
      <p:ext uri="{BB962C8B-B14F-4D97-AF65-F5344CB8AC3E}">
        <p14:creationId xmlns:p14="http://schemas.microsoft.com/office/powerpoint/2010/main" val="2905385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251AB0-87E0-47B1-981D-57E6E3693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r>
              <a:rPr lang="fi-FI" dirty="0"/>
              <a:t>Palauta mieleen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1582B66-8430-4FA1-9F1A-E6BA6E4CFC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21944" y="3061052"/>
            <a:ext cx="21488669" cy="8337296"/>
          </a:xfrm>
        </p:spPr>
        <p:txBody>
          <a:bodyPr>
            <a:normAutofit fontScale="92500" lnSpcReduction="2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6600" dirty="0"/>
              <a:t>Mitä eri puolia kuuluu identiteetin käsitteeseen?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6600" dirty="0"/>
              <a:t>Millaiset asiat vaikuttavat nuoren itsetuntoon ja saattavat koetella sitä?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6600" dirty="0"/>
              <a:t>Millä tavoilla seksuaalivähemmistöön kuuluminen ja heteronormatiivisuus liittyvät toisiinsa?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6600" dirty="0"/>
              <a:t>Mitkä tekijät vaikuttavat sosiaalisen identiteetin muodostumiseen?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6600" dirty="0"/>
              <a:t>Mitä eroa on kulttuuri-identiteetillä, etnisellä identiteetillä ja kansallisella identiteetillä?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6600" dirty="0"/>
              <a:t>Millaisia identiteetin muotoja voi </a:t>
            </a:r>
            <a:r>
              <a:rPr lang="fi-FI" sz="6600" dirty="0" err="1"/>
              <a:t>Marcian</a:t>
            </a:r>
            <a:r>
              <a:rPr lang="fi-FI" sz="6600" dirty="0"/>
              <a:t> mukaan olla?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0754F21-5D10-4FF0-81BF-8D8592BB3D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12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EA8B907-BFAF-4405-B12E-6EB645EEA1F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Oivallus 2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5104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251AB0-87E0-47B1-981D-57E6E3693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29529"/>
            <a:ext cx="21031200" cy="2651126"/>
          </a:xfrm>
        </p:spPr>
        <p:txBody>
          <a:bodyPr/>
          <a:lstStyle/>
          <a:p>
            <a:r>
              <a:rPr lang="fi-FI" dirty="0"/>
              <a:t>Oivallustehtävä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0754F21-5D10-4FF0-81BF-8D8592BB3D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EA8B907-BFAF-4405-B12E-6EB645EEA1F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Oivallus 2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C2185BAA-9E65-4F4B-AE3E-CB5A0DEAA9C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931235"/>
            <a:ext cx="21031200" cy="8145947"/>
          </a:xfrm>
        </p:spPr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Mitä tarkoittaa olla ”oma itsensä”?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Onko paikkoja tai tilanteita, joissa on helpompi olla ”oma itsensä”?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Millaisissa tilanteissa muiden käsitykset ja oma käsityksesi itsestäsi ovat olleet ristiriidassa? Mitä siitä seurasi?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Hae Googlesta esimerkiksi </a:t>
            </a:r>
            <a:r>
              <a:rPr lang="fi-FI" i="1" dirty="0" err="1"/>
              <a:t>What</a:t>
            </a:r>
            <a:r>
              <a:rPr lang="fi-FI" i="1" dirty="0"/>
              <a:t> I </a:t>
            </a:r>
            <a:r>
              <a:rPr lang="fi-FI" i="1" dirty="0" err="1"/>
              <a:t>really</a:t>
            </a:r>
            <a:r>
              <a:rPr lang="fi-FI" i="1" dirty="0"/>
              <a:t> </a:t>
            </a:r>
            <a:r>
              <a:rPr lang="fi-FI" i="1" dirty="0" err="1"/>
              <a:t>do</a:t>
            </a:r>
            <a:r>
              <a:rPr lang="fi-FI" dirty="0"/>
              <a:t> –meemejä. Miten ystävien ja yhteiskunnan käsitykset eroavat siitä, mitä itse ajattelee tekevänsä?</a:t>
            </a:r>
          </a:p>
        </p:txBody>
      </p:sp>
    </p:spTree>
    <p:extLst>
      <p:ext uri="{BB962C8B-B14F-4D97-AF65-F5344CB8AC3E}">
        <p14:creationId xmlns:p14="http://schemas.microsoft.com/office/powerpoint/2010/main" val="108354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251AB0-87E0-47B1-981D-57E6E3693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r>
              <a:rPr lang="fi-FI"/>
              <a:t>Identiteetti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C2185BAA-9E65-4F4B-AE3E-CB5A0DEAA9C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Identiteetillä tarkoitetaan kokonaiskäsitystä itsestä. Se vastaa kysymykseen ”Kuka minä olen?”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Identiteetti jaetaan henkilökohtaiseen ja sosiaaliseen identiteettiin.</a:t>
            </a:r>
          </a:p>
        </p:txBody>
      </p:sp>
      <p:pic>
        <p:nvPicPr>
          <p:cNvPr id="13" name="Sisällön paikkamerkki 12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07396289-4E38-463A-94DB-EF16E085DF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/>
          <a:srcRect l="19382" r="1" b="1"/>
          <a:stretch/>
        </p:blipFill>
        <p:spPr>
          <a:xfrm>
            <a:off x="13041150" y="3061052"/>
            <a:ext cx="10069463" cy="8337296"/>
          </a:xfrm>
          <a:noFill/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0754F21-5D10-4FF0-81BF-8D8592BB3D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EA8B907-BFAF-4405-B12E-6EB645EEA1F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Oivallus 2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7528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251AB0-87E0-47B1-981D-57E6E3693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</p:spPr>
        <p:txBody>
          <a:bodyPr anchor="ctr">
            <a:normAutofit/>
          </a:bodyPr>
          <a:lstStyle/>
          <a:p>
            <a:r>
              <a:rPr lang="fi-FI"/>
              <a:t>Minuuteen ja identiteettiin liittyviä käsitteitä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ED6B4A7-651C-47EF-B0F3-0D7136B33498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3"/>
          <a:srcRect t="6195"/>
          <a:stretch/>
        </p:blipFill>
        <p:spPr>
          <a:xfrm>
            <a:off x="5224227" y="3542308"/>
            <a:ext cx="13935545" cy="8627728"/>
          </a:xfrm>
          <a:noFill/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0754F21-5D10-4FF0-81BF-8D8592BB3D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EA8B907-BFAF-4405-B12E-6EB645EEA1F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Oivallus 2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7061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251AB0-87E0-47B1-981D-57E6E3693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i-FI" dirty="0"/>
              <a:t>Pohtikaa itsetuntoa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C2185BAA-9E65-4F4B-AE3E-CB5A0DEAA9C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fi-FI" dirty="0"/>
              <a:t>Katsokaa </a:t>
            </a:r>
            <a:r>
              <a:rPr lang="fi-FI" dirty="0">
                <a:hlinkClick r:id="rId3"/>
              </a:rPr>
              <a:t>mainosvideo</a:t>
            </a:r>
            <a:r>
              <a:rPr lang="fi-FI" dirty="0"/>
              <a:t> ja pohtikaa kysymyksiä.</a:t>
            </a:r>
          </a:p>
          <a:p>
            <a:endParaRPr lang="fi-FI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dirty="0"/>
              <a:t>Miksi itsetunto usein laskee nuoruudessa?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dirty="0"/>
              <a:t>Miten sosiaalinen palaute vaikuttaa itsetuntoon?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dirty="0"/>
              <a:t>Miten suhtaudut itseesi? Minkälaista on sisäinen puhe itsellesi? Voisitko puhua itsellesi kuin puhuisit parhaalle ystävällesi?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0754F21-5D10-4FF0-81BF-8D8592BB3D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EA8B907-BFAF-4405-B12E-6EB645EEA1F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Oivallus 2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1643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251AB0-87E0-47B1-981D-57E6E3693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i-FI" dirty="0"/>
              <a:t>Soveltakaa tietojanne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C2185BAA-9E65-4F4B-AE3E-CB5A0DEAA9C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Minkälaisia ohjeita antaisit psykologian tietojesi pohjalta kirjoittajalle? </a:t>
            </a:r>
          </a:p>
          <a:p>
            <a:endParaRPr lang="fi-FI" dirty="0"/>
          </a:p>
          <a:p>
            <a:r>
              <a:rPr lang="fi-FI" i="1" dirty="0"/>
              <a:t>Kaikki ajattelevat, että mulla on kaikki hyvin, mutta musta tuntuu, etten enää tiedä, kuka olen. Minkälainen ihminen olen? Mikä on </a:t>
            </a:r>
            <a:r>
              <a:rPr lang="fi-FI" i="1" dirty="0" err="1"/>
              <a:t>mulle</a:t>
            </a:r>
            <a:r>
              <a:rPr lang="fi-FI" i="1" dirty="0"/>
              <a:t> tärkeää? Mitä </a:t>
            </a:r>
            <a:r>
              <a:rPr lang="fi-FI" i="1" dirty="0" err="1"/>
              <a:t>mun</a:t>
            </a:r>
            <a:r>
              <a:rPr lang="fi-FI" i="1" dirty="0"/>
              <a:t> pitäisi tehdä? Tuo kaikki on </a:t>
            </a:r>
            <a:r>
              <a:rPr lang="fi-FI" i="1" dirty="0" err="1"/>
              <a:t>mun</a:t>
            </a:r>
            <a:r>
              <a:rPr lang="fi-FI" i="1" dirty="0"/>
              <a:t> sisällä, mutta jotenkin piilossa ja sekaisin. Paljastin </a:t>
            </a:r>
            <a:r>
              <a:rPr lang="fi-FI" i="1" dirty="0" err="1"/>
              <a:t>mun</a:t>
            </a:r>
            <a:r>
              <a:rPr lang="fi-FI" i="1" dirty="0"/>
              <a:t> parhaalle ystävälle ajatuksiani ja se sano, että kaikki käyvät läpi samat ajatukset. En tiedä. Hermostuttaa ja hämmentää yhtä aikaa. Jos </a:t>
            </a:r>
            <a:r>
              <a:rPr lang="fi-FI" i="1" dirty="0" err="1"/>
              <a:t>tää</a:t>
            </a:r>
            <a:r>
              <a:rPr lang="fi-FI" i="1" dirty="0"/>
              <a:t> on joku vaihe, niin milloin se menee ohi? En enää jaksaisi olla tällaisessa välitilassa. Haluaisin vaan päästä eroon näistä huolista.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0754F21-5D10-4FF0-81BF-8D8592BB3D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EA8B907-BFAF-4405-B12E-6EB645EEA1F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Oivallus 2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1236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251AB0-87E0-47B1-981D-57E6E3693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i-FI" sz="8000" dirty="0"/>
              <a:t>Sosiaalinen identiteetti rakentuu suhteessa muihin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C2185BAA-9E65-4F4B-AE3E-CB5A0DEAA9C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Ryhmäjäsenyydet muodostavat keskeisen osan sosiaalisesta identiteetistä.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Sosiaalinen identiteetti rakentuu useista tasoista, kuten perheestä, ystävistä ja kansalaisuuksista.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Sosiaalisen identiteetin eri puolet korostuvat erilaisissa sosiaalisissa ympäristöissä.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Identiteetin rakentaminen voi edetä eri tahtiin eri elämänalueilla.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0754F21-5D10-4FF0-81BF-8D8592BB3D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EA8B907-BFAF-4405-B12E-6EB645EEA1F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Oivallus 2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682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251AB0-87E0-47B1-981D-57E6E3693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</p:spPr>
        <p:txBody>
          <a:bodyPr anchor="ctr">
            <a:normAutofit/>
          </a:bodyPr>
          <a:lstStyle/>
          <a:p>
            <a:r>
              <a:rPr lang="fi-FI" dirty="0"/>
              <a:t>Ammatti-identiteetti on yksi sosiaalisen identiteetin taso</a:t>
            </a:r>
          </a:p>
        </p:txBody>
      </p:sp>
      <p:pic>
        <p:nvPicPr>
          <p:cNvPr id="12" name="Sisällön paikkamerkki 11">
            <a:extLst>
              <a:ext uri="{FF2B5EF4-FFF2-40B4-BE49-F238E27FC236}">
                <a16:creationId xmlns:a16="http://schemas.microsoft.com/office/drawing/2014/main" id="{BDB7343B-F88D-4EEF-B1DE-22FC1E9AC85C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8192277" y="3381377"/>
            <a:ext cx="7999446" cy="9875859"/>
          </a:xfrm>
          <a:noFill/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0754F21-5D10-4FF0-81BF-8D8592BB3D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EA8B907-BFAF-4405-B12E-6EB645EEA1F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Oivallus 2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1583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251AB0-87E0-47B1-981D-57E6E3693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r>
              <a:rPr lang="fi-FI"/>
              <a:t>Kulttuuri-identiteetti ja kansallinen identiteetti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54CE59DD-C4D4-418F-B811-D28027D68B7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Kulttuuri-identiteetti</a:t>
            </a:r>
            <a:r>
              <a:rPr lang="fi-FI" dirty="0"/>
              <a:t> on kollektiivinen. Siinä korostuvat yhteisön yhteiset kokemukset menneisyydestä ja jaetut kulttuuriset säännöt.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Kokemusta omaan valtioon kuulumisesta kutsutaan </a:t>
            </a:r>
            <a:r>
              <a:rPr lang="fi-FI" b="1" dirty="0"/>
              <a:t>kansalliseksi</a:t>
            </a:r>
            <a:r>
              <a:rPr lang="fi-FI" dirty="0"/>
              <a:t> </a:t>
            </a:r>
            <a:r>
              <a:rPr lang="fi-FI" b="1" dirty="0"/>
              <a:t>identiteetiksi</a:t>
            </a:r>
            <a:r>
              <a:rPr lang="fi-FI" dirty="0"/>
              <a:t>.</a:t>
            </a:r>
          </a:p>
        </p:txBody>
      </p:sp>
      <p:pic>
        <p:nvPicPr>
          <p:cNvPr id="8" name="Sisällön paikkamerkki 7" descr="Kuva, joka sisältää kohteen henkilö, urheilu, pelaaja, väkijoukko&#10;&#10;Kuvaus luotu automaattisesti">
            <a:extLst>
              <a:ext uri="{FF2B5EF4-FFF2-40B4-BE49-F238E27FC236}">
                <a16:creationId xmlns:a16="http://schemas.microsoft.com/office/drawing/2014/main" id="{A6B7D828-1DF4-478F-8247-B2FF8BC724F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/>
          <a:srcRect l="5199" r="14484" b="-1"/>
          <a:stretch/>
        </p:blipFill>
        <p:spPr>
          <a:xfrm>
            <a:off x="13041150" y="3061052"/>
            <a:ext cx="10069463" cy="8337296"/>
          </a:xfrm>
          <a:noFill/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0754F21-5D10-4FF0-81BF-8D8592BB3D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EA8B907-BFAF-4405-B12E-6EB645EEA1F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Oivallus 2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461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052883-E50E-4246-A40D-050147333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D2F0D0-8F4F-4C1E-BF9B-EC70314015DD}">
  <ds:schemaRefs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a8d9c6b2-3655-4504-8205-749f4c2876d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4948</TotalTime>
  <Words>500</Words>
  <Application>Microsoft Office PowerPoint</Application>
  <PresentationFormat>Mukautettu</PresentationFormat>
  <Paragraphs>86</Paragraphs>
  <Slides>12</Slides>
  <Notes>10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Office-teema</vt:lpstr>
      <vt:lpstr>16. Henkilökohtainen ja sosiaalinen identiteetti</vt:lpstr>
      <vt:lpstr>Oivallustehtävä</vt:lpstr>
      <vt:lpstr>Identiteetti</vt:lpstr>
      <vt:lpstr>Minuuteen ja identiteettiin liittyviä käsitteitä</vt:lpstr>
      <vt:lpstr>Pohtikaa itsetuntoa</vt:lpstr>
      <vt:lpstr>Soveltakaa tietojanne</vt:lpstr>
      <vt:lpstr>Sosiaalinen identiteetti rakentuu suhteessa muihin</vt:lpstr>
      <vt:lpstr>Ammatti-identiteetti on yksi sosiaalisen identiteetin taso</vt:lpstr>
      <vt:lpstr>Kulttuuri-identiteetti ja kansallinen identiteetti</vt:lpstr>
      <vt:lpstr>Identiteetin kehitys Marcian teorian mukaan</vt:lpstr>
      <vt:lpstr>Neljä identiteetin tilaa</vt:lpstr>
      <vt:lpstr>Palauta mieleen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Kortelainen, Mika K</cp:lastModifiedBy>
  <cp:revision>82</cp:revision>
  <cp:lastPrinted>2017-11-30T08:45:33Z</cp:lastPrinted>
  <dcterms:created xsi:type="dcterms:W3CDTF">2020-05-05T09:10:38Z</dcterms:created>
  <dcterms:modified xsi:type="dcterms:W3CDTF">2021-06-23T14:16:39Z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