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0" r:id="rId3"/>
    <p:sldId id="257" r:id="rId4"/>
    <p:sldId id="258" r:id="rId5"/>
    <p:sldId id="259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8/13/2019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8/13/2019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8/13/2019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8/13/2019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8/13/2019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8/13/2019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8/13/2019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8/13/2019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8/13/2019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8/13/2019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8/13/2019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8/13/2019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8/13/2019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8/13/2019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8/13/2019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82E81B2C-631F-49FC-B0FF-C5AA6642B9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0000" y="125835"/>
            <a:ext cx="10571998" cy="1291803"/>
          </a:xfrm>
        </p:spPr>
        <p:txBody>
          <a:bodyPr/>
          <a:lstStyle/>
          <a:p>
            <a:r>
              <a:rPr lang="fi-FI" dirty="0"/>
              <a:t>Psykologia historiasta nykypäivään</a:t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CCBA3C8A-387D-4117-A90B-4BA3B162CF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2062" y="2181137"/>
            <a:ext cx="10811224" cy="4446165"/>
          </a:xfrm>
        </p:spPr>
        <p:txBody>
          <a:bodyPr>
            <a:normAutofit fontScale="92500" lnSpcReduction="10000"/>
          </a:bodyPr>
          <a:lstStyle/>
          <a:p>
            <a:r>
              <a:rPr lang="fi-FI" dirty="0"/>
              <a:t>alusta asti erilaisia teorioita ihmisen toiminnasta</a:t>
            </a:r>
          </a:p>
          <a:p>
            <a:r>
              <a:rPr lang="fi-FI" dirty="0"/>
              <a:t>psykologian suuntaukset</a:t>
            </a:r>
          </a:p>
          <a:p>
            <a:pPr lvl="1"/>
            <a:r>
              <a:rPr lang="fi-FI" dirty="0"/>
              <a:t>erilaisia näkökulmia ja lähestymistapoja ihmisen toimintaan</a:t>
            </a:r>
          </a:p>
          <a:p>
            <a:pPr lvl="1"/>
            <a:r>
              <a:rPr lang="fi-FI" dirty="0"/>
              <a:t>edistäneet psykologian kehittymistä tieteenä</a:t>
            </a:r>
          </a:p>
          <a:p>
            <a:r>
              <a:rPr lang="fi-FI" dirty="0"/>
              <a:t>psykologia syntyi Euroopassa 1800-luvun jälkipuoliskolla</a:t>
            </a:r>
          </a:p>
          <a:p>
            <a:r>
              <a:rPr lang="fi-FI" dirty="0"/>
              <a:t>tutkimuksen kohteena esim. mieli, tietoisuus, tiedostamaton, muisti, kieli, kulttuuri </a:t>
            </a:r>
          </a:p>
          <a:p>
            <a:r>
              <a:rPr lang="fi-FI" dirty="0"/>
              <a:t>1800-1900-luvun taitteesta alkaen: </a:t>
            </a:r>
          </a:p>
          <a:p>
            <a:pPr lvl="1"/>
            <a:r>
              <a:rPr lang="fi-FI" dirty="0"/>
              <a:t>psykoanalyysi (Sigmund Freud) ja psykodynaaminen psykologian suuntaus</a:t>
            </a:r>
          </a:p>
          <a:p>
            <a:pPr lvl="1"/>
            <a:r>
              <a:rPr lang="fi-FI" dirty="0"/>
              <a:t>kulttuurihistoriallinen psykologia (</a:t>
            </a:r>
            <a:r>
              <a:rPr lang="fi-FI" dirty="0" err="1"/>
              <a:t>Lev</a:t>
            </a:r>
            <a:r>
              <a:rPr lang="fi-FI" dirty="0"/>
              <a:t> </a:t>
            </a:r>
            <a:r>
              <a:rPr lang="fi-FI" dirty="0" err="1"/>
              <a:t>Vygotsky</a:t>
            </a:r>
            <a:r>
              <a:rPr lang="fi-FI" dirty="0"/>
              <a:t>, Aleksandr </a:t>
            </a:r>
            <a:r>
              <a:rPr lang="fi-FI" dirty="0" err="1"/>
              <a:t>Lurija</a:t>
            </a:r>
            <a:r>
              <a:rPr lang="fi-FI" dirty="0"/>
              <a:t>)</a:t>
            </a:r>
          </a:p>
          <a:p>
            <a:pPr lvl="1"/>
            <a:r>
              <a:rPr lang="fi-FI" dirty="0"/>
              <a:t>levisi Pohjois-Amerikkaan   </a:t>
            </a:r>
            <a:br>
              <a:rPr lang="fi-FI" dirty="0"/>
            </a:br>
            <a:endParaRPr lang="fi-FI" dirty="0"/>
          </a:p>
          <a:p>
            <a:pPr lvl="1"/>
            <a:r>
              <a:rPr lang="fi-FI" dirty="0"/>
              <a:t>tutkimuksen kohteena erityisesti ulkoinen käyttäytyminen</a:t>
            </a:r>
          </a:p>
          <a:p>
            <a:pPr lvl="2"/>
            <a:r>
              <a:rPr lang="fi-FI" dirty="0"/>
              <a:t>1900-luvun alun keskeinen suuntaus behaviorismi (John B. Watson)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241709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718E5CA-A1E0-45E8-A900-C22E983502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Psykologia historiasta nykypäivään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E84AA07-6ED6-40C0-ABBE-3988369DDA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1950-luvulta nykypäivään </a:t>
            </a:r>
          </a:p>
          <a:p>
            <a:pPr lvl="1"/>
            <a:r>
              <a:rPr lang="fi-FI" dirty="0"/>
              <a:t>humanistinen psykologia</a:t>
            </a:r>
          </a:p>
          <a:p>
            <a:pPr lvl="1"/>
            <a:r>
              <a:rPr lang="fi-FI" dirty="0"/>
              <a:t>kognitiivinen psykologia </a:t>
            </a:r>
          </a:p>
          <a:p>
            <a:pPr lvl="1"/>
            <a:r>
              <a:rPr lang="fi-FI" dirty="0"/>
              <a:t>aivotutkimus</a:t>
            </a:r>
          </a:p>
          <a:p>
            <a:pPr lvl="1"/>
            <a:r>
              <a:rPr lang="fi-FI" dirty="0"/>
              <a:t>positiivinen psykologia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979222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6928F5A-BB10-4AB6-8E29-025512A128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2576" y="332328"/>
            <a:ext cx="10571998" cy="1333748"/>
          </a:xfrm>
        </p:spPr>
        <p:txBody>
          <a:bodyPr/>
          <a:lstStyle/>
          <a:p>
            <a:r>
              <a:rPr lang="fi-FI" dirty="0"/>
              <a:t>Psykologian keskeisiä osa-alueita</a:t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6ED35E2-F80E-4DAD-AE8C-2355707943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i-FI" dirty="0"/>
              <a:t>nykypsykologia on jakautunut osa-alueisiin sen mukaan, mitä tutkitaan</a:t>
            </a:r>
          </a:p>
          <a:p>
            <a:r>
              <a:rPr lang="fi-FI" dirty="0"/>
              <a:t>tutkijat tutkivat ihmisen toiminnan eri osa-alueita → tiedon yhdistäminen, kokonaisvaltaisen käsityksen saaminen</a:t>
            </a:r>
          </a:p>
          <a:p>
            <a:r>
              <a:rPr lang="fi-FI" dirty="0"/>
              <a:t>kehityspsykologia</a:t>
            </a:r>
          </a:p>
          <a:p>
            <a:pPr lvl="1"/>
            <a:r>
              <a:rPr lang="fi-FI" dirty="0"/>
              <a:t>tarkastelee ihmisen biologista, psyykkistä ja sosiaalista kehitystä elämän aikana</a:t>
            </a:r>
          </a:p>
          <a:p>
            <a:r>
              <a:rPr lang="fi-FI" dirty="0"/>
              <a:t>kognitiivinen psykologia</a:t>
            </a:r>
          </a:p>
          <a:p>
            <a:pPr lvl="1"/>
            <a:r>
              <a:rPr lang="fi-FI" dirty="0"/>
              <a:t>tutkii ja selittää tiedonkäsittelyä</a:t>
            </a:r>
          </a:p>
          <a:p>
            <a:r>
              <a:rPr lang="fi-FI" dirty="0"/>
              <a:t>kliininen psykologia</a:t>
            </a:r>
          </a:p>
          <a:p>
            <a:pPr lvl="1"/>
            <a:r>
              <a:rPr lang="fi-FI" dirty="0"/>
              <a:t>tutkii mielenterveyttä </a:t>
            </a:r>
          </a:p>
          <a:p>
            <a:pPr lvl="1"/>
            <a:r>
              <a:rPr lang="fi-FI" dirty="0"/>
              <a:t>soveltaa tutkimustietoa käytäntöön</a:t>
            </a:r>
          </a:p>
          <a:p>
            <a:r>
              <a:rPr lang="fi-FI" dirty="0"/>
              <a:t>neuropsykologia</a:t>
            </a:r>
          </a:p>
          <a:p>
            <a:pPr lvl="1"/>
            <a:r>
              <a:rPr lang="fi-FI" dirty="0"/>
              <a:t>tutkii erityisesti aivojen toiminnan ja psyykkisen toiminnan välisiä yhteyksiä</a:t>
            </a:r>
          </a:p>
          <a:p>
            <a:pPr lvl="1"/>
            <a:r>
              <a:rPr lang="fi-FI" dirty="0"/>
              <a:t>aivovaurioiden yhteys psyykkiseen toimintaan</a:t>
            </a:r>
          </a:p>
          <a:p>
            <a:pPr marL="0" indent="0">
              <a:buNone/>
            </a:pP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559400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FF42D4B-23A8-4E9C-8283-FB6177FD63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1163498"/>
          </a:xfrm>
        </p:spPr>
        <p:txBody>
          <a:bodyPr/>
          <a:lstStyle/>
          <a:p>
            <a:r>
              <a:rPr lang="fi-FI" dirty="0"/>
              <a:t>Psykologian keskeisiä osa-alueita</a:t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A76EA62-B6BC-4810-9281-C2E903D328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/>
              <a:t>persoonallisuuspsykologia</a:t>
            </a:r>
          </a:p>
          <a:p>
            <a:pPr lvl="1"/>
            <a:r>
              <a:rPr lang="fi-FI" dirty="0"/>
              <a:t>tutkii ihmisen persoonallisuutta (psyykkisten ominaisuuksien kokonaisuus)</a:t>
            </a:r>
          </a:p>
          <a:p>
            <a:r>
              <a:rPr lang="fi-FI" dirty="0"/>
              <a:t>sosiaalipsykologia</a:t>
            </a:r>
          </a:p>
          <a:p>
            <a:pPr lvl="1"/>
            <a:r>
              <a:rPr lang="fi-FI" dirty="0"/>
              <a:t>tutkii vuorovaikutustilanteiden vaikutusta yksilöön</a:t>
            </a:r>
          </a:p>
          <a:p>
            <a:r>
              <a:rPr lang="fi-FI" dirty="0"/>
              <a:t>työn ja teknologian psykologia</a:t>
            </a:r>
          </a:p>
          <a:p>
            <a:pPr lvl="1"/>
            <a:r>
              <a:rPr lang="fi-FI" dirty="0"/>
              <a:t>tutkii erilaisia työhön liittyviä ilmiöitä, esim. työhyvinvointia</a:t>
            </a:r>
          </a:p>
          <a:p>
            <a:r>
              <a:rPr lang="fi-FI" dirty="0"/>
              <a:t>mediapsykologia</a:t>
            </a:r>
          </a:p>
          <a:p>
            <a:pPr lvl="1"/>
            <a:r>
              <a:rPr lang="fi-FI" dirty="0"/>
              <a:t>tutkii esim. ihmisten median käytön syitä ja median vaikutuksia</a:t>
            </a:r>
          </a:p>
          <a:p>
            <a:r>
              <a:rPr lang="fi-FI" dirty="0"/>
              <a:t>liikennepsykologia</a:t>
            </a:r>
          </a:p>
          <a:p>
            <a:pPr lvl="1"/>
            <a:r>
              <a:rPr lang="fi-FI" dirty="0"/>
              <a:t>tutkii esim. ihmisten liikennekäyttäytymistä ja sen suhdetta liikenneonnettomuuksiin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852533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60C7228-A281-47F0-945D-034A908757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1288" y="673691"/>
            <a:ext cx="10571998" cy="970450"/>
          </a:xfrm>
        </p:spPr>
        <p:txBody>
          <a:bodyPr/>
          <a:lstStyle/>
          <a:p>
            <a:r>
              <a:rPr lang="fi-FI" dirty="0"/>
              <a:t>Psyyken ammattilaiset</a:t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63D0B69-1D1D-4F5E-98F4-FF0A328077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8172" y="2013359"/>
            <a:ext cx="10895115" cy="4373946"/>
          </a:xfrm>
        </p:spPr>
        <p:txBody>
          <a:bodyPr>
            <a:normAutofit fontScale="77500" lnSpcReduction="20000"/>
          </a:bodyPr>
          <a:lstStyle/>
          <a:p>
            <a:r>
              <a:rPr lang="fi-FI" b="1" dirty="0"/>
              <a:t>Psykologi</a:t>
            </a:r>
          </a:p>
          <a:p>
            <a:r>
              <a:rPr lang="fi-FI" dirty="0"/>
              <a:t>ihmisen kehityksen ja psyykkisten ongelmien asiantuntija</a:t>
            </a:r>
          </a:p>
          <a:p>
            <a:r>
              <a:rPr lang="fi-FI" dirty="0"/>
              <a:t>suorittanut yliopistotutkinnon psykologiassa</a:t>
            </a:r>
          </a:p>
          <a:p>
            <a:r>
              <a:rPr lang="fi-FI" dirty="0"/>
              <a:t>työnsisältöjä esim. psykologintutkimukset, psyykkisen työkyvyn arviointi, opiskelukuntoisuuden arviointi, neuvonta, tukeminen ongelma- ja kriisitilanteissa, asiantuntijatehtävät</a:t>
            </a:r>
          </a:p>
          <a:p>
            <a:r>
              <a:rPr lang="fi-FI" dirty="0"/>
              <a:t>eivät määritä diagnooseja</a:t>
            </a:r>
          </a:p>
          <a:p>
            <a:r>
              <a:rPr lang="fi-FI" b="1" dirty="0"/>
              <a:t>Psykiatri</a:t>
            </a:r>
          </a:p>
          <a:p>
            <a:r>
              <a:rPr lang="fi-FI" dirty="0"/>
              <a:t>mielenterveyshäiriöihin erikoistunut lääkäri</a:t>
            </a:r>
          </a:p>
          <a:p>
            <a:r>
              <a:rPr lang="fi-FI" dirty="0"/>
              <a:t>määrittää potilaan oireiden perusteella diagnoosin ja hoitotoimenpiteet</a:t>
            </a:r>
          </a:p>
          <a:p>
            <a:r>
              <a:rPr lang="fi-FI" b="1" dirty="0"/>
              <a:t>Psykoterapeutti</a:t>
            </a:r>
          </a:p>
          <a:p>
            <a:r>
              <a:rPr lang="fi-FI" dirty="0"/>
              <a:t>henkilö, joka on suorittanut psykoterapeuttitutkinnon ja antaa psykoterapiaa</a:t>
            </a:r>
          </a:p>
          <a:p>
            <a:r>
              <a:rPr lang="fi-FI" dirty="0"/>
              <a:t>psykoterapia = terveydenhuollon toimintaa, jossa tuetaan ihmisen psyykkistä kasvua ja kehitystä sekä pyritään poistamaan psyykkisiä ongelmia ja mielenterveyden häiriötä</a:t>
            </a:r>
          </a:p>
          <a:p>
            <a:r>
              <a:rPr lang="fi-FI" dirty="0"/>
              <a:t>voi olla pohjakoulutukseltaan esim. psykologi, psykiatri, teologi tai sairaanhoitaja</a:t>
            </a:r>
          </a:p>
          <a:p>
            <a:br>
              <a:rPr lang="fi-FI" dirty="0"/>
            </a:b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4819021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ainaus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9ECD33"/>
      </a:accent1>
      <a:accent2>
        <a:srgbClr val="E19933"/>
      </a:accent2>
      <a:accent3>
        <a:srgbClr val="DC5D3D"/>
      </a:accent3>
      <a:accent4>
        <a:srgbClr val="A967CB"/>
      </a:accent4>
      <a:accent5>
        <a:srgbClr val="5EA5DD"/>
      </a:accent5>
      <a:accent6>
        <a:srgbClr val="44BEA9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98D1675B-7325-48AD-994B-0DEF3379A98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TM03457503[[fn=Lainaus]]</Template>
  <TotalTime>4</TotalTime>
  <Words>231</Words>
  <Application>Microsoft Office PowerPoint</Application>
  <PresentationFormat>Laajakuva</PresentationFormat>
  <Paragraphs>57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8" baseType="lpstr">
      <vt:lpstr>Century Gothic</vt:lpstr>
      <vt:lpstr>Wingdings 2</vt:lpstr>
      <vt:lpstr>Lainaus</vt:lpstr>
      <vt:lpstr>Psykologia historiasta nykypäivään </vt:lpstr>
      <vt:lpstr>Psykologia historiasta nykypäivään</vt:lpstr>
      <vt:lpstr>Psykologian keskeisiä osa-alueita </vt:lpstr>
      <vt:lpstr>Psykologian keskeisiä osa-alueita </vt:lpstr>
      <vt:lpstr>Psyyken ammattilaiset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Psykologia historiasta nykypäivään </dc:title>
  <dc:creator>Elsa Kuittinen</dc:creator>
  <cp:lastModifiedBy>Elsa Kuittinen</cp:lastModifiedBy>
  <cp:revision>1</cp:revision>
  <dcterms:created xsi:type="dcterms:W3CDTF">2019-08-13T06:48:27Z</dcterms:created>
  <dcterms:modified xsi:type="dcterms:W3CDTF">2019-08-13T06:52:47Z</dcterms:modified>
</cp:coreProperties>
</file>