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64" r:id="rId8"/>
    <p:sldId id="257" r:id="rId9"/>
    <p:sldId id="259" r:id="rId10"/>
    <p:sldId id="260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egerman" initials="PD" lastIdx="0" clrIdx="0">
    <p:extLst/>
  </p:cmAuthor>
  <p:cmAuthor id="2" name="Paula Degerman" initials="PD [2]" lastIdx="0" clrIdx="1">
    <p:extLst/>
  </p:cmAuthor>
  <p:cmAuthor id="3" name="Paula Degerman" initials="PD [3]" lastIdx="0" clrIdx="2">
    <p:extLst/>
  </p:cmAuthor>
  <p:cmAuthor id="4" name="Paula Degerman" initials="PD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16"/>
    <p:restoredTop sz="94674"/>
  </p:normalViewPr>
  <p:slideViewPr>
    <p:cSldViewPr snapToGrid="0" snapToObjects="1">
      <p:cViewPr varScale="1">
        <p:scale>
          <a:sx n="37" d="100"/>
          <a:sy n="37" d="100"/>
        </p:scale>
        <p:origin x="57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12.9.2016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05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12.9.2016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54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12.9.2016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12.9.2016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365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12.9.2016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278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12.9.2016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422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12.9.2016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974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12.9.2016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476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12.9.2016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12.9.2016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99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12.9.2016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732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3BDBB-990C-4640-A20A-F8C20DA46A46}" type="datetimeFigureOut">
              <a:rPr lang="fi-FI" smtClean="0"/>
              <a:t>12.9.2016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3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7200" b="1" dirty="0"/>
              <a:t>7</a:t>
            </a:r>
            <a:r>
              <a:rPr lang="fi-FI" sz="7200" b="1" dirty="0" smtClean="0"/>
              <a:t>. Psyykkinen hyvinvointi</a:t>
            </a:r>
            <a:endParaRPr lang="fi-FI" sz="7200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(s. 72-83)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69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i-FI" dirty="0"/>
              <a:t>reaktionmuodostus </a:t>
            </a:r>
          </a:p>
          <a:p>
            <a:pPr lvl="1"/>
            <a:r>
              <a:rPr lang="fi-FI" dirty="0"/>
              <a:t>järkeistäminen </a:t>
            </a:r>
          </a:p>
          <a:p>
            <a:pPr lvl="1"/>
            <a:r>
              <a:rPr lang="fi-FI" dirty="0"/>
              <a:t>sublimaatio </a:t>
            </a:r>
          </a:p>
          <a:p>
            <a:pPr lvl="1"/>
            <a:r>
              <a:rPr lang="fi-FI" dirty="0"/>
              <a:t>torjunta </a:t>
            </a:r>
          </a:p>
          <a:p>
            <a:pPr lvl="1"/>
            <a:r>
              <a:rPr lang="fi-FI" dirty="0"/>
              <a:t>samastuminen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648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Psyykkinen hyvinvointi</a:t>
            </a:r>
            <a:br>
              <a:rPr lang="fi-FI" b="1" dirty="0" smtClean="0"/>
            </a:br>
            <a:r>
              <a:rPr lang="fi-FI" sz="2800" dirty="0" smtClean="0"/>
              <a:t>= ihmisen oma kokemus ja arvio mielensä hyvinvoinnista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f</a:t>
            </a:r>
            <a:r>
              <a:rPr lang="fi-FI" dirty="0" smtClean="0"/>
              <a:t>yysinen ja sosiaalinen hyvinvointi vaikuttavat</a:t>
            </a:r>
          </a:p>
          <a:p>
            <a:pPr lvl="0"/>
            <a:r>
              <a:rPr lang="fi-FI" dirty="0"/>
              <a:t>y</a:t>
            </a:r>
            <a:r>
              <a:rPr lang="fi-FI" dirty="0" smtClean="0"/>
              <a:t>lläpitäviä tekijöitä esim. </a:t>
            </a:r>
          </a:p>
          <a:p>
            <a:pPr lvl="1"/>
            <a:r>
              <a:rPr lang="fi-FI" sz="2000" dirty="0"/>
              <a:t>m</a:t>
            </a:r>
            <a:r>
              <a:rPr lang="fi-FI" sz="2000" dirty="0" smtClean="0"/>
              <a:t>yönteinen minäkäsitys</a:t>
            </a:r>
          </a:p>
          <a:p>
            <a:pPr lvl="1"/>
            <a:r>
              <a:rPr lang="fi-FI" sz="2000" dirty="0"/>
              <a:t>t</a:t>
            </a:r>
            <a:r>
              <a:rPr lang="fi-FI" sz="2000" dirty="0" smtClean="0"/>
              <a:t>erve itsetunto (itsearvostus)</a:t>
            </a:r>
          </a:p>
          <a:p>
            <a:pPr lvl="1"/>
            <a:r>
              <a:rPr lang="fi-FI" sz="2000" dirty="0" smtClean="0"/>
              <a:t>tunnetaidot</a:t>
            </a:r>
          </a:p>
          <a:p>
            <a:pPr lvl="1"/>
            <a:r>
              <a:rPr lang="fi-FI" sz="2000" dirty="0"/>
              <a:t>e</a:t>
            </a:r>
            <a:r>
              <a:rPr lang="fi-FI" sz="2000" dirty="0" smtClean="0"/>
              <a:t>lämänhallinta</a:t>
            </a:r>
          </a:p>
          <a:p>
            <a:pPr lvl="1"/>
            <a:r>
              <a:rPr lang="fi-FI" sz="2000" dirty="0"/>
              <a:t>i</a:t>
            </a:r>
            <a:r>
              <a:rPr lang="fi-FI" sz="2000" dirty="0" smtClean="0"/>
              <a:t>tsensä toteuttaminen</a:t>
            </a:r>
          </a:p>
          <a:p>
            <a:pPr lvl="1"/>
            <a:r>
              <a:rPr lang="fi-FI" sz="2000" dirty="0" smtClean="0"/>
              <a:t>autonomia</a:t>
            </a:r>
            <a:endParaRPr lang="fi-FI" sz="2000" dirty="0"/>
          </a:p>
          <a:p>
            <a:pPr marL="0" lvl="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64694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Mielenterveys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m</a:t>
            </a:r>
            <a:r>
              <a:rPr lang="fi-FI" dirty="0" smtClean="0"/>
              <a:t>ielenterveyden määritelmissä keskeistä</a:t>
            </a:r>
          </a:p>
          <a:p>
            <a:pPr lvl="1"/>
            <a:r>
              <a:rPr lang="fi-FI" dirty="0" smtClean="0"/>
              <a:t>Kyky arvioida tilanteita realistisesti</a:t>
            </a:r>
          </a:p>
          <a:p>
            <a:pPr lvl="1"/>
            <a:r>
              <a:rPr lang="fi-FI" dirty="0" smtClean="0"/>
              <a:t>Sopeutuminen, selviytyminen normaalin elämän aiheuttamasta stressistä</a:t>
            </a:r>
          </a:p>
          <a:p>
            <a:pPr lvl="1"/>
            <a:r>
              <a:rPr lang="fi-FI" dirty="0" smtClean="0"/>
              <a:t>Tyytyväisyys omaan elämään</a:t>
            </a:r>
          </a:p>
          <a:p>
            <a:pPr lvl="1"/>
            <a:r>
              <a:rPr lang="fi-FI" dirty="0" smtClean="0"/>
              <a:t>Muiden ymmärrys, ihmissuhteet</a:t>
            </a:r>
          </a:p>
          <a:p>
            <a:pPr lvl="0"/>
            <a:r>
              <a:rPr lang="fi-FI" dirty="0"/>
              <a:t>p</a:t>
            </a:r>
            <a:r>
              <a:rPr lang="fi-FI" dirty="0" smtClean="0"/>
              <a:t>ositiivinen mielenterveys</a:t>
            </a:r>
          </a:p>
          <a:p>
            <a:pPr lvl="1"/>
            <a:r>
              <a:rPr lang="fi-FI" dirty="0" smtClean="0"/>
              <a:t>Hyvää mielenvointia, ihmisen kykyä selviytyä arjesta</a:t>
            </a:r>
          </a:p>
          <a:p>
            <a:pPr lvl="1"/>
            <a:r>
              <a:rPr lang="fi-FI" dirty="0" smtClean="0"/>
              <a:t>Kokemus elämänhallinnasta ja elämän mielekkyydestä</a:t>
            </a:r>
          </a:p>
          <a:p>
            <a:pPr marL="0" lvl="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19027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m</a:t>
            </a:r>
            <a:r>
              <a:rPr lang="fi-FI" dirty="0" smtClean="0"/>
              <a:t>ielenterveys ei ole pysyvä tila</a:t>
            </a:r>
          </a:p>
          <a:p>
            <a:pPr lvl="0"/>
            <a:r>
              <a:rPr lang="fi-FI" dirty="0"/>
              <a:t>m</a:t>
            </a:r>
            <a:r>
              <a:rPr lang="fi-FI" dirty="0" smtClean="0"/>
              <a:t>ielenterveyshäiriö: psykiatrinen häiriö, josta seuraa yksilölle haittaa, kärsimystä tai toimintakyvyn laskua</a:t>
            </a:r>
          </a:p>
          <a:p>
            <a:pPr lvl="0"/>
            <a:r>
              <a:rPr lang="fi-FI" dirty="0"/>
              <a:t>s</a:t>
            </a:r>
            <a:r>
              <a:rPr lang="fi-FI" dirty="0" smtClean="0"/>
              <a:t>tigma = häpeäleima (polttomerkki), liittyy edelleen yleisesti mielenterveyshäiriöihin</a:t>
            </a:r>
          </a:p>
          <a:p>
            <a:pPr marL="0" lvl="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90870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Stressi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i-FI" dirty="0"/>
              <a:t>s</a:t>
            </a:r>
            <a:r>
              <a:rPr lang="fi-FI" dirty="0" smtClean="0"/>
              <a:t>tressi eli stressitila</a:t>
            </a:r>
          </a:p>
          <a:p>
            <a:pPr lvl="1"/>
            <a:r>
              <a:rPr lang="fi-FI" dirty="0"/>
              <a:t>e</a:t>
            </a:r>
            <a:r>
              <a:rPr lang="fi-FI" dirty="0" smtClean="0"/>
              <a:t>limistön kokonaisvaltainen aktivoituminen ulkoiseen tai sisäiseen vaatimukseen tai muutokseen</a:t>
            </a:r>
          </a:p>
          <a:p>
            <a:pPr lvl="1"/>
            <a:r>
              <a:rPr lang="fi-FI" dirty="0"/>
              <a:t>s</a:t>
            </a:r>
            <a:r>
              <a:rPr lang="fi-FI" dirty="0" smtClean="0"/>
              <a:t>elviytymiseen liittyvä kyvyttömyys tai kyvyttömyyden tunne</a:t>
            </a:r>
          </a:p>
          <a:p>
            <a:pPr lvl="1"/>
            <a:r>
              <a:rPr lang="fi-FI" dirty="0"/>
              <a:t>y</a:t>
            </a:r>
            <a:r>
              <a:rPr lang="fi-FI" dirty="0" smtClean="0"/>
              <a:t>ksilöllinen kokemus</a:t>
            </a:r>
          </a:p>
          <a:p>
            <a:pPr lvl="0"/>
            <a:r>
              <a:rPr lang="fi-FI" dirty="0" err="1"/>
              <a:t>s</a:t>
            </a:r>
            <a:r>
              <a:rPr lang="fi-FI" dirty="0" err="1" smtClean="0"/>
              <a:t>tressori</a:t>
            </a:r>
            <a:r>
              <a:rPr lang="fi-FI" dirty="0" smtClean="0"/>
              <a:t>: stressiä aiheuttavat psyykkiset ja fyysiset uhkat ja paineet</a:t>
            </a:r>
          </a:p>
          <a:p>
            <a:pPr lvl="0"/>
            <a:r>
              <a:rPr lang="fi-FI" dirty="0" err="1"/>
              <a:t>e</a:t>
            </a:r>
            <a:r>
              <a:rPr lang="fi-FI" dirty="0" err="1" smtClean="0"/>
              <a:t>ustressi</a:t>
            </a:r>
            <a:r>
              <a:rPr lang="fi-FI" dirty="0" smtClean="0"/>
              <a:t>: ns. hyvä stressi, positiivinen voimavara (Hans </a:t>
            </a:r>
            <a:r>
              <a:rPr lang="fi-FI" dirty="0" err="1" smtClean="0"/>
              <a:t>Selye</a:t>
            </a:r>
            <a:r>
              <a:rPr lang="fi-FI" dirty="0" smtClean="0"/>
              <a:t>)</a:t>
            </a:r>
          </a:p>
          <a:p>
            <a:pPr lvl="0"/>
            <a:r>
              <a:rPr lang="fi-FI" dirty="0"/>
              <a:t>a</a:t>
            </a:r>
            <a:r>
              <a:rPr lang="fi-FI" dirty="0" smtClean="0"/>
              <a:t>kuutti stressi: lyhytaikainen stressi, lievittyy tilanteen selvittyä</a:t>
            </a:r>
          </a:p>
          <a:p>
            <a:pPr lvl="0"/>
            <a:r>
              <a:rPr lang="fi-FI" dirty="0"/>
              <a:t>k</a:t>
            </a:r>
            <a:r>
              <a:rPr lang="fi-FI" dirty="0" smtClean="0"/>
              <a:t>rooninen stressi: pitkittynyt stressi, uhkaa hyvinvointia ja mielenterveyttä</a:t>
            </a:r>
          </a:p>
          <a:p>
            <a:pPr marL="0" lvl="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83637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Stressiin liittyviä ongelmia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fi-FI" dirty="0"/>
              <a:t>f</a:t>
            </a:r>
            <a:r>
              <a:rPr lang="fi-FI" dirty="0" smtClean="0"/>
              <a:t>yysiset, esim. uniongelmat, vastuskyvyn heikkeneminen</a:t>
            </a:r>
          </a:p>
          <a:p>
            <a:pPr lvl="0"/>
            <a:r>
              <a:rPr lang="fi-FI" dirty="0"/>
              <a:t>k</a:t>
            </a:r>
            <a:r>
              <a:rPr lang="fi-FI" dirty="0" smtClean="0"/>
              <a:t>ognitiiviset, esim. unohtelu, oppimisen vaikeudet, työtehon lasku</a:t>
            </a:r>
          </a:p>
          <a:p>
            <a:pPr lvl="0"/>
            <a:r>
              <a:rPr lang="fi-FI" dirty="0"/>
              <a:t>t</a:t>
            </a:r>
            <a:r>
              <a:rPr lang="fi-FI" dirty="0" smtClean="0"/>
              <a:t>unne-elämän ongelmat, esim. ärtyneisyys</a:t>
            </a:r>
          </a:p>
          <a:p>
            <a:pPr marL="0" lvl="0" indent="0">
              <a:buNone/>
            </a:pPr>
            <a:endParaRPr lang="fi-FI" dirty="0" smtClean="0"/>
          </a:p>
          <a:p>
            <a:pPr marL="0" lvl="0" indent="0">
              <a:buNone/>
            </a:pPr>
            <a:r>
              <a:rPr lang="fi-FI" sz="4800" b="1" dirty="0" smtClean="0">
                <a:latin typeface="+mj-lt"/>
              </a:rPr>
              <a:t>Stressistä palautuminen</a:t>
            </a:r>
          </a:p>
          <a:p>
            <a:pPr marL="0" lvl="0" indent="0">
              <a:buNone/>
            </a:pPr>
            <a:endParaRPr lang="fi-FI" sz="2600" dirty="0" smtClean="0"/>
          </a:p>
          <a:p>
            <a:r>
              <a:rPr lang="fi-FI" dirty="0"/>
              <a:t>t</a:t>
            </a:r>
            <a:r>
              <a:rPr lang="fi-FI" dirty="0" smtClean="0"/>
              <a:t>ärkeä taito</a:t>
            </a:r>
          </a:p>
          <a:p>
            <a:r>
              <a:rPr lang="fi-FI" dirty="0"/>
              <a:t>p</a:t>
            </a:r>
            <a:r>
              <a:rPr lang="fi-FI" dirty="0" smtClean="0"/>
              <a:t>alautumiskeinoja esim. liikunta, riittävä uni, sosiaaliset suhteet, luonnossa oleskelu, musiikin kuuntelu</a:t>
            </a:r>
          </a:p>
        </p:txBody>
      </p:sp>
    </p:spTree>
    <p:extLst>
      <p:ext uri="{BB962C8B-B14F-4D97-AF65-F5344CB8AC3E}">
        <p14:creationId xmlns:p14="http://schemas.microsoft.com/office/powerpoint/2010/main" val="247535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Stressistä selviytyminen</a:t>
            </a:r>
            <a:endParaRPr lang="fi-FI" b="1" dirty="0"/>
          </a:p>
        </p:txBody>
      </p:sp>
      <p:sp>
        <p:nvSpPr>
          <p:cNvPr id="4" name="Alaotsikk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308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err="1" smtClean="0"/>
              <a:t>Coping</a:t>
            </a:r>
            <a:r>
              <a:rPr lang="fi-FI" b="1" dirty="0" smtClean="0"/>
              <a:t> (</a:t>
            </a:r>
            <a:r>
              <a:rPr lang="fi-FI" b="1" dirty="0" err="1" smtClean="0"/>
              <a:t>Lazarus</a:t>
            </a:r>
            <a:r>
              <a:rPr lang="fi-FI" b="1" dirty="0" smtClean="0"/>
              <a:t>)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pyrkimystä </a:t>
            </a:r>
            <a:r>
              <a:rPr lang="fi-FI" dirty="0"/>
              <a:t>selviytyä stressistä ajatusten ja käyttäytymisen avulla</a:t>
            </a:r>
            <a:endParaRPr lang="fi-FI" sz="2400" dirty="0"/>
          </a:p>
          <a:p>
            <a:pPr lvl="0"/>
            <a:r>
              <a:rPr lang="fi-FI" dirty="0"/>
              <a:t>tapahtuu arvioinnin välityksellä</a:t>
            </a:r>
            <a:endParaRPr lang="fi-FI" sz="2400" dirty="0"/>
          </a:p>
          <a:p>
            <a:pPr lvl="0"/>
            <a:r>
              <a:rPr lang="fi-FI" dirty="0"/>
              <a:t>ongelmakeskeinen </a:t>
            </a:r>
            <a:r>
              <a:rPr lang="fi-FI" dirty="0" err="1"/>
              <a:t>coping</a:t>
            </a:r>
            <a:endParaRPr lang="fi-FI" sz="2400" dirty="0"/>
          </a:p>
          <a:p>
            <a:pPr lvl="1"/>
            <a:r>
              <a:rPr lang="fi-FI" dirty="0"/>
              <a:t>pyritään muuttamaan stressiä aiheuttavia asioita</a:t>
            </a:r>
            <a:endParaRPr lang="fi-FI" sz="2000" dirty="0"/>
          </a:p>
          <a:p>
            <a:pPr lvl="0"/>
            <a:r>
              <a:rPr lang="fi-FI" dirty="0"/>
              <a:t>tunnekeskeinen </a:t>
            </a:r>
            <a:r>
              <a:rPr lang="fi-FI" dirty="0" err="1"/>
              <a:t>coping</a:t>
            </a:r>
            <a:endParaRPr lang="fi-FI" sz="2400" dirty="0"/>
          </a:p>
          <a:p>
            <a:pPr lvl="1"/>
            <a:r>
              <a:rPr lang="fi-FI" dirty="0"/>
              <a:t>keskitytään lievittämään stressin tunnevaikutuksia</a:t>
            </a:r>
            <a:endParaRPr lang="fi-FI" sz="2000" dirty="0"/>
          </a:p>
          <a:p>
            <a:pPr lvl="0"/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7264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Defenssi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 err="1" smtClean="0"/>
              <a:t>minän</a:t>
            </a:r>
            <a:r>
              <a:rPr lang="fi-FI" dirty="0" smtClean="0"/>
              <a:t> puolustuskeino (Freud)</a:t>
            </a:r>
            <a:endParaRPr lang="fi-FI" sz="2400" dirty="0"/>
          </a:p>
          <a:p>
            <a:pPr lvl="0"/>
            <a:r>
              <a:rPr lang="fi-FI" dirty="0" smtClean="0"/>
              <a:t>tunnekeskeistä </a:t>
            </a:r>
            <a:r>
              <a:rPr lang="fi-FI" dirty="0" err="1" smtClean="0"/>
              <a:t>copingia</a:t>
            </a:r>
            <a:r>
              <a:rPr lang="fi-FI" dirty="0" smtClean="0"/>
              <a:t> (</a:t>
            </a:r>
            <a:r>
              <a:rPr lang="fi-FI" dirty="0" err="1" smtClean="0"/>
              <a:t>Lazarus</a:t>
            </a:r>
            <a:r>
              <a:rPr lang="fi-FI" dirty="0" smtClean="0"/>
              <a:t>)</a:t>
            </a:r>
            <a:endParaRPr lang="fi-FI" sz="2400" dirty="0"/>
          </a:p>
          <a:p>
            <a:pPr lvl="0"/>
            <a:r>
              <a:rPr lang="fi-FI" dirty="0"/>
              <a:t>erilaisia </a:t>
            </a:r>
            <a:r>
              <a:rPr lang="fi-FI" dirty="0" err="1"/>
              <a:t>defenssejä</a:t>
            </a:r>
            <a:r>
              <a:rPr lang="fi-FI" dirty="0"/>
              <a:t> esim.</a:t>
            </a:r>
            <a:endParaRPr lang="fi-FI" sz="2400" dirty="0"/>
          </a:p>
          <a:p>
            <a:pPr lvl="1"/>
            <a:r>
              <a:rPr lang="fi-FI" dirty="0"/>
              <a:t>kieltäminen </a:t>
            </a:r>
            <a:endParaRPr lang="fi-FI" sz="2000" dirty="0"/>
          </a:p>
          <a:p>
            <a:pPr lvl="1"/>
            <a:r>
              <a:rPr lang="fi-FI" dirty="0"/>
              <a:t>projektio </a:t>
            </a:r>
            <a:endParaRPr lang="fi-FI" sz="2000" dirty="0"/>
          </a:p>
          <a:p>
            <a:pPr lvl="1"/>
            <a:r>
              <a:rPr lang="fi-FI" dirty="0"/>
              <a:t>tunteiden eristäminen </a:t>
            </a:r>
            <a:endParaRPr lang="fi-FI" sz="2000" dirty="0"/>
          </a:p>
          <a:p>
            <a:endParaRPr lang="fi-FI" dirty="0" smtClean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58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261</Words>
  <Application>Microsoft Office PowerPoint</Application>
  <PresentationFormat>Laajakuva</PresentationFormat>
  <Paragraphs>62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Office-teema</vt:lpstr>
      <vt:lpstr>7. Psyykkinen hyvinvointi</vt:lpstr>
      <vt:lpstr>Psyykkinen hyvinvointi = ihmisen oma kokemus ja arvio mielensä hyvinvoinnista</vt:lpstr>
      <vt:lpstr>Mielenterveys</vt:lpstr>
      <vt:lpstr>PowerPoint-esitys</vt:lpstr>
      <vt:lpstr>Stressi</vt:lpstr>
      <vt:lpstr>Stressiin liittyviä ongelmia</vt:lpstr>
      <vt:lpstr>Stressistä selviytyminen</vt:lpstr>
      <vt:lpstr>Coping (Lazarus)</vt:lpstr>
      <vt:lpstr>Defenssi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Paula Degerman</dc:creator>
  <cp:lastModifiedBy>Elsa Kuittinen</cp:lastModifiedBy>
  <cp:revision>64</cp:revision>
  <dcterms:created xsi:type="dcterms:W3CDTF">2016-04-22T12:08:07Z</dcterms:created>
  <dcterms:modified xsi:type="dcterms:W3CDTF">2016-09-12T07:19:49Z</dcterms:modified>
</cp:coreProperties>
</file>