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67" r:id="rId5"/>
    <p:sldId id="268" r:id="rId6"/>
    <p:sldId id="269" r:id="rId7"/>
    <p:sldId id="271" r:id="rId8"/>
    <p:sldId id="270" r:id="rId9"/>
    <p:sldId id="266" r:id="rId10"/>
    <p:sldId id="259" r:id="rId11"/>
    <p:sldId id="260" r:id="rId12"/>
    <p:sldId id="265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egerman" initials="PD" lastIdx="0" clrIdx="0">
    <p:extLst/>
  </p:cmAuthor>
  <p:cmAuthor id="2" name="Paula Degerman" initials="PD [2]" lastIdx="0" clrIdx="1">
    <p:extLst/>
  </p:cmAuthor>
  <p:cmAuthor id="3" name="Paula Degerman" initials="PD [3]" lastIdx="0" clrIdx="2">
    <p:extLst/>
  </p:cmAuthor>
  <p:cmAuthor id="4" name="Paula Degerman" initials="PD [4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216"/>
    <p:restoredTop sz="94674"/>
  </p:normalViewPr>
  <p:slideViewPr>
    <p:cSldViewPr snapToGrid="0" snapToObjects="1">
      <p:cViewPr varScale="1">
        <p:scale>
          <a:sx n="87" d="100"/>
          <a:sy n="87" d="100"/>
        </p:scale>
        <p:origin x="-115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05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54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365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278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422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974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476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99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732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3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7200" b="1" dirty="0" smtClean="0"/>
              <a:t>6. Psyykkinen toiminta</a:t>
            </a:r>
            <a:endParaRPr lang="fi-FI" sz="7200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(s. 58-71)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69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/>
              <a:t>mielen alueet</a:t>
            </a:r>
            <a:endParaRPr lang="fi-FI" sz="2400" dirty="0"/>
          </a:p>
          <a:p>
            <a:pPr lvl="1"/>
            <a:r>
              <a:rPr lang="fi-FI" dirty="0"/>
              <a:t>i</a:t>
            </a:r>
            <a:r>
              <a:rPr lang="fi-FI" dirty="0" smtClean="0"/>
              <a:t>d</a:t>
            </a:r>
          </a:p>
          <a:p>
            <a:pPr lvl="2"/>
            <a:r>
              <a:rPr lang="fi-FI" dirty="0" smtClean="0"/>
              <a:t>mielen </a:t>
            </a:r>
            <a:r>
              <a:rPr lang="fi-FI" dirty="0"/>
              <a:t>pimeä puoli, toimii mielihyväperiaatteella</a:t>
            </a:r>
            <a:endParaRPr lang="fi-FI" sz="1600" dirty="0"/>
          </a:p>
          <a:p>
            <a:pPr lvl="1"/>
            <a:r>
              <a:rPr lang="fi-FI" dirty="0"/>
              <a:t>e</a:t>
            </a:r>
            <a:r>
              <a:rPr lang="fi-FI" dirty="0" smtClean="0"/>
              <a:t>go</a:t>
            </a:r>
          </a:p>
          <a:p>
            <a:pPr lvl="2"/>
            <a:r>
              <a:rPr lang="fi-FI" dirty="0" smtClean="0"/>
              <a:t>järjen </a:t>
            </a:r>
            <a:r>
              <a:rPr lang="fi-FI" dirty="0"/>
              <a:t>ääni, toimii realiteettiperiaatteella</a:t>
            </a:r>
            <a:endParaRPr lang="fi-FI" sz="1600" dirty="0"/>
          </a:p>
          <a:p>
            <a:pPr lvl="1"/>
            <a:r>
              <a:rPr lang="fi-FI" dirty="0"/>
              <a:t>s</a:t>
            </a:r>
            <a:r>
              <a:rPr lang="fi-FI" dirty="0" smtClean="0"/>
              <a:t>uperego</a:t>
            </a:r>
          </a:p>
          <a:p>
            <a:pPr lvl="2"/>
            <a:r>
              <a:rPr lang="fi-FI" dirty="0" smtClean="0"/>
              <a:t>mielen </a:t>
            </a:r>
            <a:r>
              <a:rPr lang="fi-FI" dirty="0"/>
              <a:t>moraalivartija, toimii moraaliperiaatteella</a:t>
            </a:r>
            <a:endParaRPr lang="fi-FI" sz="1600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58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i-FI" dirty="0"/>
              <a:t>id on </a:t>
            </a:r>
            <a:r>
              <a:rPr lang="fi-FI" dirty="0" smtClean="0"/>
              <a:t>tiedostamaton</a:t>
            </a:r>
          </a:p>
          <a:p>
            <a:pPr lvl="1"/>
            <a:r>
              <a:rPr lang="fi-FI" dirty="0" smtClean="0"/>
              <a:t>ego </a:t>
            </a:r>
            <a:r>
              <a:rPr lang="fi-FI" dirty="0"/>
              <a:t>ja superego toimivat tietoisella, esitietoisella ja tiedostamattomalla </a:t>
            </a:r>
            <a:r>
              <a:rPr lang="fi-FI" dirty="0" smtClean="0"/>
              <a:t>tasolla</a:t>
            </a:r>
          </a:p>
          <a:p>
            <a:r>
              <a:rPr lang="fi-FI" dirty="0" smtClean="0"/>
              <a:t>vietit</a:t>
            </a:r>
            <a:endParaRPr lang="fi-FI" sz="2400" dirty="0"/>
          </a:p>
          <a:p>
            <a:pPr lvl="1"/>
            <a:r>
              <a:rPr lang="fi-FI" dirty="0"/>
              <a:t>tiedostamattomia toiminnan syitä</a:t>
            </a:r>
            <a:endParaRPr lang="fi-FI" sz="2000" dirty="0"/>
          </a:p>
          <a:p>
            <a:pPr lvl="1"/>
            <a:r>
              <a:rPr lang="fi-FI" dirty="0"/>
              <a:t>e</a:t>
            </a:r>
            <a:r>
              <a:rPr lang="fi-FI" dirty="0" smtClean="0"/>
              <a:t>sim. elämänvietti </a:t>
            </a:r>
            <a:r>
              <a:rPr lang="fi-FI" dirty="0"/>
              <a:t>ja kuolemanvietti </a:t>
            </a:r>
            <a:endParaRPr lang="fi-FI" sz="2000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648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Kognitiivisen psykologian näkemys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tietoinen</a:t>
            </a:r>
            <a:endParaRPr lang="fi-FI" sz="2400" dirty="0"/>
          </a:p>
          <a:p>
            <a:pPr lvl="1"/>
            <a:r>
              <a:rPr lang="fi-FI" dirty="0"/>
              <a:t>kokemukset, joita yksilöllä on tiettynä hetkenä, kuten havainnot, ajatukset, tunteet</a:t>
            </a:r>
            <a:endParaRPr lang="fi-FI" sz="2000" dirty="0"/>
          </a:p>
          <a:p>
            <a:pPr lvl="1"/>
            <a:r>
              <a:rPr lang="fi-FI" dirty="0"/>
              <a:t>eksplisiittisistä toimintaa</a:t>
            </a:r>
            <a:endParaRPr lang="fi-FI" sz="2000" dirty="0"/>
          </a:p>
          <a:p>
            <a:pPr lvl="0"/>
            <a:r>
              <a:rPr lang="fi-FI" dirty="0"/>
              <a:t>tiedostamaton</a:t>
            </a:r>
            <a:endParaRPr lang="fi-FI" sz="2400" dirty="0"/>
          </a:p>
          <a:p>
            <a:pPr lvl="1"/>
            <a:r>
              <a:rPr lang="fi-FI" dirty="0"/>
              <a:t>tietoisuuden ulkopuolelle </a:t>
            </a:r>
            <a:r>
              <a:rPr lang="fi-FI" dirty="0" smtClean="0"/>
              <a:t>esim. </a:t>
            </a:r>
            <a:r>
              <a:rPr lang="fi-FI" dirty="0"/>
              <a:t>automatisoitumisen seurauksena jäänyt aines </a:t>
            </a:r>
            <a:endParaRPr lang="fi-FI" sz="2000" dirty="0"/>
          </a:p>
          <a:p>
            <a:pPr lvl="1"/>
            <a:r>
              <a:rPr lang="fi-FI" smtClean="0"/>
              <a:t>implisiittistä </a:t>
            </a:r>
            <a:r>
              <a:rPr lang="fi-FI" dirty="0"/>
              <a:t>toimintaa</a:t>
            </a:r>
            <a:endParaRPr lang="fi-FI" sz="20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76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Tietoinen ja tiedostamaton toiminta</a:t>
            </a:r>
          </a:p>
        </p:txBody>
      </p:sp>
      <p:sp>
        <p:nvSpPr>
          <p:cNvPr id="4" name="Alaotsikk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308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Psyykkinen toiminta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psyyken eli mielen toimintaa</a:t>
            </a:r>
            <a:endParaRPr lang="fi-FI" dirty="0" smtClean="0"/>
          </a:p>
          <a:p>
            <a:pPr lvl="0"/>
            <a:r>
              <a:rPr lang="fi-FI" dirty="0" smtClean="0"/>
              <a:t>esim. kognitiivinen toiminta, tunteet ja motivaatio</a:t>
            </a:r>
            <a:endParaRPr lang="fi-FI" dirty="0" smtClean="0"/>
          </a:p>
          <a:p>
            <a:pPr lvl="0"/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7264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Kognitiivinen toiminta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t</a:t>
            </a:r>
            <a:r>
              <a:rPr lang="fi-FI" dirty="0" smtClean="0"/>
              <a:t>iedonkäsittelyyn liittyvää toimintaa</a:t>
            </a:r>
            <a:endParaRPr lang="fi-FI" dirty="0" smtClean="0"/>
          </a:p>
          <a:p>
            <a:pPr lvl="0"/>
            <a:r>
              <a:rPr lang="fi-FI" dirty="0" smtClean="0"/>
              <a:t>keskeisiä kognitiivisia toimintoja: havaitseminen, tarkkaavaisuus, muisti, oppiminen, ajattelu, kielelliset toiminnot, päätöksenteko ja ongelmanratkaisu</a:t>
            </a:r>
          </a:p>
          <a:p>
            <a:pPr lvl="0"/>
            <a:r>
              <a:rPr lang="fi-FI" dirty="0"/>
              <a:t>s</a:t>
            </a:r>
            <a:r>
              <a:rPr lang="fi-FI" dirty="0" smtClean="0"/>
              <a:t>keemat (sisäiset mallit) = muistiin tallentuneita tietorakenteita tai toimintamalleja; tosimaailmasta tehtyjä pelkistyksiä</a:t>
            </a:r>
          </a:p>
          <a:p>
            <a:pPr lvl="0"/>
            <a:r>
              <a:rPr lang="fi-FI" dirty="0" err="1"/>
              <a:t>s</a:t>
            </a:r>
            <a:r>
              <a:rPr lang="fi-FI" dirty="0" err="1" smtClean="0"/>
              <a:t>kriptit</a:t>
            </a:r>
            <a:r>
              <a:rPr lang="fi-FI" dirty="0" smtClean="0"/>
              <a:t> = toiminnallisia skeemoja; auttavat ennakoimaan tilanteita ja toimimaan niissä</a:t>
            </a:r>
            <a:endParaRPr lang="fi-FI" dirty="0" smtClean="0"/>
          </a:p>
          <a:p>
            <a:pPr lvl="0"/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18492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i-FI" b="1" dirty="0"/>
          </a:p>
        </p:txBody>
      </p:sp>
      <p:pic>
        <p:nvPicPr>
          <p:cNvPr id="1026" name="Picture 2" descr="\\hel05hnasevs11.media.corporatead.net\HomeDir$\yrjanjo1\Desktop\Digit\Motiivi1_Ope+Digi\kuvat\Johannalta\havaintokeha¦ê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011" y="211015"/>
            <a:ext cx="5582020" cy="6499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287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Tunteet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</a:t>
            </a:r>
            <a:r>
              <a:rPr lang="fi-FI" dirty="0" smtClean="0"/>
              <a:t>unne (emootio): lyhytkestoinen reaktio, johon liittyy muutoksia mielessä ja kehossa, esim. ilo, suru</a:t>
            </a:r>
          </a:p>
          <a:p>
            <a:r>
              <a:rPr lang="fi-FI" dirty="0"/>
              <a:t>m</a:t>
            </a:r>
            <a:r>
              <a:rPr lang="fi-FI" dirty="0" smtClean="0"/>
              <a:t>ieliala: pidempään jatkuva olotila, esim. hilpeys, ahdistuneisuus</a:t>
            </a:r>
          </a:p>
          <a:p>
            <a:r>
              <a:rPr lang="fi-FI" dirty="0" smtClean="0"/>
              <a:t>Tunteet</a:t>
            </a:r>
          </a:p>
          <a:p>
            <a:pPr lvl="1"/>
            <a:r>
              <a:rPr lang="fi-FI" dirty="0"/>
              <a:t>v</a:t>
            </a:r>
            <a:r>
              <a:rPr lang="fi-FI" dirty="0" smtClean="0"/>
              <a:t>iriävät ulkoisten tekijöiden ja sisäisten ärsykkeiden, esim. muistojen, avulla</a:t>
            </a:r>
          </a:p>
          <a:p>
            <a:pPr lvl="1"/>
            <a:r>
              <a:rPr lang="fi-FI" dirty="0"/>
              <a:t>v</a:t>
            </a:r>
            <a:r>
              <a:rPr lang="fi-FI" dirty="0" smtClean="0"/>
              <a:t>almistavat toimimaan</a:t>
            </a:r>
          </a:p>
          <a:p>
            <a:pPr lvl="1"/>
            <a:r>
              <a:rPr lang="fi-FI" dirty="0"/>
              <a:t>o</a:t>
            </a:r>
            <a:r>
              <a:rPr lang="fi-FI" dirty="0" smtClean="0"/>
              <a:t>hjaavat käyttäytymistä</a:t>
            </a:r>
          </a:p>
          <a:p>
            <a:pPr lvl="1"/>
            <a:r>
              <a:rPr lang="fi-FI" dirty="0"/>
              <a:t>v</a:t>
            </a:r>
            <a:r>
              <a:rPr lang="fi-FI" dirty="0" smtClean="0"/>
              <a:t>aikuttavat kognitiiviseen toimintaan</a:t>
            </a:r>
          </a:p>
          <a:p>
            <a:pPr lvl="1"/>
            <a:r>
              <a:rPr lang="fi-FI" dirty="0"/>
              <a:t>t</a:t>
            </a:r>
            <a:r>
              <a:rPr lang="fi-FI" dirty="0" smtClean="0"/>
              <a:t>arttuvat helposti ihmisestä toiseen</a:t>
            </a:r>
          </a:p>
          <a:p>
            <a:pPr marL="457200" lvl="1" indent="0">
              <a:buNone/>
            </a:pPr>
            <a:endParaRPr lang="fi-FI" dirty="0" smtClean="0"/>
          </a:p>
          <a:p>
            <a:pPr lvl="1"/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1953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tunnekokemukseen vaikuttaa havainnon tietoinen arviointi</a:t>
            </a:r>
          </a:p>
          <a:p>
            <a:r>
              <a:rPr lang="fi-FI" dirty="0" smtClean="0"/>
              <a:t>perustunteet</a:t>
            </a:r>
          </a:p>
          <a:p>
            <a:pPr lvl="1"/>
            <a:r>
              <a:rPr lang="fi-FI" dirty="0" smtClean="0"/>
              <a:t>ilo, suru, pelko, viha (hämmästys ja inho)</a:t>
            </a:r>
          </a:p>
          <a:p>
            <a:pPr lvl="1"/>
            <a:r>
              <a:rPr lang="fi-FI" dirty="0"/>
              <a:t>u</a:t>
            </a:r>
            <a:r>
              <a:rPr lang="fi-FI" dirty="0" smtClean="0"/>
              <a:t>niversaaleja = samanlaisia kaikkialla maailmassa</a:t>
            </a:r>
          </a:p>
          <a:p>
            <a:pPr marL="457200" lvl="1" indent="0">
              <a:buNone/>
            </a:pPr>
            <a:endParaRPr lang="fi-FI" dirty="0" smtClean="0"/>
          </a:p>
          <a:p>
            <a:pPr lvl="1"/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51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Motivaatio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motiivi: toiminnan syy</a:t>
            </a:r>
          </a:p>
          <a:p>
            <a:r>
              <a:rPr lang="fi-FI" dirty="0"/>
              <a:t>m</a:t>
            </a:r>
            <a:r>
              <a:rPr lang="fi-FI" dirty="0" smtClean="0"/>
              <a:t>otivaatio</a:t>
            </a:r>
          </a:p>
          <a:p>
            <a:pPr lvl="1"/>
            <a:r>
              <a:rPr lang="fi-FI" dirty="0"/>
              <a:t>muodostuu motiiveista</a:t>
            </a:r>
          </a:p>
          <a:p>
            <a:pPr lvl="1"/>
            <a:r>
              <a:rPr lang="fi-FI" dirty="0"/>
              <a:t>tarkoittaa kaikkia niitä sisäisiä ja ulkoisia tekijöitä, jotka virittävät ja ohjaavat </a:t>
            </a:r>
            <a:r>
              <a:rPr lang="fi-FI" dirty="0" smtClean="0"/>
              <a:t>käyttäytymistämme</a:t>
            </a:r>
          </a:p>
          <a:p>
            <a:r>
              <a:rPr lang="fi-FI" dirty="0"/>
              <a:t>m</a:t>
            </a:r>
            <a:r>
              <a:rPr lang="fi-FI" dirty="0" smtClean="0"/>
              <a:t>otivaation tarveteoriat</a:t>
            </a:r>
          </a:p>
          <a:p>
            <a:pPr lvl="1"/>
            <a:r>
              <a:rPr lang="fi-FI" dirty="0" smtClean="0"/>
              <a:t>ihmisen </a:t>
            </a:r>
            <a:r>
              <a:rPr lang="fi-FI" dirty="0"/>
              <a:t>käyttäytymistä selitetään tarpeiden tyydyttämisen näkökulmasta</a:t>
            </a:r>
          </a:p>
          <a:p>
            <a:pPr lvl="1"/>
            <a:r>
              <a:rPr lang="fi-FI" dirty="0" smtClean="0"/>
              <a:t>esim</a:t>
            </a:r>
            <a:r>
              <a:rPr lang="fi-FI" dirty="0"/>
              <a:t>. Steven </a:t>
            </a:r>
            <a:r>
              <a:rPr lang="fi-FI" dirty="0" err="1"/>
              <a:t>Reiss</a:t>
            </a:r>
            <a:r>
              <a:rPr lang="fi-FI" dirty="0"/>
              <a:t>, elämän perusmotiivit (16 kpl</a:t>
            </a:r>
            <a:r>
              <a:rPr lang="fi-FI" dirty="0" smtClean="0"/>
              <a:t>)</a:t>
            </a:r>
          </a:p>
          <a:p>
            <a:r>
              <a:rPr lang="fi-FI" dirty="0"/>
              <a:t>m</a:t>
            </a:r>
            <a:r>
              <a:rPr lang="fi-FI" dirty="0" smtClean="0"/>
              <a:t>otivaation prosessiteoriat</a:t>
            </a:r>
          </a:p>
          <a:p>
            <a:pPr lvl="1"/>
            <a:r>
              <a:rPr lang="fi-FI" dirty="0"/>
              <a:t>l</a:t>
            </a:r>
            <a:r>
              <a:rPr lang="fi-FI" dirty="0" smtClean="0"/>
              <a:t>ähtökohdat kognitiivisessa psykologiassa</a:t>
            </a:r>
          </a:p>
          <a:p>
            <a:pPr lvl="1"/>
            <a:r>
              <a:rPr lang="fi-FI" dirty="0"/>
              <a:t>o</a:t>
            </a:r>
            <a:r>
              <a:rPr lang="fi-FI" dirty="0" smtClean="0"/>
              <a:t>letuksena, että yksilöllinen reagointitapa vaikuttaa motivaatioon</a:t>
            </a:r>
          </a:p>
          <a:p>
            <a:endParaRPr lang="fi-FI" dirty="0" smtClean="0"/>
          </a:p>
          <a:p>
            <a:pPr marL="457200" lvl="1" indent="0">
              <a:buNone/>
            </a:pPr>
            <a:endParaRPr lang="fi-FI" dirty="0" smtClean="0"/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906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Psykoanalyyttinen näkemys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t</a:t>
            </a:r>
            <a:r>
              <a:rPr lang="fi-FI" dirty="0" smtClean="0"/>
              <a:t>ietoinen</a:t>
            </a:r>
          </a:p>
          <a:p>
            <a:pPr lvl="1"/>
            <a:r>
              <a:rPr lang="fi-FI" dirty="0" smtClean="0"/>
              <a:t>ajattelun </a:t>
            </a:r>
            <a:r>
              <a:rPr lang="fi-FI" dirty="0"/>
              <a:t>ja havaintojen kohteena oleva aines</a:t>
            </a:r>
          </a:p>
          <a:p>
            <a:pPr lvl="0"/>
            <a:r>
              <a:rPr lang="fi-FI" dirty="0"/>
              <a:t>e</a:t>
            </a:r>
            <a:r>
              <a:rPr lang="fi-FI" dirty="0" smtClean="0"/>
              <a:t>sitietoinen</a:t>
            </a:r>
          </a:p>
          <a:p>
            <a:pPr lvl="1"/>
            <a:r>
              <a:rPr lang="fi-FI" dirty="0" smtClean="0"/>
              <a:t>helposti </a:t>
            </a:r>
            <a:r>
              <a:rPr lang="fi-FI" dirty="0"/>
              <a:t>tiedostettavat psyykkiset asiat</a:t>
            </a:r>
          </a:p>
          <a:p>
            <a:pPr lvl="0"/>
            <a:r>
              <a:rPr lang="fi-FI" dirty="0"/>
              <a:t>t</a:t>
            </a:r>
            <a:r>
              <a:rPr lang="fi-FI" dirty="0" smtClean="0"/>
              <a:t>iedostamaton</a:t>
            </a:r>
          </a:p>
          <a:p>
            <a:pPr lvl="1"/>
            <a:r>
              <a:rPr lang="fi-FI" dirty="0" smtClean="0"/>
              <a:t>vaikeasti </a:t>
            </a:r>
            <a:r>
              <a:rPr lang="fi-FI" dirty="0"/>
              <a:t>tiedostettavat psyykkiset asiat</a:t>
            </a:r>
          </a:p>
          <a:p>
            <a:pPr lvl="0"/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23936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301</Words>
  <Application>Microsoft Office PowerPoint</Application>
  <PresentationFormat>Mukautettu</PresentationFormat>
  <Paragraphs>65</Paragraphs>
  <Slides>12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3" baseType="lpstr">
      <vt:lpstr>Office-teema</vt:lpstr>
      <vt:lpstr>6. Psyykkinen toiminta</vt:lpstr>
      <vt:lpstr>Tietoinen ja tiedostamaton toiminta</vt:lpstr>
      <vt:lpstr>Psyykkinen toiminta</vt:lpstr>
      <vt:lpstr>Kognitiivinen toiminta</vt:lpstr>
      <vt:lpstr>PowerPoint-esitys</vt:lpstr>
      <vt:lpstr>Tunteet</vt:lpstr>
      <vt:lpstr>PowerPoint-esitys</vt:lpstr>
      <vt:lpstr>Motivaatio</vt:lpstr>
      <vt:lpstr>Psykoanalyyttinen näkemys</vt:lpstr>
      <vt:lpstr>PowerPoint-esitys</vt:lpstr>
      <vt:lpstr>PowerPoint-esitys</vt:lpstr>
      <vt:lpstr>Kognitiivisen psykologian näkemys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Paula Degerman</dc:creator>
  <cp:lastModifiedBy>Johanna Yrjänä</cp:lastModifiedBy>
  <cp:revision>62</cp:revision>
  <dcterms:created xsi:type="dcterms:W3CDTF">2016-04-22T12:08:07Z</dcterms:created>
  <dcterms:modified xsi:type="dcterms:W3CDTF">2016-06-22T06:17:52Z</dcterms:modified>
</cp:coreProperties>
</file>