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7"/>
  </p:notesMasterIdLst>
  <p:sldIdLst>
    <p:sldId id="269" r:id="rId2"/>
    <p:sldId id="257" r:id="rId3"/>
    <p:sldId id="258" r:id="rId4"/>
    <p:sldId id="259" r:id="rId5"/>
    <p:sldId id="272" r:id="rId6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aula Degerman" initials="PD" lastIdx="0" clrIdx="0">
    <p:extLst/>
  </p:cmAuthor>
  <p:cmAuthor id="2" name="Paula Degerman" initials="PD [2]" lastIdx="0" clrIdx="1">
    <p:extLst/>
  </p:cmAuthor>
  <p:cmAuthor id="3" name="Paula Degerman" initials="PD [3]" lastIdx="0" clrIdx="2">
    <p:extLst/>
  </p:cmAuthor>
  <p:cmAuthor id="4" name="Paula Degerman" initials="PD [4]" lastIdx="1" clrIdx="3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9216"/>
    <p:restoredTop sz="94674"/>
  </p:normalViewPr>
  <p:slideViewPr>
    <p:cSldViewPr snapToGrid="0" snapToObjects="1">
      <p:cViewPr varScale="1">
        <p:scale>
          <a:sx n="87" d="100"/>
          <a:sy n="87" d="100"/>
        </p:scale>
        <p:origin x="-115" y="-28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F3100F-4AE9-44C9-A45A-5A42D617BB1A}" type="datetimeFigureOut">
              <a:rPr lang="fi-FI" smtClean="0"/>
              <a:t>7.6.2016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571D01-C223-4CC0-B1D1-0AE7B3B983B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9514324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 smtClean="0"/>
              <a:t>Muokkaa perustyylejä naps.</a:t>
            </a:r>
            <a:endParaRPr lang="fi-FI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 smtClean="0"/>
              <a:t>Muokkaa alaotsikon perustyyliä napsautt.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3BDBB-990C-4640-A20A-F8C20DA46A46}" type="datetimeFigureOut">
              <a:rPr lang="fi-FI" smtClean="0"/>
              <a:t>7.6.2016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5318A-CFEA-3849-B541-CE375CF5767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900559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perustyylejä naps.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3BDBB-990C-4640-A20A-F8C20DA46A46}" type="datetimeFigureOut">
              <a:rPr lang="fi-FI" smtClean="0"/>
              <a:t>7.6.2016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5318A-CFEA-3849-B541-CE375CF5767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395420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 smtClean="0"/>
              <a:t>Muokkaa perustyylejä naps.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3BDBB-990C-4640-A20A-F8C20DA46A46}" type="datetimeFigureOut">
              <a:rPr lang="fi-FI" smtClean="0"/>
              <a:t>7.6.2016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5318A-CFEA-3849-B541-CE375CF5767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8248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perustyylejä naps.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3BDBB-990C-4640-A20A-F8C20DA46A46}" type="datetimeFigureOut">
              <a:rPr lang="fi-FI" smtClean="0"/>
              <a:t>7.6.2016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5318A-CFEA-3849-B541-CE375CF5767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236546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 smtClean="0"/>
              <a:t>Muokkaa perustyylejä naps.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3BDBB-990C-4640-A20A-F8C20DA46A46}" type="datetimeFigureOut">
              <a:rPr lang="fi-FI" smtClean="0"/>
              <a:t>7.6.2016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5318A-CFEA-3849-B541-CE375CF5767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427824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perustyylejä naps.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3BDBB-990C-4640-A20A-F8C20DA46A46}" type="datetimeFigureOut">
              <a:rPr lang="fi-FI" smtClean="0"/>
              <a:t>7.6.2016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5318A-CFEA-3849-B541-CE375CF5767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2242280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 smtClean="0"/>
              <a:t>Muokkaa perustyylejä naps.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3BDBB-990C-4640-A20A-F8C20DA46A46}" type="datetimeFigureOut">
              <a:rPr lang="fi-FI" smtClean="0"/>
              <a:t>7.6.2016</a:t>
            </a:fld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5318A-CFEA-3849-B541-CE375CF5767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5597455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perustyylejä naps.</a:t>
            </a:r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3BDBB-990C-4640-A20A-F8C20DA46A46}" type="datetimeFigureOut">
              <a:rPr lang="fi-FI" smtClean="0"/>
              <a:t>7.6.2016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5318A-CFEA-3849-B541-CE375CF5767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6647656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3BDBB-990C-4640-A20A-F8C20DA46A46}" type="datetimeFigureOut">
              <a:rPr lang="fi-FI" smtClean="0"/>
              <a:t>7.6.2016</a:t>
            </a:fld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5318A-CFEA-3849-B541-CE375CF5767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19604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 smtClean="0"/>
              <a:t>Muokkaa perustyylejä naps.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3BDBB-990C-4640-A20A-F8C20DA46A46}" type="datetimeFigureOut">
              <a:rPr lang="fi-FI" smtClean="0"/>
              <a:t>7.6.2016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5318A-CFEA-3849-B541-CE375CF5767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409915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 smtClean="0"/>
              <a:t>Muokkaa perustyylejä naps.</a:t>
            </a:r>
            <a:endParaRPr lang="fi-FI"/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3BDBB-990C-4640-A20A-F8C20DA46A46}" type="datetimeFigureOut">
              <a:rPr lang="fi-FI" smtClean="0"/>
              <a:t>7.6.2016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5318A-CFEA-3849-B541-CE375CF5767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673268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 smtClean="0"/>
              <a:t>Muokkaa perustyylejä naps.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63BDBB-990C-4640-A20A-F8C20DA46A46}" type="datetimeFigureOut">
              <a:rPr lang="fi-FI" smtClean="0"/>
              <a:t>7.6.2016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A5318A-CFEA-3849-B541-CE375CF5767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6323611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b="1" dirty="0" smtClean="0"/>
              <a:t>1. Johdatus psykologiaan</a:t>
            </a:r>
            <a:endParaRPr lang="fi-FI" b="1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i-FI" dirty="0" smtClean="0"/>
              <a:t>(s. 8-17)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755866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b="1" dirty="0" smtClean="0"/>
              <a:t>Psykologia</a:t>
            </a:r>
            <a:endParaRPr lang="fi-FI" b="1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dirty="0" smtClean="0"/>
              <a:t>ihmisen toimintaa tutkiva ja selittävä tiede</a:t>
            </a:r>
          </a:p>
          <a:p>
            <a:r>
              <a:rPr lang="fi-FI" altLang="fi-FI" dirty="0"/>
              <a:t>n</a:t>
            </a:r>
            <a:r>
              <a:rPr lang="fi-FI" altLang="fi-FI" dirty="0" smtClean="0"/>
              <a:t>imen taustalla </a:t>
            </a:r>
            <a:r>
              <a:rPr lang="fi-FI" altLang="fi-FI" dirty="0"/>
              <a:t>kreikan kielen </a:t>
            </a:r>
            <a:r>
              <a:rPr lang="fi-FI" altLang="fi-FI" dirty="0" smtClean="0"/>
              <a:t>sanat </a:t>
            </a:r>
            <a:r>
              <a:rPr lang="fi-FI" altLang="fi-FI" i="1" dirty="0" err="1" smtClean="0"/>
              <a:t>psykhe</a:t>
            </a:r>
            <a:r>
              <a:rPr lang="fi-FI" altLang="fi-FI" i="1" dirty="0" smtClean="0"/>
              <a:t> </a:t>
            </a:r>
            <a:r>
              <a:rPr lang="fi-FI" altLang="fi-FI" dirty="0" smtClean="0"/>
              <a:t>(</a:t>
            </a:r>
            <a:r>
              <a:rPr lang="fi-FI" altLang="fi-FI" i="1" dirty="0" smtClean="0"/>
              <a:t>mieli</a:t>
            </a:r>
            <a:r>
              <a:rPr lang="fi-FI" altLang="fi-FI" dirty="0"/>
              <a:t>)</a:t>
            </a:r>
            <a:r>
              <a:rPr lang="fi-FI" altLang="fi-FI" i="1" dirty="0"/>
              <a:t> + </a:t>
            </a:r>
            <a:r>
              <a:rPr lang="fi-FI" altLang="fi-FI" i="1" dirty="0" smtClean="0"/>
              <a:t>logos </a:t>
            </a:r>
            <a:r>
              <a:rPr lang="fi-FI" altLang="fi-FI" dirty="0"/>
              <a:t>(</a:t>
            </a:r>
            <a:r>
              <a:rPr lang="fi-FI" altLang="fi-FI" i="1" dirty="0" smtClean="0"/>
              <a:t>oppi</a:t>
            </a:r>
            <a:r>
              <a:rPr lang="fi-FI" altLang="fi-FI" dirty="0" smtClean="0"/>
              <a:t>) </a:t>
            </a:r>
          </a:p>
          <a:p>
            <a:pPr marL="0" indent="0">
              <a:buNone/>
            </a:pPr>
            <a:r>
              <a:rPr lang="fi-FI" altLang="fi-FI" dirty="0" smtClean="0">
                <a:sym typeface="Symbol"/>
              </a:rPr>
              <a:t>	→ </a:t>
            </a:r>
            <a:r>
              <a:rPr lang="fi-FI" dirty="0"/>
              <a:t>tutkimuksen kohteena erityisesti mielen </a:t>
            </a:r>
            <a:r>
              <a:rPr lang="fi-FI" dirty="0" smtClean="0"/>
              <a:t>toiminta</a:t>
            </a:r>
            <a:endParaRPr lang="fi-FI" altLang="fi-FI" b="1" dirty="0" smtClean="0">
              <a:sym typeface="Symbol"/>
            </a:endParaRPr>
          </a:p>
          <a:p>
            <a:r>
              <a:rPr lang="fi-FI" dirty="0"/>
              <a:t>k</a:t>
            </a:r>
            <a:r>
              <a:rPr lang="fi-FI" dirty="0" smtClean="0"/>
              <a:t>eskeiset tavoitteet</a:t>
            </a:r>
          </a:p>
          <a:p>
            <a:pPr lvl="1"/>
            <a:r>
              <a:rPr lang="fi-FI" dirty="0"/>
              <a:t>i</a:t>
            </a:r>
            <a:r>
              <a:rPr lang="fi-FI" dirty="0" smtClean="0"/>
              <a:t>hmisen toiminnan ymmärtäminen </a:t>
            </a:r>
            <a:r>
              <a:rPr lang="fi-FI" dirty="0"/>
              <a:t>ja </a:t>
            </a:r>
            <a:r>
              <a:rPr lang="fi-FI" dirty="0" smtClean="0"/>
              <a:t>selittäminen</a:t>
            </a:r>
          </a:p>
          <a:p>
            <a:pPr lvl="1"/>
            <a:r>
              <a:rPr lang="fi-FI" dirty="0" smtClean="0"/>
              <a:t>ihmisen </a:t>
            </a:r>
            <a:r>
              <a:rPr lang="fi-FI" dirty="0"/>
              <a:t>hyvinvoinnin </a:t>
            </a:r>
            <a:r>
              <a:rPr lang="fi-FI" dirty="0" smtClean="0"/>
              <a:t>lisääminen</a:t>
            </a:r>
          </a:p>
          <a:p>
            <a:pPr lvl="1"/>
            <a:endParaRPr lang="fi-FI" dirty="0" smtClean="0"/>
          </a:p>
        </p:txBody>
      </p:sp>
    </p:spTree>
    <p:extLst>
      <p:ext uri="{BB962C8B-B14F-4D97-AF65-F5344CB8AC3E}">
        <p14:creationId xmlns:p14="http://schemas.microsoft.com/office/powerpoint/2010/main" val="726415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b="1" dirty="0" smtClean="0"/>
              <a:t>Ihmisen toiminta</a:t>
            </a:r>
            <a:endParaRPr lang="fi-FI" b="1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i-FI" altLang="fi-FI" dirty="0"/>
              <a:t>ulkoisesti näkyvää (käyttäytymistä) ja sisäisiä tapahtumia (esim. ajatukset ja tunteet)</a:t>
            </a:r>
          </a:p>
          <a:p>
            <a:r>
              <a:rPr lang="fi-FI" altLang="fi-FI" dirty="0"/>
              <a:t>tiedostettua tai </a:t>
            </a:r>
            <a:r>
              <a:rPr lang="fi-FI" altLang="fi-FI" dirty="0" smtClean="0"/>
              <a:t>tiedostamatonta</a:t>
            </a:r>
            <a:endParaRPr lang="fi-FI" dirty="0" smtClean="0"/>
          </a:p>
          <a:p>
            <a:r>
              <a:rPr lang="fi-FI" dirty="0"/>
              <a:t>i</a:t>
            </a:r>
            <a:r>
              <a:rPr lang="fi-FI" dirty="0" smtClean="0"/>
              <a:t>hminen on toiminnallinen kokonaisuus</a:t>
            </a:r>
          </a:p>
          <a:p>
            <a:pPr lvl="1"/>
            <a:r>
              <a:rPr lang="fi-FI" dirty="0" smtClean="0"/>
              <a:t>psyykkinen, biologinen </a:t>
            </a:r>
            <a:r>
              <a:rPr lang="fi-FI" dirty="0"/>
              <a:t>ja </a:t>
            </a:r>
            <a:r>
              <a:rPr lang="fi-FI" dirty="0" smtClean="0"/>
              <a:t>sosiaalinen toiminta vaikuttavat toisiinsa 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970404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b="1" dirty="0" smtClean="0"/>
              <a:t>Psyykkinen toiminta</a:t>
            </a:r>
            <a:endParaRPr lang="fi-FI" b="1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altLang="fi-FI" dirty="0"/>
              <a:t>mielensisäistä toimintaa</a:t>
            </a:r>
          </a:p>
          <a:p>
            <a:pPr lvl="1"/>
            <a:r>
              <a:rPr lang="fi-FI" altLang="fi-FI" dirty="0" smtClean="0"/>
              <a:t>kognitiivinen </a:t>
            </a:r>
            <a:r>
              <a:rPr lang="fi-FI" altLang="fi-FI" dirty="0"/>
              <a:t>(= tiedonkäsittelyyn </a:t>
            </a:r>
            <a:r>
              <a:rPr lang="fi-FI" altLang="fi-FI" dirty="0" smtClean="0"/>
              <a:t>liittyvä) toiminta</a:t>
            </a:r>
            <a:endParaRPr lang="fi-FI" altLang="fi-FI" dirty="0"/>
          </a:p>
          <a:p>
            <a:pPr lvl="2"/>
            <a:r>
              <a:rPr lang="fi-FI" altLang="fi-FI" dirty="0"/>
              <a:t>e</a:t>
            </a:r>
            <a:r>
              <a:rPr lang="fi-FI" altLang="fi-FI" dirty="0" smtClean="0"/>
              <a:t>sim. oppiminen</a:t>
            </a:r>
            <a:r>
              <a:rPr lang="fi-FI" altLang="fi-FI" dirty="0"/>
              <a:t>, muisti, ajattelu, tarkkaavaisuus, </a:t>
            </a:r>
            <a:r>
              <a:rPr lang="fi-FI" altLang="fi-FI" dirty="0" smtClean="0"/>
              <a:t>kieli</a:t>
            </a:r>
            <a:endParaRPr lang="fi-FI" altLang="fi-FI" dirty="0"/>
          </a:p>
          <a:p>
            <a:pPr lvl="1"/>
            <a:r>
              <a:rPr lang="fi-FI" altLang="fi-FI" dirty="0"/>
              <a:t>t</a:t>
            </a:r>
            <a:r>
              <a:rPr lang="fi-FI" altLang="fi-FI" dirty="0" smtClean="0"/>
              <a:t>unteet (= emootiot)</a:t>
            </a:r>
            <a:endParaRPr lang="fi-FI" altLang="fi-FI" dirty="0"/>
          </a:p>
          <a:p>
            <a:pPr lvl="2"/>
            <a:r>
              <a:rPr lang="fi-FI" altLang="fi-FI" dirty="0"/>
              <a:t>e</a:t>
            </a:r>
            <a:r>
              <a:rPr lang="fi-FI" altLang="fi-FI" dirty="0" smtClean="0"/>
              <a:t>sim. ilo</a:t>
            </a:r>
            <a:r>
              <a:rPr lang="fi-FI" altLang="fi-FI" dirty="0"/>
              <a:t>, suru, viha, pelko, </a:t>
            </a:r>
            <a:r>
              <a:rPr lang="fi-FI" altLang="fi-FI" dirty="0" smtClean="0"/>
              <a:t>hämmästys</a:t>
            </a:r>
            <a:endParaRPr lang="fi-FI" altLang="fi-FI" dirty="0"/>
          </a:p>
          <a:p>
            <a:pPr lvl="1"/>
            <a:r>
              <a:rPr lang="fi-FI" altLang="fi-FI" dirty="0" smtClean="0"/>
              <a:t>motiivit</a:t>
            </a:r>
            <a:endParaRPr lang="fi-FI" altLang="fi-FI" dirty="0"/>
          </a:p>
          <a:p>
            <a:pPr lvl="2"/>
            <a:r>
              <a:rPr lang="fi-FI" altLang="fi-FI" dirty="0" smtClean="0"/>
              <a:t>toiminnan syyt, muodostavat</a:t>
            </a:r>
            <a:r>
              <a:rPr lang="fi-FI" altLang="fi-FI" dirty="0" smtClean="0">
                <a:sym typeface="Symbol"/>
              </a:rPr>
              <a:t> motivaation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695835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b="1" dirty="0" smtClean="0"/>
              <a:t>Biologinen </a:t>
            </a:r>
            <a:r>
              <a:rPr lang="fi-FI" b="1" dirty="0"/>
              <a:t>ja sosiaalinen toiminta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fi-FI" sz="3600" b="0" dirty="0" smtClean="0"/>
              <a:t>Biologinen toiminta</a:t>
            </a:r>
            <a:endParaRPr lang="fi-FI" sz="3600" b="0" dirty="0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lvl="0"/>
            <a:r>
              <a:rPr lang="fi-FI" dirty="0"/>
              <a:t>a</a:t>
            </a:r>
            <a:r>
              <a:rPr lang="fi-FI" dirty="0" smtClean="0"/>
              <a:t>ivo- ja hormonitoiminta</a:t>
            </a:r>
            <a:endParaRPr lang="fi-FI" dirty="0"/>
          </a:p>
          <a:p>
            <a:r>
              <a:rPr lang="fi-FI" dirty="0"/>
              <a:t>g</a:t>
            </a:r>
            <a:r>
              <a:rPr lang="fi-FI" dirty="0" smtClean="0"/>
              <a:t>eeniperimän ja evoluution </a:t>
            </a:r>
            <a:r>
              <a:rPr lang="fi-FI" dirty="0"/>
              <a:t>vaikutus</a:t>
            </a:r>
          </a:p>
          <a:p>
            <a:endParaRPr lang="fi-FI" dirty="0"/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/>
          </a:bodyPr>
          <a:lstStyle/>
          <a:p>
            <a:r>
              <a:rPr lang="fi-FI" sz="3600" b="0" dirty="0" smtClean="0"/>
              <a:t>Sosiaalinen toiminta</a:t>
            </a:r>
            <a:endParaRPr lang="fi-FI" sz="3600" b="0" dirty="0"/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fi-FI" dirty="0" smtClean="0"/>
              <a:t>vuorovaikutussuhteet</a:t>
            </a:r>
          </a:p>
          <a:p>
            <a:r>
              <a:rPr lang="fi-FI" dirty="0" smtClean="0"/>
              <a:t>sosiaaliset järjestelmät</a:t>
            </a:r>
          </a:p>
          <a:p>
            <a:pPr lvl="1"/>
            <a:r>
              <a:rPr lang="fi-FI" dirty="0"/>
              <a:t>e</a:t>
            </a:r>
            <a:r>
              <a:rPr lang="fi-FI" dirty="0" smtClean="0"/>
              <a:t>sim. perhe, yhteiskunta ja kulttuuri</a:t>
            </a:r>
          </a:p>
        </p:txBody>
      </p:sp>
    </p:spTree>
    <p:extLst>
      <p:ext uri="{BB962C8B-B14F-4D97-AF65-F5344CB8AC3E}">
        <p14:creationId xmlns:p14="http://schemas.microsoft.com/office/powerpoint/2010/main" val="2190351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150</TotalTime>
  <Words>129</Words>
  <Application>Microsoft Office PowerPoint</Application>
  <PresentationFormat>Mukautettu</PresentationFormat>
  <Paragraphs>30</Paragraphs>
  <Slides>5</Slides>
  <Notes>0</Notes>
  <HiddenSlides>0</HiddenSlides>
  <MMClips>0</MMClips>
  <ScaleCrop>false</ScaleCrop>
  <HeadingPairs>
    <vt:vector size="4" baseType="variant">
      <vt:variant>
        <vt:lpstr>Teema</vt:lpstr>
      </vt:variant>
      <vt:variant>
        <vt:i4>1</vt:i4>
      </vt:variant>
      <vt:variant>
        <vt:lpstr>Dian otsikot</vt:lpstr>
      </vt:variant>
      <vt:variant>
        <vt:i4>5</vt:i4>
      </vt:variant>
    </vt:vector>
  </HeadingPairs>
  <TitlesOfParts>
    <vt:vector size="6" baseType="lpstr">
      <vt:lpstr>Office-teema</vt:lpstr>
      <vt:lpstr>1. Johdatus psykologiaan</vt:lpstr>
      <vt:lpstr>Psykologia</vt:lpstr>
      <vt:lpstr>Ihmisen toiminta</vt:lpstr>
      <vt:lpstr>Psyykkinen toiminta</vt:lpstr>
      <vt:lpstr>Biologinen ja sosiaalinen toiminta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Paula Degerman</dc:creator>
  <cp:lastModifiedBy>Johanna Yrjänä</cp:lastModifiedBy>
  <cp:revision>84</cp:revision>
  <dcterms:created xsi:type="dcterms:W3CDTF">2016-04-22T12:08:07Z</dcterms:created>
  <dcterms:modified xsi:type="dcterms:W3CDTF">2016-06-07T07:11:59Z</dcterms:modified>
</cp:coreProperties>
</file>