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7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68" r:id="rId18"/>
    <p:sldId id="269" r:id="rId19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71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20" autoAdjust="0"/>
    <p:restoredTop sz="96357" autoAdjust="0"/>
  </p:normalViewPr>
  <p:slideViewPr>
    <p:cSldViewPr snapToGrid="0" snapToObjects="1">
      <p:cViewPr varScale="1">
        <p:scale>
          <a:sx n="53" d="100"/>
          <a:sy n="53" d="100"/>
        </p:scale>
        <p:origin x="132" y="21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4.11.2020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Oivallus 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4.11.2020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Oivallus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Oivallus 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599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Oivallus 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379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Oivallus 1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F5846-7FDB-7A41-BFAE-11B7D8CCC68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69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.fi/tiede/art-2000006320586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12. Tietoa käsitellään hermoverkoissa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8296D7-8787-4D56-B7B1-FEF76BB7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Plastisiteetti</a:t>
            </a:r>
            <a:r>
              <a:rPr lang="fi-FI" dirty="0"/>
              <a:t> ja aivojen vaurioituminen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CB0156B-7E93-49DF-B94F-0A9AFAB5AFC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 err="1"/>
              <a:t>Plastisiteetti</a:t>
            </a:r>
            <a:r>
              <a:rPr lang="fi-FI" dirty="0"/>
              <a:t> on äärimmäisen tärkeää tilanteessa, jossa aivot vaurioituvat.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Tehokas kuntoutus voi saada aikaan sen, että aivojen terve osa ottaa hoitaakseen vaurioituneen alueen tehtäviä.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Etenkin aivokuorella </a:t>
            </a:r>
            <a:r>
              <a:rPr lang="fi-FI" dirty="0" err="1"/>
              <a:t>plastisiteetti</a:t>
            </a:r>
            <a:r>
              <a:rPr lang="fi-FI" dirty="0"/>
              <a:t> on tehokasta.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9A823C-0759-41A8-A603-AC9A5D2AF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398049D-E7F1-4CEB-A414-8A9D083D1B7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443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CC040-1A11-487F-87C1-072083281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Tutustu lehtiartikkeliin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EAFD8D3-E6DC-4F5A-A9AE-CFAE3FFAF5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Tutustu oheiseen </a:t>
            </a:r>
            <a:r>
              <a:rPr lang="fi-FI" i="1" dirty="0"/>
              <a:t>Helsingin Sanomien </a:t>
            </a:r>
            <a:r>
              <a:rPr lang="fi-FI" dirty="0"/>
              <a:t>artikkeliin </a:t>
            </a:r>
            <a:r>
              <a:rPr lang="fi-FI" i="1" dirty="0"/>
              <a:t>Aivot toimivat, vaikka niistä poistaisi puolet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>
                <a:hlinkClick r:id="rId2"/>
              </a:rPr>
              <a:t>https://www.hs.fi/tiede/art-2000006320586.html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E639219-1F73-4F7D-AA33-2D54377163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AB005C0-A4A6-408F-997B-8A647E2AE61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9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C46C6DF-EF9F-4C9B-817C-7C0286DE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Yhdistä käsite ja selitys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B71B132-51CE-4E3D-8B09-6343E81D2B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970" y="4437888"/>
            <a:ext cx="11020267" cy="6585712"/>
          </a:xfrm>
        </p:spPr>
        <p:txBody>
          <a:bodyPr/>
          <a:lstStyle/>
          <a:p>
            <a:pPr algn="ctr">
              <a:lnSpc>
                <a:spcPct val="250000"/>
              </a:lnSpc>
            </a:pPr>
            <a:r>
              <a:rPr lang="fi-FI" dirty="0"/>
              <a:t>lumevaikutus</a:t>
            </a:r>
          </a:p>
          <a:p>
            <a:pPr algn="ctr">
              <a:lnSpc>
                <a:spcPct val="250000"/>
              </a:lnSpc>
            </a:pPr>
            <a:r>
              <a:rPr lang="fi-FI" dirty="0"/>
              <a:t>hypotalamus</a:t>
            </a:r>
          </a:p>
          <a:p>
            <a:pPr algn="ctr">
              <a:lnSpc>
                <a:spcPct val="250000"/>
              </a:lnSpc>
            </a:pPr>
            <a:r>
              <a:rPr lang="fi-FI" dirty="0"/>
              <a:t>toiminnanohjaus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50CCE74-7F9B-47D2-A8B3-9A0BEB89A2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1. Aivorakenne, joka ohjaa kehon hormonitoimintaa aivolisäkkeen kautta. Sijaitsee limbisen järjestelmän alueella. </a:t>
            </a:r>
          </a:p>
          <a:p>
            <a:r>
              <a:rPr lang="fi-FI" dirty="0"/>
              <a:t>2. Ihmisen kyky suunnitella asioita etukäteen, suunnata tarkkaavaisuuttaan, hallita hetkellisiä mielitekojaan ja säädellä käyttäytymistään. Otsalohkojen mahdollistama toiminto.</a:t>
            </a:r>
          </a:p>
          <a:p>
            <a:r>
              <a:rPr lang="fi-FI" dirty="0"/>
              <a:t>3. Viittaa siihen, että nekin potilaat, jotka eivät saa elimistön tilaan vaikuttavaa lääkettä, hyötyvät usein hoidosta.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39A7D1DA-BD07-4200-84E4-5B8682C797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2920" y="3184914"/>
            <a:ext cx="11020318" cy="997631"/>
          </a:xfrm>
        </p:spPr>
        <p:txBody>
          <a:bodyPr/>
          <a:lstStyle/>
          <a:p>
            <a:pPr algn="ctr"/>
            <a:r>
              <a:rPr lang="fi-FI" dirty="0"/>
              <a:t>Käsite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241BD43-D33C-409E-818A-9AAF4E8849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Selitys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5DCA1B-E7F7-46B7-AE9C-499A77FEE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DCB24-34AD-4FED-B4D6-9F9EBDD3DAF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D4C806A1-1B79-434D-B247-AFF46C40547B}"/>
              </a:ext>
            </a:extLst>
          </p:cNvPr>
          <p:cNvCxnSpPr>
            <a:cxnSpLocks/>
          </p:cNvCxnSpPr>
          <p:nvPr/>
        </p:nvCxnSpPr>
        <p:spPr>
          <a:xfrm>
            <a:off x="7991856" y="5687568"/>
            <a:ext cx="4598855" cy="33467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FC839F2-10BC-4CB2-B195-F9BFA6E3CC22}"/>
              </a:ext>
            </a:extLst>
          </p:cNvPr>
          <p:cNvCxnSpPr>
            <a:cxnSpLocks/>
          </p:cNvCxnSpPr>
          <p:nvPr/>
        </p:nvCxnSpPr>
        <p:spPr>
          <a:xfrm flipV="1">
            <a:off x="7991856" y="4828032"/>
            <a:ext cx="4598855" cy="26883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ABDE2C1E-DCDF-4AAC-BCF0-1C0DBFEA7C46}"/>
              </a:ext>
            </a:extLst>
          </p:cNvPr>
          <p:cNvCxnSpPr>
            <a:cxnSpLocks/>
          </p:cNvCxnSpPr>
          <p:nvPr/>
        </p:nvCxnSpPr>
        <p:spPr>
          <a:xfrm flipV="1">
            <a:off x="8321040" y="6638544"/>
            <a:ext cx="4269671" cy="28529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19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C46C6DF-EF9F-4C9B-817C-7C0286DE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Yhdistä käsite ja selitys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2B71B132-51CE-4E3D-8B09-6343E81D2B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2970" y="4437888"/>
            <a:ext cx="11020267" cy="6585712"/>
          </a:xfrm>
        </p:spPr>
        <p:txBody>
          <a:bodyPr>
            <a:normAutofit fontScale="92500" lnSpcReduction="20000"/>
          </a:bodyPr>
          <a:lstStyle/>
          <a:p>
            <a:pPr algn="ctr">
              <a:lnSpc>
                <a:spcPct val="250000"/>
              </a:lnSpc>
            </a:pPr>
            <a:r>
              <a:rPr lang="fi-FI" dirty="0"/>
              <a:t>synapsi </a:t>
            </a:r>
          </a:p>
          <a:p>
            <a:pPr algn="ctr">
              <a:lnSpc>
                <a:spcPct val="250000"/>
              </a:lnSpc>
            </a:pPr>
            <a:r>
              <a:rPr lang="fi-FI" dirty="0" err="1"/>
              <a:t>plastisiteetti</a:t>
            </a:r>
            <a:endParaRPr lang="fi-FI" dirty="0"/>
          </a:p>
          <a:p>
            <a:pPr algn="ctr">
              <a:lnSpc>
                <a:spcPct val="250000"/>
              </a:lnSpc>
            </a:pPr>
            <a:r>
              <a:rPr lang="fi-FI" dirty="0" err="1"/>
              <a:t>korteksi</a:t>
            </a:r>
            <a:endParaRPr lang="fi-FI" dirty="0"/>
          </a:p>
          <a:p>
            <a:pPr algn="ctr">
              <a:lnSpc>
                <a:spcPct val="250000"/>
              </a:lnSpc>
            </a:pPr>
            <a:r>
              <a:rPr lang="fi-FI" dirty="0"/>
              <a:t>reduktionismi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50CCE74-7F9B-47D2-A8B3-9A0BEB89A2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4. Kahden hermosolun välinen yhtymäkohta. Näissä viestit kulkevat kemiallisesti välittäjäaineiden välityksellä.</a:t>
            </a:r>
          </a:p>
          <a:p>
            <a:r>
              <a:rPr lang="fi-FI" dirty="0"/>
              <a:t>5. Selittämistä, jossa yhden tason ilmiö palautetaan toisen, sitä perustavamman tason ilmiöksi. </a:t>
            </a:r>
          </a:p>
          <a:p>
            <a:r>
              <a:rPr lang="fi-FI" dirty="0"/>
              <a:t>6. Eli aivokuori. Isoaivojen uloin osa. Psyykkisen toiminnan kannalta tärkein aivojen osa. Sen ansiosta pystymme oppimaan ajattelemalla kokemuksiamme. Myös empatian kokeminen edellyttää aivokuoren toimintaa.</a:t>
            </a:r>
          </a:p>
          <a:p>
            <a:r>
              <a:rPr lang="fi-FI" dirty="0"/>
              <a:t>7. Eli aivojen muotoutuvuus. Selittää osaltaan ihmisen kykyä sopeutua monenlaisiin ympäristöihin ja olosuhteisiin. Muotoutuminen tarkoittaa tyypillisesti sitä, että hermosolujen väliset yhteydet vahvistuvat ja tiedonkulku nopeutuu. 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39A7D1DA-BD07-4200-84E4-5B8682C7977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72920" y="3184914"/>
            <a:ext cx="11020318" cy="997631"/>
          </a:xfrm>
        </p:spPr>
        <p:txBody>
          <a:bodyPr/>
          <a:lstStyle/>
          <a:p>
            <a:pPr algn="ctr"/>
            <a:r>
              <a:rPr lang="fi-FI" dirty="0"/>
              <a:t>Käsite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A241BD43-D33C-409E-818A-9AAF4E8849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Selitys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75DCA1B-E7F7-46B7-AE9C-499A77FEE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DCB24-34AD-4FED-B4D6-9F9EBDD3DAF2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cxnSp>
        <p:nvCxnSpPr>
          <p:cNvPr id="3" name="Suora yhdysviiva 2">
            <a:extLst>
              <a:ext uri="{FF2B5EF4-FFF2-40B4-BE49-F238E27FC236}">
                <a16:creationId xmlns:a16="http://schemas.microsoft.com/office/drawing/2014/main" id="{D4C806A1-1B79-434D-B247-AFF46C40547B}"/>
              </a:ext>
            </a:extLst>
          </p:cNvPr>
          <p:cNvCxnSpPr>
            <a:cxnSpLocks/>
          </p:cNvCxnSpPr>
          <p:nvPr/>
        </p:nvCxnSpPr>
        <p:spPr>
          <a:xfrm flipV="1">
            <a:off x="7132320" y="4681728"/>
            <a:ext cx="5458391" cy="731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>
            <a:extLst>
              <a:ext uri="{FF2B5EF4-FFF2-40B4-BE49-F238E27FC236}">
                <a16:creationId xmlns:a16="http://schemas.microsoft.com/office/drawing/2014/main" id="{8FC839F2-10BC-4CB2-B195-F9BFA6E3CC22}"/>
              </a:ext>
            </a:extLst>
          </p:cNvPr>
          <p:cNvCxnSpPr>
            <a:cxnSpLocks/>
          </p:cNvCxnSpPr>
          <p:nvPr/>
        </p:nvCxnSpPr>
        <p:spPr>
          <a:xfrm>
            <a:off x="7680960" y="7132320"/>
            <a:ext cx="4797552" cy="12618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>
            <a:extLst>
              <a:ext uri="{FF2B5EF4-FFF2-40B4-BE49-F238E27FC236}">
                <a16:creationId xmlns:a16="http://schemas.microsoft.com/office/drawing/2014/main" id="{ABDE2C1E-DCDF-4AAC-BCF0-1C0DBFEA7C46}"/>
              </a:ext>
            </a:extLst>
          </p:cNvPr>
          <p:cNvCxnSpPr>
            <a:cxnSpLocks/>
          </p:cNvCxnSpPr>
          <p:nvPr/>
        </p:nvCxnSpPr>
        <p:spPr>
          <a:xfrm flipV="1">
            <a:off x="7260336" y="6583680"/>
            <a:ext cx="5218176" cy="228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94C88C6F-CE04-4840-AB71-8CF76B549248}"/>
              </a:ext>
            </a:extLst>
          </p:cNvPr>
          <p:cNvCxnSpPr>
            <a:cxnSpLocks/>
          </p:cNvCxnSpPr>
          <p:nvPr/>
        </p:nvCxnSpPr>
        <p:spPr>
          <a:xfrm flipV="1">
            <a:off x="7882128" y="5687568"/>
            <a:ext cx="4596384" cy="48435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09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12610A-0F99-40D0-9471-A7CD6208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Phineas</a:t>
            </a:r>
            <a:r>
              <a:rPr lang="fi-FI" dirty="0"/>
              <a:t> Cagen tapaus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340641-4CA6-4F3C-B108-D7E39AF4F46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76400" y="3730514"/>
            <a:ext cx="21031200" cy="2651126"/>
          </a:xfrm>
        </p:spPr>
        <p:txBody>
          <a:bodyPr/>
          <a:lstStyle/>
          <a:p>
            <a:r>
              <a:rPr lang="fi-FI" dirty="0"/>
              <a:t>Tutustu kirjan tehtäväsivuilta löytyvään </a:t>
            </a:r>
            <a:r>
              <a:rPr lang="fi-FI" dirty="0" err="1"/>
              <a:t>Phineas</a:t>
            </a:r>
            <a:r>
              <a:rPr lang="fi-FI" dirty="0"/>
              <a:t> Cagen tapaukseen ja vastaa siihen liittyviin kysymyksiin!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92F8723-078E-47BE-9AD9-EE66005A5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741F755-752E-474F-B376-EFA1B00BE16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7" name="Kuva 6" descr="Kuva, joka sisältää kohteen piirtäminen, kello&#10;&#10;Kuvaus luotu automaattisesti">
            <a:extLst>
              <a:ext uri="{FF2B5EF4-FFF2-40B4-BE49-F238E27FC236}">
                <a16:creationId xmlns:a16="http://schemas.microsoft.com/office/drawing/2014/main" id="{05C9CC93-D265-4794-AE5A-6F90CC85C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688" y="6386790"/>
            <a:ext cx="10428624" cy="58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3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B51B53-5C70-4B77-9277-8D0B1DF80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A60864-7768-4FF1-B876-B99A6D4C2DA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Hermosoluista muodostuu hermoverkkoja. Selitä, miten hermosolut ovat yhteydessä toisiinsa.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ovat välittäjäaineet?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Selitä, miten jonkin uuden taidon harjoittelu vaikuttaa aivoihin.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seuraa siitä, että aivot ovat muotoutuvat?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73BFA10-C865-485D-84C2-6A32EB47BD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8A0EA8-7DB7-407F-BD63-7B7DAC8BF88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89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4A43374-D268-42D9-ABC0-B569C85814F4}"/>
              </a:ext>
            </a:extLst>
          </p:cNvPr>
          <p:cNvSpPr/>
          <p:nvPr/>
        </p:nvSpPr>
        <p:spPr>
          <a:xfrm>
            <a:off x="0" y="0"/>
            <a:ext cx="10923814" cy="137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CD57550B-5269-4EFE-9F6B-F107714465D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l="3158" t="-23554" r="3890" b="-23486"/>
          <a:stretch/>
        </p:blipFill>
        <p:spPr>
          <a:xfrm>
            <a:off x="1" y="0"/>
            <a:ext cx="10923814" cy="1371600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E13E486-6F94-43C7-A809-E314F33E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Tiedonkulku aivoissa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0E30C48-4D5E-4738-978B-C88D379331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Tiedon kulku eri aivoalueiden välillä on vilkasta. Tiedonkäsittely aivoissa on myös äärimmäisen nopeaa.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Oheinen kuva on otettu diffuusiotensorikuvauksella, </a:t>
            </a:r>
            <a:r>
              <a:rPr lang="fi-FI" dirty="0" err="1"/>
              <a:t>DTI:llä</a:t>
            </a:r>
            <a:r>
              <a:rPr lang="fi-FI" dirty="0"/>
              <a:t>, joka on magneettikuvaukseen perustuva menetelmä.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/>
              <a:t>Kuvaan on merkitty eri väreillä eri tiedonkulkureittejä aivojen osien välillä.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4A43374-D268-42D9-ABC0-B569C85814F4}"/>
              </a:ext>
            </a:extLst>
          </p:cNvPr>
          <p:cNvSpPr/>
          <p:nvPr/>
        </p:nvSpPr>
        <p:spPr>
          <a:xfrm>
            <a:off x="0" y="0"/>
            <a:ext cx="10923814" cy="1371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n paikkamerkki 9">
            <a:extLst>
              <a:ext uri="{FF2B5EF4-FFF2-40B4-BE49-F238E27FC236}">
                <a16:creationId xmlns:a16="http://schemas.microsoft.com/office/drawing/2014/main" id="{CD57550B-5269-4EFE-9F6B-F107714465D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/>
          <a:srcRect l="3158" t="-23554" r="3890" b="-23486"/>
          <a:stretch/>
        </p:blipFill>
        <p:spPr>
          <a:xfrm>
            <a:off x="1" y="0"/>
            <a:ext cx="10923814" cy="13716000"/>
          </a:xfr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BE13E486-6F94-43C7-A809-E314F33ED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Tiedonkulku aivoissa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0E30C48-4D5E-4738-978B-C88D379331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2"/>
                </a:solidFill>
              </a:rPr>
              <a:t>Sinisellä</a:t>
            </a:r>
            <a:r>
              <a:rPr lang="fi-FI" dirty="0"/>
              <a:t> on merkitty hermoyhteyksiä, jotka tuovat viestejä aivojen sisäosista aivokuorelle.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3"/>
                </a:solidFill>
              </a:rPr>
              <a:t>Vihreällä</a:t>
            </a:r>
            <a:r>
              <a:rPr lang="fi-FI" dirty="0"/>
              <a:t> merkityt reitit kulkevat aivojen etuosasta takaosiin.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5"/>
                </a:solidFill>
              </a:rPr>
              <a:t>Punainen</a:t>
            </a:r>
            <a:r>
              <a:rPr lang="fi-FI" dirty="0"/>
              <a:t> väri kuvaa yhteyksiä aivopuoliskojen välillä.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480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3FBBCD2C-9B57-439E-AB97-8C6F58EE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Synapsi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0118056C-D4B3-432F-9ED9-651FE6051C3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Hermosolujen yhtymäkohtaa kutsutaan </a:t>
            </a:r>
            <a:r>
              <a:rPr lang="fi-FI" i="1" dirty="0"/>
              <a:t>synapsiksi</a:t>
            </a:r>
            <a:r>
              <a:rPr lang="fi-FI" dirty="0"/>
              <a:t>. Aivoissa on valtava määrä synapseja.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Synapseissa viestit kulkevat välittäjäaineiden välityksellä.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Välittäjäaineita ovat mm. serotoniini, asetyylikoliini ja dopamiini.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B24AEBA-B4D2-487D-9791-7A1E5255A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993AA72-EF10-4704-A919-D028C3455BC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946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138749-6944-49E3-B8DA-3F004710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Synapsin läpileikkaus</a:t>
            </a:r>
          </a:p>
        </p:txBody>
      </p:sp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4FF675A2-D7E5-4C32-9B8C-27F29A4D9F3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5048250" y="2519441"/>
            <a:ext cx="14287500" cy="11196559"/>
          </a:xfrm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CF53B59-A991-4F79-9A3A-BC75D7FDC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3401F-AA43-4B7A-978D-BDD9699781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61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6769ED-3A5D-48EA-84FC-6404983BA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Aivojen muotoutuvuus eli </a:t>
            </a:r>
            <a:r>
              <a:rPr lang="fi-FI" dirty="0" err="1"/>
              <a:t>plastisiteetti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AFF0D2-1521-4696-9504-7330C779C03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Aivot ovat hyvin muotoutuva elin.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Aivojen runsaasti käytetyt yhteydet tehostuvat ja vähemmän käytetyt yhteydet heikkenevät.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Esimerkiksi harjoittelu tehostaa yhteyksiä.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E536B0-3E77-42F0-A2EA-B6C2E692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0D8CBE-50E8-4971-B729-B4D6D0BE8BC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866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A0F3FB-191D-48C8-AFF3-7214CAC5B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Harjoittelun vaikutus uusiin hermoyhteyksiin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AD3BEC-D124-4C55-AF53-76E22641E5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Etsi video uusien hermoyhteyksien syntymisestä esim. hakusanoilla </a:t>
            </a:r>
            <a:r>
              <a:rPr lang="fi-FI" i="1" dirty="0" err="1"/>
              <a:t>new</a:t>
            </a:r>
            <a:r>
              <a:rPr lang="fi-FI" i="1" dirty="0"/>
              <a:t> </a:t>
            </a:r>
            <a:r>
              <a:rPr lang="fi-FI" i="1" dirty="0" err="1"/>
              <a:t>neurons</a:t>
            </a:r>
            <a:r>
              <a:rPr lang="fi-FI" dirty="0"/>
              <a:t>, </a:t>
            </a:r>
            <a:r>
              <a:rPr lang="fi-FI" i="1" dirty="0" err="1"/>
              <a:t>neurons</a:t>
            </a:r>
            <a:r>
              <a:rPr lang="fi-FI" dirty="0"/>
              <a:t> </a:t>
            </a:r>
            <a:r>
              <a:rPr lang="fi-FI" i="1" dirty="0"/>
              <a:t>and</a:t>
            </a:r>
            <a:r>
              <a:rPr lang="fi-FI" dirty="0"/>
              <a:t> </a:t>
            </a:r>
            <a:r>
              <a:rPr lang="fi-FI" i="1" dirty="0" err="1"/>
              <a:t>what</a:t>
            </a:r>
            <a:r>
              <a:rPr lang="fi-FI" dirty="0"/>
              <a:t> </a:t>
            </a:r>
            <a:r>
              <a:rPr lang="fi-FI" i="1" dirty="0" err="1"/>
              <a:t>they</a:t>
            </a:r>
            <a:r>
              <a:rPr lang="fi-FI" dirty="0"/>
              <a:t> </a:t>
            </a:r>
            <a:r>
              <a:rPr lang="fi-FI" i="1" dirty="0" err="1"/>
              <a:t>do</a:t>
            </a:r>
            <a:r>
              <a:rPr lang="fi-FI" dirty="0"/>
              <a:t>, </a:t>
            </a:r>
            <a:r>
              <a:rPr lang="fi-FI" i="1" dirty="0" err="1"/>
              <a:t>new</a:t>
            </a:r>
            <a:r>
              <a:rPr lang="fi-FI" dirty="0"/>
              <a:t> </a:t>
            </a:r>
            <a:r>
              <a:rPr lang="fi-FI" i="1" dirty="0" err="1"/>
              <a:t>neurons</a:t>
            </a:r>
            <a:r>
              <a:rPr lang="fi-FI" dirty="0"/>
              <a:t> </a:t>
            </a:r>
            <a:r>
              <a:rPr lang="fi-FI" i="1" dirty="0" err="1"/>
              <a:t>connection</a:t>
            </a:r>
            <a:r>
              <a:rPr lang="fi-FI" dirty="0"/>
              <a:t> tai </a:t>
            </a:r>
            <a:r>
              <a:rPr lang="fi-FI" i="1" dirty="0"/>
              <a:t>neurogenesis</a:t>
            </a:r>
            <a:r>
              <a:rPr lang="fi-FI" dirty="0"/>
              <a:t>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6B1659E-67DC-4FE8-B11E-A70CE7B19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BF1DA2-FB8C-42DF-A654-5C9FFF735CD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8" name="image10.png">
            <a:extLst>
              <a:ext uri="{FF2B5EF4-FFF2-40B4-BE49-F238E27FC236}">
                <a16:creationId xmlns:a16="http://schemas.microsoft.com/office/drawing/2014/main" id="{81289FB9-18D0-45B7-AFB3-49EDA923403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45192" y="2837738"/>
            <a:ext cx="17293615" cy="63516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9221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D8B7D6-B5F0-4269-B868-A9163E0A5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Plastisiteetti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4EA5B7-64C1-4165-A98B-CF917D62CC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Lasten aivot ovat erityisen muotoutuvat → hermosolujen väliset yhteydet tehostuvat ja tiedonkulku nopeutuu → hyvä oppimiskyky.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Turhat ja käyttämättömät yhteydet karsiutuvat → jäljelle jäävät tehostuvat.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Hermosolujen aksonien ympärille myös muodostuu </a:t>
            </a:r>
            <a:r>
              <a:rPr lang="fi-FI" dirty="0" err="1"/>
              <a:t>myeliinituppia</a:t>
            </a:r>
            <a:r>
              <a:rPr lang="fi-FI" dirty="0"/>
              <a:t>. Tämä ns. </a:t>
            </a:r>
            <a:r>
              <a:rPr lang="fi-FI" i="1" dirty="0" err="1"/>
              <a:t>myelinisoituminen</a:t>
            </a:r>
            <a:r>
              <a:rPr lang="fi-FI" dirty="0"/>
              <a:t> nopeuttaa hermoimpulssien etenemistä.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27DEE93-E84B-458A-A100-0ABDAA086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E3C2CEC-FFEF-4A4F-A1E0-941DF620AEA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332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E62A43-C3A4-4449-AC89-72A8487DA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Hermosolun rakenne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10246BA-78F2-4534-9BFC-EB965547F9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FB0A21-27B6-413C-9FD8-E73EADC9B40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pic>
        <p:nvPicPr>
          <p:cNvPr id="10" name="image9.png">
            <a:extLst>
              <a:ext uri="{FF2B5EF4-FFF2-40B4-BE49-F238E27FC236}">
                <a16:creationId xmlns:a16="http://schemas.microsoft.com/office/drawing/2014/main" id="{96BD2478-E78E-4AFF-8CEB-56FA7569219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rcRect/>
          <a:stretch>
            <a:fillRect/>
          </a:stretch>
        </p:blipFill>
        <p:spPr>
          <a:xfrm>
            <a:off x="5031135" y="2787453"/>
            <a:ext cx="14321729" cy="100619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0700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2042</TotalTime>
  <Words>545</Words>
  <Application>Microsoft Office PowerPoint</Application>
  <PresentationFormat>Mukautettu</PresentationFormat>
  <Paragraphs>101</Paragraphs>
  <Slides>15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Office-teema</vt:lpstr>
      <vt:lpstr>12. Tietoa käsitellään hermoverkoissa</vt:lpstr>
      <vt:lpstr>Tiedonkulku aivoissa</vt:lpstr>
      <vt:lpstr>Tiedonkulku aivoissa</vt:lpstr>
      <vt:lpstr>Synapsi</vt:lpstr>
      <vt:lpstr>Synapsin läpileikkaus</vt:lpstr>
      <vt:lpstr>Aivojen muotoutuvuus eli plastisiteetti</vt:lpstr>
      <vt:lpstr>Harjoittelun vaikutus uusiin hermoyhteyksiin</vt:lpstr>
      <vt:lpstr>Plastisiteetti</vt:lpstr>
      <vt:lpstr>Hermosolun rakenne</vt:lpstr>
      <vt:lpstr>Plastisiteetti ja aivojen vaurioituminen</vt:lpstr>
      <vt:lpstr>Tutustu lehtiartikkeliin</vt:lpstr>
      <vt:lpstr>Yhdistä käsite ja selitys</vt:lpstr>
      <vt:lpstr>Yhdistä käsite ja selitys</vt:lpstr>
      <vt:lpstr>Phineas Cagen tapaus</vt:lpstr>
      <vt:lpstr>Palauta mieleen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Kortelainen, Mika K</cp:lastModifiedBy>
  <cp:revision>32</cp:revision>
  <cp:lastPrinted>2017-11-30T08:45:33Z</cp:lastPrinted>
  <dcterms:created xsi:type="dcterms:W3CDTF">2020-05-05T09:10:38Z</dcterms:created>
  <dcterms:modified xsi:type="dcterms:W3CDTF">2020-11-04T11:21:45Z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