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Kortelainen, Mika K" initials="KMK" lastIdx="1" clrIdx="1">
    <p:extLst>
      <p:ext uri="{19B8F6BF-5375-455C-9EA6-DF929625EA0E}">
        <p15:presenceInfo xmlns:p15="http://schemas.microsoft.com/office/powerpoint/2012/main" userId="S::mikomi@ad.helsinki.fi::4c0a39b0-2815-4cb0-ad52-c0ca68255ea8" providerId="AD"/>
      </p:ext>
    </p:extLst>
  </p:cmAuthor>
  <p:cmAuthor id="3" name="Elsa Kuittinen" initials="EK" lastIdx="2" clrIdx="2">
    <p:extLst>
      <p:ext uri="{19B8F6BF-5375-455C-9EA6-DF929625EA0E}">
        <p15:presenceInfo xmlns:p15="http://schemas.microsoft.com/office/powerpoint/2012/main" userId="S::ElsaKuit@studium.suonenjoki.fi::8cb0ad40-6263-4028-98eb-23b2499bb8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752F1-3039-9941-A106-D68D1293B2B6}" v="149" dt="2020-06-17T16:02:10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56" autoAdjust="0"/>
    <p:restoredTop sz="86395"/>
  </p:normalViewPr>
  <p:slideViewPr>
    <p:cSldViewPr snapToGrid="0" snapToObjects="1">
      <p:cViewPr varScale="1">
        <p:scale>
          <a:sx n="36" d="100"/>
          <a:sy n="36" d="100"/>
        </p:scale>
        <p:origin x="132" y="84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26T12:14:03.370" idx="1">
    <p:pos x="10" y="10"/>
    <p:text>Tähän oli kässärissä ehdotettu kuva, jota ei taitosta löytynyt. Tästäkin kuvasta saa varmaan irti hyviä vastauksia kysymykseen?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18.12.2023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18.12.2023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Vp9Z5k0dEE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4. Psyykkinen toiminta on monitasoista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8DF81-F0F8-4036-926E-32DBA16F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vastauksia video antaa kysymykseen?</a:t>
            </a:r>
          </a:p>
        </p:txBody>
      </p:sp>
      <p:pic>
        <p:nvPicPr>
          <p:cNvPr id="6" name="Online-media 5" title="Understanding unconscious bias">
            <a:hlinkClick r:id="" action="ppaction://media"/>
            <a:extLst>
              <a:ext uri="{FF2B5EF4-FFF2-40B4-BE49-F238E27FC236}">
                <a16:creationId xmlns:a16="http://schemas.microsoft.com/office/drawing/2014/main" id="{31CADB78-34BE-42BF-947F-6DE16E6BA12B}"/>
              </a:ext>
            </a:extLst>
          </p:cNvPr>
          <p:cNvPicPr>
            <a:picLocks noGrp="1" noRot="1" noChangeAspect="1"/>
          </p:cNvPicPr>
          <p:nvPr>
            <p:ph sz="quarter" idx="1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1413" y="3730625"/>
            <a:ext cx="14481175" cy="8145463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08CF10-D8E2-470D-9D9A-06768E2C7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A420AC-F0FA-4FF4-B512-93C52976BE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43FCDF3-ADCB-4FC2-89AD-ACBA441C2ADC}"/>
              </a:ext>
            </a:extLst>
          </p:cNvPr>
          <p:cNvSpPr txBox="1"/>
          <p:nvPr/>
        </p:nvSpPr>
        <p:spPr>
          <a:xfrm>
            <a:off x="7162801" y="11876088"/>
            <a:ext cx="1226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Lähde: </a:t>
            </a:r>
            <a:r>
              <a:rPr lang="fi-FI" sz="1600" dirty="0" err="1"/>
              <a:t>The</a:t>
            </a:r>
            <a:r>
              <a:rPr lang="fi-FI" sz="1600" dirty="0"/>
              <a:t> Royal </a:t>
            </a:r>
            <a:r>
              <a:rPr lang="fi-FI" sz="1600" dirty="0" err="1"/>
              <a:t>Society</a:t>
            </a:r>
            <a:r>
              <a:rPr lang="fi-FI" sz="1600" dirty="0"/>
              <a:t>. (2015).</a:t>
            </a:r>
            <a:r>
              <a:rPr lang="fi-FI" sz="1600" i="1" dirty="0"/>
              <a:t> </a:t>
            </a:r>
            <a:r>
              <a:rPr lang="fi-FI" sz="1600" i="1" dirty="0" err="1"/>
              <a:t>Understanding</a:t>
            </a:r>
            <a:r>
              <a:rPr lang="fi-FI" sz="1600" i="1" dirty="0"/>
              <a:t> </a:t>
            </a:r>
            <a:r>
              <a:rPr lang="fi-FI" sz="1600" i="1" dirty="0" err="1"/>
              <a:t>unconscious</a:t>
            </a:r>
            <a:r>
              <a:rPr lang="fi-FI" sz="1600" i="1" dirty="0"/>
              <a:t> </a:t>
            </a:r>
            <a:r>
              <a:rPr lang="fi-FI" sz="1600" i="1" dirty="0" err="1"/>
              <a:t>bias</a:t>
            </a:r>
            <a:r>
              <a:rPr lang="fi-FI" sz="1600" dirty="0"/>
              <a:t>. Saatavilla osoitteessa https://www.youtube.com/watch?v=dVp9Z5k0dEE</a:t>
            </a:r>
          </a:p>
        </p:txBody>
      </p:sp>
    </p:spTree>
    <p:extLst>
      <p:ext uri="{BB962C8B-B14F-4D97-AF65-F5344CB8AC3E}">
        <p14:creationId xmlns:p14="http://schemas.microsoft.com/office/powerpoint/2010/main" val="36998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384FE-D4CE-4AFD-8F91-24DBC64C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D86353-337F-4130-89A2-3A7BA54DDA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Mitkä ovat psykologiassa käytetyt toiminnan selittämisen tasot?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toiminnan selittämiseen tarvitaan näitä tasoja?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Selitä omin sanoin, mitä tarkoittaa: “Psyykkinen toiminta koostuu kognitiivisesta toiminnasta, emootioista ja motivaatiosta.”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tietoisuudella tarkoitetaan?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Anna esimerkkejä siitä, miten ei-tietoiset tekijät vaikuttavat ihmisen toimintaan.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A81C651-2FBA-4B3F-9536-E368B39E0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F4AC62-E941-4066-A5C1-C754C5DCB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0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1CC5D-7E64-4C23-9DAC-0B98DB9B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4586710-41BA-4B73-9224-BE03613099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Perjantai-illan grillijonossa alkaa tappelu. Miksi? Keksikää mahdollisimman monta syytä tapahtuneelle!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F5E4310-8D42-446F-A032-9B8E7148D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F38B4F-A524-470F-82C2-5CB6558194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39" name="Kuvan paikkamerkki 38" descr="Kuva, joka sisältää kohteen vuode, sisä, asettaminen, mies&#10;&#10;Kuvaus luotu automaattisesti">
            <a:extLst>
              <a:ext uri="{FF2B5EF4-FFF2-40B4-BE49-F238E27FC236}">
                <a16:creationId xmlns:a16="http://schemas.microsoft.com/office/drawing/2014/main" id="{466E2EB1-4E49-4D50-9F64-2AF81553D4A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3453" r="23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4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AA840D8-08A8-4801-8D30-17D44CB4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Psykologian kolme tarkastelutasoa</a:t>
            </a:r>
          </a:p>
        </p:txBody>
      </p:sp>
      <p:pic>
        <p:nvPicPr>
          <p:cNvPr id="10" name="Sisällön paikkamerkki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F56254-5C8B-4BD0-91D8-CDB0E69E240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063000" y="4297252"/>
            <a:ext cx="18257999" cy="7042371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CE3E72-B2C3-47D3-BDB6-05DD7B44A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378B3F-6AB3-42CD-A8C6-3BD2280A6A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27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B4ED3-26B4-4DB2-BA9F-D79295D0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Psyykkinen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0B3FDA-327F-428D-B743-0F90EF4B82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kognitiiviset toiminnot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emootiot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motivaatio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EB538B-5BF1-4342-969E-6700461D0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A81CFB-46D0-4225-B8F4-CB847928AC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8992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A6783-5F74-4B54-B085-B2D80C98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Biologinen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4CEED-9210-4E9E-A5AA-E6976BD25D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aivojen toiminta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geenien vaikutus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evoluutio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28A5A2-5182-4C7E-BC57-982A20154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DF9C7C-2747-4754-87FC-DA76FA9E85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9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1088DA-4E02-45DF-A299-F22ECDCF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Sosiaalinen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0AA7DD-D26D-491D-8F14-5EDFE2A163A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ihmissuhteet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ryhmien toiminta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7200" dirty="0"/>
              <a:t>kulttuurien piirteet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0A2E19-390D-4678-9532-1CD934D8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ECBF67-E89D-4AC2-9D55-55E720C1DD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94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n paikkamerkki 22" descr="Kuva, joka sisältää kohteen ulko, puisto, henkilö, ratsastus&#10;&#10;Kuvaus luotu automaattisesti">
            <a:extLst>
              <a:ext uri="{FF2B5EF4-FFF2-40B4-BE49-F238E27FC236}">
                <a16:creationId xmlns:a16="http://schemas.microsoft.com/office/drawing/2014/main" id="{09E71F53-DBD6-4A75-97C9-1E6BDC8C282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46840"/>
          <a:stretch/>
        </p:blipFill>
        <p:spPr>
          <a:xfrm>
            <a:off x="1" y="0"/>
            <a:ext cx="10923814" cy="13716000"/>
          </a:xfrm>
        </p:spPr>
      </p:pic>
      <p:sp>
        <p:nvSpPr>
          <p:cNvPr id="19" name="Otsikko 18">
            <a:extLst>
              <a:ext uri="{FF2B5EF4-FFF2-40B4-BE49-F238E27FC236}">
                <a16:creationId xmlns:a16="http://schemas.microsoft.com/office/drawing/2014/main" id="{55732EBE-F8DC-41B1-BD1B-7D2AFF9E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Tarkastelutasojen sovellus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17C4C9F1-3DA9-4526-BE7C-59D7EC1C7A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sz="6000"/>
              <a:t>Mitä kognitioita, emootioita ja motiiveja oletat kuvan henkilöillä olevan?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C5A150-F5E1-46A5-9003-E05C96E40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886481-4CD3-418A-BBB5-94B33834A8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D02926EA-A8CB-4939-B04B-F9620516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Keskusteltavaksi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F566F7C-5F8C-4AE1-AF4E-FC6B3E4BB2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Miten tiedostamattomat asiat saattavat vaikuttaa siihen, miten suhtaudumme muihin ihmisiin? </a:t>
            </a:r>
          </a:p>
          <a:p>
            <a:endParaRPr lang="fi-FI" dirty="0"/>
          </a:p>
          <a:p>
            <a:r>
              <a:rPr lang="fi-FI" dirty="0"/>
              <a:t>Keksikää ainakin kolme esimerkkiä!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800F5E-56A0-40A6-B117-8B6DF8FDB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02DD2E-0D9B-4ADC-8413-98AD9D8547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59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023B3FA-3AE4-096B-996D-8CE1A4EC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Tietoisuus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0695C14-A35E-1590-41CB-9E7331D31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0" r="-1" b="-1"/>
          <a:stretch/>
        </p:blipFill>
        <p:spPr>
          <a:xfrm>
            <a:off x="1676400" y="3061052"/>
            <a:ext cx="5397849" cy="4469301"/>
          </a:xfrm>
          <a:prstGeom prst="rect">
            <a:avLst/>
          </a:prstGeom>
          <a:noFill/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43B49F6-585E-D828-15AC-014DBF64F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2776" y="3061051"/>
            <a:ext cx="15687837" cy="8960619"/>
          </a:xfrm>
        </p:spPr>
        <p:txBody>
          <a:bodyPr>
            <a:normAutofit/>
          </a:bodyPr>
          <a:lstStyle/>
          <a:p>
            <a:r>
              <a:rPr lang="fi-FI" sz="4800" b="1" dirty="0"/>
              <a:t>Perustietoisuus</a:t>
            </a:r>
            <a:r>
              <a:rPr lang="fi-FI" sz="4800" dirty="0"/>
              <a:t> on kykyä kokea  subjektiivisia, henkilökohtaisia kokemuksia.</a:t>
            </a:r>
          </a:p>
          <a:p>
            <a:r>
              <a:rPr lang="fi-FI" sz="4800" b="1" dirty="0"/>
              <a:t>Reflektiivinen tietoisuus </a:t>
            </a:r>
            <a:r>
              <a:rPr lang="fi-FI" sz="4800" dirty="0"/>
              <a:t>on kykyä kohdistaa tarkkaavaisuus oman tietoisuutensa tiloihin ja kuvata niitä sanallisesti</a:t>
            </a:r>
          </a:p>
          <a:p>
            <a:r>
              <a:rPr lang="fi-FI" sz="4800" b="1" dirty="0"/>
              <a:t>Itsetajunta</a:t>
            </a:r>
            <a:r>
              <a:rPr lang="fi-FI" sz="4800" dirty="0"/>
              <a:t> on kykyä mieltää itsensä muista erillisenä yksilönä.</a:t>
            </a:r>
          </a:p>
          <a:p>
            <a:r>
              <a:rPr lang="fi-FI" sz="4800" dirty="0"/>
              <a:t>Aivot käsittelevät myös tietoa, josta emme tule tietoisiksi mutta joka kuitenkin vaikuttaa toimintaan esimerkiksi. Havaintoja, ajatuksia, tunteita ja </a:t>
            </a:r>
            <a:r>
              <a:rPr lang="fi-FI" sz="4800" dirty="0" err="1"/>
              <a:t>motiveja</a:t>
            </a:r>
            <a:r>
              <a:rPr lang="fi-FI" sz="4800" dirty="0"/>
              <a:t> tai </a:t>
            </a:r>
          </a:p>
          <a:p>
            <a:r>
              <a:rPr lang="fi-FI" sz="4800" dirty="0"/>
              <a:t>Osa ei-tietoisesta toiminnasta on </a:t>
            </a:r>
            <a:r>
              <a:rPr lang="fi-FI" sz="4800" b="1" dirty="0"/>
              <a:t>automatisoitunutta</a:t>
            </a:r>
          </a:p>
          <a:p>
            <a:r>
              <a:rPr lang="fi-FI" sz="4800" dirty="0"/>
              <a:t>Freud uskoi tiedostamattomien tekijöiden motivoivan ihmisen kaikkea toimintaa</a:t>
            </a:r>
          </a:p>
          <a:p>
            <a:endParaRPr lang="fi-FI" sz="3300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17B329-DFF9-22B2-CFDF-522B37E80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BF8B04-A236-0AA4-39BC-2AFE0A109C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2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259</Words>
  <Application>Microsoft Office PowerPoint</Application>
  <PresentationFormat>Mukautettu</PresentationFormat>
  <Paragraphs>59</Paragraphs>
  <Slides>11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4. Psyykkinen toiminta on monitasoista</vt:lpstr>
      <vt:lpstr>Oivallustehtävä</vt:lpstr>
      <vt:lpstr>Psykologian kolme tarkastelutasoa</vt:lpstr>
      <vt:lpstr>Psyykkinen taso</vt:lpstr>
      <vt:lpstr>Biologinen taso</vt:lpstr>
      <vt:lpstr>Sosiaalinen taso</vt:lpstr>
      <vt:lpstr>Tarkastelutasojen sovellus</vt:lpstr>
      <vt:lpstr>Keskusteltavaksi</vt:lpstr>
      <vt:lpstr>Tietoisuus</vt:lpstr>
      <vt:lpstr>Mitä vastauksia video antaa kysymykseen?</vt:lpstr>
      <vt:lpstr>Palauta mieleen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Elsa Kuittinen</cp:lastModifiedBy>
  <cp:revision>22</cp:revision>
  <cp:lastPrinted>2017-11-30T08:45:33Z</cp:lastPrinted>
  <dcterms:created xsi:type="dcterms:W3CDTF">2020-05-05T09:10:38Z</dcterms:created>
  <dcterms:modified xsi:type="dcterms:W3CDTF">2023-12-18T10:16:13Z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