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36" d="100"/>
          <a:sy n="36" d="100"/>
        </p:scale>
        <p:origin x="318" y="90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5.11.2020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6aSDTvm7MY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sonexp.org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ni.fi/fi/ajankohtaista/yksin-jaaminen-muuttaa-reaktioita-toisten-eleisi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3. Miten tieteellinen tutkimus toteutetaan?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C09C2A-B42D-4EF1-93A9-49F60219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sz="6000" dirty="0">
                <a:latin typeface="+mn-lt"/>
              </a:rPr>
              <a:t>Lopuksi tutkimus raportoidaan ja sen luotettavuus arvioidaan.</a:t>
            </a:r>
          </a:p>
        </p:txBody>
      </p:sp>
      <p:pic>
        <p:nvPicPr>
          <p:cNvPr id="9" name="Kuvan paikkamerkki 8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25187A9D-13D8-4F73-9767-B988838CE2F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809281" y="2905458"/>
            <a:ext cx="10765437" cy="9581239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4EE15A4-B3E8-4801-95D6-DDB2571BE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A7FA9D-DF32-420C-9990-655B346D2E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18892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F0ED85-8012-4960-9E8E-1DA52416B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Tutkimuksen tulee olla eettistä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58C448-2F55-43EE-82FD-50C490277C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399" y="3730513"/>
            <a:ext cx="21164939" cy="8145947"/>
          </a:xfrm>
        </p:spPr>
        <p:txBody>
          <a:bodyPr/>
          <a:lstStyle/>
          <a:p>
            <a:r>
              <a:rPr lang="fi-FI" dirty="0"/>
              <a:t>Tärkeimpiä psykologian tutkimuseettisiä periaatteita ovat tutkittavien</a:t>
            </a:r>
          </a:p>
          <a:p>
            <a:pPr marL="2514600" lvl="1" indent="-1143000">
              <a:buFont typeface="+mj-lt"/>
              <a:buAutoNum type="arabicPeriod"/>
            </a:pPr>
            <a:r>
              <a:rPr lang="fi-FI" dirty="0"/>
              <a:t>itsemääräämisoikeuden kunnioittaminen</a:t>
            </a:r>
          </a:p>
          <a:p>
            <a:pPr marL="2514600" lvl="1" indent="-1143000">
              <a:buFont typeface="+mj-lt"/>
              <a:buAutoNum type="arabicPeriod"/>
            </a:pPr>
            <a:r>
              <a:rPr lang="fi-FI" dirty="0"/>
              <a:t>vahingoittamisen välttäminen</a:t>
            </a:r>
          </a:p>
          <a:p>
            <a:pPr marL="2514600" lvl="1" indent="-1143000">
              <a:buFont typeface="+mj-lt"/>
              <a:buAutoNum type="arabicPeriod"/>
            </a:pPr>
            <a:r>
              <a:rPr lang="fi-FI" dirty="0"/>
              <a:t>yksityisyyteen ja tietosuojaan liittyvät määräykset.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9640E0-6BD7-4327-949E-1086FA4EA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B7AC3D-EC6E-4CB3-8C51-FAB51E433BE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054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C1C8D9-D98A-497D-955F-E87BBA8D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Keskusteltavaksi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068A63-0792-42E4-A272-BD34121A7C5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eettisiä ongelmia voi ilmetä, kun tutkitaan ihmisiä?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tutkimuksia kuitenkin tehdään joskus eettisistä ongelmista huolimatta?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Missä menee mielestänne raja eettisyyden suhteen tutkimuksissa?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7E4BEE9-EF9C-4784-B61D-8D13BC7FB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A1CB49-C9B7-4E9F-98DC-34F95F1135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10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79A093-20E6-4295-B951-4C720BBA5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Tutkimuseettisen neuvottelukunnan video tutkimusetiikasta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B18901C-4C49-4F73-B3DC-68A1C3198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EDCF9B-AE7A-4325-A53D-1B942CA7B2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Oivallus 1</a:t>
            </a:r>
          </a:p>
        </p:txBody>
      </p:sp>
      <p:pic>
        <p:nvPicPr>
          <p:cNvPr id="7" name="Online-media 6" title="Tiedevilpin tutkinta Suomessa (tekstitetty)">
            <a:hlinkClick r:id="" action="ppaction://media"/>
            <a:extLst>
              <a:ext uri="{FF2B5EF4-FFF2-40B4-BE49-F238E27FC236}">
                <a16:creationId xmlns:a16="http://schemas.microsoft.com/office/drawing/2014/main" id="{19D37294-E314-43D8-9671-02922F5A0D4F}"/>
              </a:ext>
            </a:extLst>
          </p:cNvPr>
          <p:cNvPicPr>
            <a:picLocks noGrp="1" noRot="1" noChangeAspect="1"/>
          </p:cNvPicPr>
          <p:nvPr>
            <p:ph sz="quarter" idx="1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51413" y="3730625"/>
            <a:ext cx="14481175" cy="8145463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9B0F0A41-0E6C-4EBA-BB88-CF423C95C079}"/>
              </a:ext>
            </a:extLst>
          </p:cNvPr>
          <p:cNvSpPr txBox="1"/>
          <p:nvPr/>
        </p:nvSpPr>
        <p:spPr>
          <a:xfrm>
            <a:off x="4951413" y="11876088"/>
            <a:ext cx="14481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600" dirty="0"/>
              <a:t>Lähde: </a:t>
            </a:r>
            <a:r>
              <a:rPr lang="fi-FI" sz="1600" dirty="0" err="1"/>
              <a:t>Tiedetv</a:t>
            </a:r>
            <a:r>
              <a:rPr lang="fi-FI" sz="1600" dirty="0"/>
              <a:t>. (2018). </a:t>
            </a:r>
            <a:r>
              <a:rPr lang="fi-FI" sz="1600" i="1" dirty="0"/>
              <a:t>Tiedevilpin tutkinta Suomessa</a:t>
            </a:r>
            <a:r>
              <a:rPr lang="fi-FI" sz="1600" dirty="0"/>
              <a:t>. </a:t>
            </a:r>
            <a:r>
              <a:rPr lang="fi-FI" sz="1600"/>
              <a:t>Saatavilla osoitteessa </a:t>
            </a:r>
            <a:r>
              <a:rPr lang="fi-FI" sz="1600" dirty="0"/>
              <a:t>https://www.youtube.com/watch?v=56aSDTvm7.</a:t>
            </a:r>
          </a:p>
        </p:txBody>
      </p:sp>
    </p:spTree>
    <p:extLst>
      <p:ext uri="{BB962C8B-B14F-4D97-AF65-F5344CB8AC3E}">
        <p14:creationId xmlns:p14="http://schemas.microsoft.com/office/powerpoint/2010/main" val="26078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henkilö, sisä, mies, pitäminen&#10;&#10;Kuvaus luotu automaattisesti">
            <a:extLst>
              <a:ext uri="{FF2B5EF4-FFF2-40B4-BE49-F238E27FC236}">
                <a16:creationId xmlns:a16="http://schemas.microsoft.com/office/drawing/2014/main" id="{F8094432-4427-4410-951B-598431F6893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23420" r="23420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0AF8E6B8-4B27-45E7-A729-E64BFE1A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Tutustukaa </a:t>
            </a:r>
            <a:r>
              <a:rPr lang="fi-FI" dirty="0" err="1"/>
              <a:t>Zimbardon</a:t>
            </a:r>
            <a:r>
              <a:rPr lang="fi-FI" dirty="0"/>
              <a:t> vankilakokeeseen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F2945F8-77F0-4A6C-BAC8-D5184FB59C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http://www.prisonexp.org/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AE7564-366D-432D-A614-3B9DDB8B5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94A7F6-7AF2-4D4E-AAF8-78D13959067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20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33E272D-1EC6-4296-A5BC-18BD800E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8F2DBED2-A90C-4E23-8882-5637663582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Selitä yksittäisen tutkimuksen toteuttamisen päävaiheet.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tarkoittavat tutkimusongelma, hypoteesi ja operationalisointi? Entä miten nämä käsitteet liittyvät toisiinsa?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tarkoittaa edustava otos?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Millä perusteella tutkimusmenetelmät valitaan?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Millaisia eettisiä ongelmia tutkimukseen voi liittyä?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35095DE-CAA9-46E7-BA29-444260673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68D73A4-C831-4191-897E-E44B2B514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24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237D6-9DC7-468F-B8D1-B82BF6E3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Oivallustehtävä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E21064-AA0B-40A4-AC85-BA5A19CEC10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Tutustukaa uutiseen toteutetusta tutkimuksesta: 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https://www.tuni.fi/fi/ajankohtaista/yksin-jaaminen-muuttaa-reaktioita-toisten-eleisiin</a:t>
            </a:r>
            <a:endParaRPr lang="fi-FI" dirty="0"/>
          </a:p>
          <a:p>
            <a:endParaRPr lang="fi-FI" dirty="0"/>
          </a:p>
          <a:p>
            <a:r>
              <a:rPr lang="fi-FI" dirty="0"/>
              <a:t>Mitä sellaisia ihmisen käyttäytymisen tarkastelukeinoja uutisessa kuvaillaan, joita emme tyypillisesti käytä arkielämässä?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3B13EDB-D095-4471-BA78-C96EFD304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39DCFE-7D11-4179-8E23-446A7B3256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379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3F35F5-F276-48F8-A929-886D55203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Tutkimuksen eteneminen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3C59AA48-30DE-4398-9097-E9184C91B0B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918833" y="3730513"/>
            <a:ext cx="14546333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56DE45-7202-4FD6-ADF7-AF14A3CF9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0535D8-8CB4-4830-A5A3-7256DE47AD2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11142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F56E74-6881-4D19-9253-1749E7B9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Tutkimusongelma ja hypoteesi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F4D17A-9FE5-4BAF-B51D-9F2BBCE429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818011"/>
            <a:ext cx="21031200" cy="8145947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tutkimusongelma</a:t>
            </a:r>
            <a:r>
              <a:rPr lang="fi-FI" dirty="0"/>
              <a:t>: Kiinnostava ilmiö, jota halutaan ymmärtää paremmin.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b="1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hypoteesi</a:t>
            </a:r>
            <a:r>
              <a:rPr lang="fi-FI" dirty="0"/>
              <a:t>: Tutkimusongelman pohjalta muodostettu yksi tai useampi oletus siitä, millaisia tuloksia tutkimuksesta saadaan.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308032-EF09-4A37-B9DC-EBFCE80B1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3E582C-4CDF-451C-8104-30AC34930E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677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2A807B-DD74-44BD-A5B6-64C9F38B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Tutkimusmenetelmät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5A413A-23C7-48F2-88AA-194BC7D01F5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b="1" dirty="0"/>
              <a:t>Tutkimusmenetelmiä valittaessa </a:t>
            </a:r>
            <a:r>
              <a:rPr lang="fi-FI" dirty="0"/>
              <a:t>mietitään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tutkimus kokonaisuudessaan järjestetään (</a:t>
            </a:r>
            <a:r>
              <a:rPr lang="fi-FI" b="1" dirty="0"/>
              <a:t>tutkimusasetelma</a:t>
            </a:r>
            <a:r>
              <a:rPr lang="fi-FI" dirty="0"/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ketkä tutkimukseen osallistuvat (</a:t>
            </a:r>
            <a:r>
              <a:rPr lang="fi-FI" b="1" dirty="0"/>
              <a:t>otos</a:t>
            </a:r>
            <a:r>
              <a:rPr lang="fi-FI" dirty="0"/>
              <a:t>)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tutkittavista asioista saadaan luotettavaa ja kiinnostavaa tutkimusaineistoa (</a:t>
            </a:r>
            <a:r>
              <a:rPr lang="fi-FI" b="1" dirty="0"/>
              <a:t>tiedonkeruutavat</a:t>
            </a:r>
            <a:r>
              <a:rPr lang="fi-FI" dirty="0"/>
              <a:t>).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DD6CC36-E0F3-47E1-80A5-0C7D50D5F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CE3B7A-982F-4C6B-B938-F19891DA777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12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877E3F-1273-44CB-B916-6B32119D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Perusjoukko ja otos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0E864899-B896-41C6-8B28-205F8BAE6AE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583922" y="3900885"/>
            <a:ext cx="13216156" cy="5914230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223E318-9206-42D9-AE33-5492204EA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390997-F317-4CBB-8B88-2912F9E5A9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DEAE587-4534-48EF-91AF-4193FCA0F40B}"/>
              </a:ext>
            </a:extLst>
          </p:cNvPr>
          <p:cNvSpPr txBox="1"/>
          <p:nvPr/>
        </p:nvSpPr>
        <p:spPr>
          <a:xfrm>
            <a:off x="1676400" y="10919772"/>
            <a:ext cx="2103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000" dirty="0"/>
              <a:t>Otoksen edustavuus on tärkeää!</a:t>
            </a:r>
          </a:p>
        </p:txBody>
      </p:sp>
    </p:spTree>
    <p:extLst>
      <p:ext uri="{BB962C8B-B14F-4D97-AF65-F5344CB8AC3E}">
        <p14:creationId xmlns:p14="http://schemas.microsoft.com/office/powerpoint/2010/main" val="11885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C2DF16-4B39-4894-A4F0-A4CDD987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Psykologian tiedonkeruutapoja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658AF2-1B51-4D56-95C6-0C7BAF32A6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857250" indent="-857250" algn="just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/>
              <a:t>h</a:t>
            </a:r>
            <a:r>
              <a:rPr lang="fi-FI" dirty="0">
                <a:effectLst/>
              </a:rPr>
              <a:t>avainnointi</a:t>
            </a:r>
          </a:p>
          <a:p>
            <a:pPr marL="857250" indent="-857250" algn="just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/>
              <a:t>h</a:t>
            </a:r>
            <a:r>
              <a:rPr lang="fi-FI" dirty="0">
                <a:effectLst/>
              </a:rPr>
              <a:t>aastattelu</a:t>
            </a:r>
          </a:p>
          <a:p>
            <a:pPr marL="857250" indent="-857250" algn="just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/>
              <a:t>k</a:t>
            </a:r>
            <a:r>
              <a:rPr lang="fi-FI" dirty="0">
                <a:effectLst/>
              </a:rPr>
              <a:t>ysely</a:t>
            </a:r>
          </a:p>
          <a:p>
            <a:pPr marL="857250" indent="-857250" algn="just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/>
              <a:t>p</a:t>
            </a:r>
            <a:r>
              <a:rPr lang="fi-FI" dirty="0">
                <a:effectLst/>
              </a:rPr>
              <a:t>sykologinen testi</a:t>
            </a:r>
          </a:p>
          <a:p>
            <a:pPr marL="857250" indent="-857250" algn="just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/>
              <a:t>a</a:t>
            </a:r>
            <a:r>
              <a:rPr lang="fi-FI" dirty="0">
                <a:effectLst/>
              </a:rPr>
              <a:t>ivotutkimusmenetelmät</a:t>
            </a:r>
          </a:p>
          <a:p>
            <a:pPr marL="857250" indent="-857250" algn="just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/>
              <a:t>f</a:t>
            </a:r>
            <a:r>
              <a:rPr lang="fi-FI" dirty="0">
                <a:effectLst/>
              </a:rPr>
              <a:t>ysiologiset mittaukset</a:t>
            </a:r>
          </a:p>
          <a:p>
            <a:pPr marL="857250" indent="-857250" algn="just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/>
              <a:t>a</a:t>
            </a:r>
            <a:r>
              <a:rPr lang="fi-FI" dirty="0">
                <a:effectLst/>
              </a:rPr>
              <a:t>rkistot ja muut kirjalliset lähteet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CB0A168-EC26-4E82-B0B7-6C1D894C6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623A07-81F7-480C-9CB9-177E411A31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38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02057A-CECF-40AF-952D-05E43DEA6B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anchor="ctr"/>
          <a:lstStyle/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/>
              <a:t>kokeellinen tutkimus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/>
              <a:t>korrelatiivinen tutkimus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/>
              <a:t>kuvaileva tutkimus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/>
              <a:t>tapaustutkimus</a:t>
            </a:r>
            <a:endParaRPr lang="fi-FI" dirty="0"/>
          </a:p>
        </p:txBody>
      </p:sp>
      <p:pic>
        <p:nvPicPr>
          <p:cNvPr id="12" name="Kuvan paikkamerkki 11" descr="Kuva, joka sisältää kohteen siivilä, pannu&#10;&#10;Kuvaus luotu automaattisesti">
            <a:extLst>
              <a:ext uri="{FF2B5EF4-FFF2-40B4-BE49-F238E27FC236}">
                <a16:creationId xmlns:a16="http://schemas.microsoft.com/office/drawing/2014/main" id="{1BC1F09A-4671-4D36-AC96-B7EEFEF3BB9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4968" t="-44012" r="-23104" b="-31171"/>
          <a:stretch/>
        </p:blipFill>
        <p:spPr>
          <a:xfrm>
            <a:off x="13460186" y="0"/>
            <a:ext cx="10923814" cy="1371600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C10C45D-CD65-4D22-8DE6-6FEA4140D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EEF537-6418-49DF-BA5E-FCE9D2D31BA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EE8FA3A-C4B9-4C74-9040-A22F6D71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Tutkimusasetelmat eli tutkimusotteet</a:t>
            </a:r>
          </a:p>
        </p:txBody>
      </p:sp>
    </p:spTree>
    <p:extLst>
      <p:ext uri="{BB962C8B-B14F-4D97-AF65-F5344CB8AC3E}">
        <p14:creationId xmlns:p14="http://schemas.microsoft.com/office/powerpoint/2010/main" val="14774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592FA23-81B4-46EC-9C6D-1256F37F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/>
          <a:lstStyle/>
          <a:p>
            <a:r>
              <a:rPr lang="en-US" dirty="0" err="1"/>
              <a:t>Kokeellinen</a:t>
            </a:r>
            <a:r>
              <a:rPr lang="en-US" dirty="0"/>
              <a:t> </a:t>
            </a:r>
            <a:r>
              <a:rPr lang="en-US" dirty="0" err="1"/>
              <a:t>tutkimusasetelma</a:t>
            </a:r>
            <a:endParaRPr lang="en-US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4AC57222-3CB9-4FA6-BF7E-101CB26761B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676400" y="4360545"/>
            <a:ext cx="21031200" cy="4994910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2D0E16A-33D2-4B82-99CE-56CC52D40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5058E6-AF7F-4F97-AFA9-FE66604B6F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87D3580-3695-4BF6-8620-89395678A158}"/>
              </a:ext>
            </a:extLst>
          </p:cNvPr>
          <p:cNvSpPr txBox="1"/>
          <p:nvPr/>
        </p:nvSpPr>
        <p:spPr>
          <a:xfrm>
            <a:off x="1676400" y="10112162"/>
            <a:ext cx="208788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6000" dirty="0"/>
              <a:t>Tuloksia vertaamalla saadaan selville, oliko x-muuttujalle altistamisella vaikutus mitattavaan y-muuttujaan.</a:t>
            </a:r>
          </a:p>
        </p:txBody>
      </p:sp>
    </p:spTree>
    <p:extLst>
      <p:ext uri="{BB962C8B-B14F-4D97-AF65-F5344CB8AC3E}">
        <p14:creationId xmlns:p14="http://schemas.microsoft.com/office/powerpoint/2010/main" val="6973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3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328</Words>
  <Application>Microsoft Office PowerPoint</Application>
  <PresentationFormat>Mukautettu</PresentationFormat>
  <Paragraphs>84</Paragraphs>
  <Slides>15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Office-teema</vt:lpstr>
      <vt:lpstr>3. Miten tieteellinen tutkimus toteutetaan?</vt:lpstr>
      <vt:lpstr>Oivallustehtävä</vt:lpstr>
      <vt:lpstr>Tutkimuksen eteneminen</vt:lpstr>
      <vt:lpstr>Tutkimusongelma ja hypoteesi</vt:lpstr>
      <vt:lpstr>Tutkimusmenetelmät</vt:lpstr>
      <vt:lpstr>Perusjoukko ja otos</vt:lpstr>
      <vt:lpstr>Psykologian tiedonkeruutapoja</vt:lpstr>
      <vt:lpstr>Tutkimusasetelmat eli tutkimusotteet</vt:lpstr>
      <vt:lpstr>Kokeellinen tutkimusasetelma</vt:lpstr>
      <vt:lpstr>Lopuksi tutkimus raportoidaan ja sen luotettavuus arvioidaan.</vt:lpstr>
      <vt:lpstr>Tutkimuksen tulee olla eettistä</vt:lpstr>
      <vt:lpstr>Keskusteltavaksi</vt:lpstr>
      <vt:lpstr>Tutkimuseettisen neuvottelukunnan video tutkimusetiikasta</vt:lpstr>
      <vt:lpstr>Tutustukaa Zimbardon vankilakokeeseen</vt:lpstr>
      <vt:lpstr>Palauta mieleen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Miten tieteellinen tutkimus toteutetaan?</dc:title>
  <dc:creator>Kortelainen, Mika K</dc:creator>
  <cp:lastModifiedBy>Kortelainen, Mika K</cp:lastModifiedBy>
  <cp:revision>11</cp:revision>
  <dcterms:created xsi:type="dcterms:W3CDTF">2020-11-03T16:18:23Z</dcterms:created>
  <dcterms:modified xsi:type="dcterms:W3CDTF">2020-11-05T10:36:34Z</dcterms:modified>
</cp:coreProperties>
</file>